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99" r:id="rId3"/>
    <p:sldId id="283" r:id="rId4"/>
    <p:sldId id="295" r:id="rId5"/>
    <p:sldId id="301" r:id="rId6"/>
    <p:sldId id="302" r:id="rId7"/>
    <p:sldId id="296" r:id="rId8"/>
    <p:sldId id="297" r:id="rId9"/>
    <p:sldId id="298" r:id="rId10"/>
    <p:sldId id="30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94712" autoAdjust="0"/>
  </p:normalViewPr>
  <p:slideViewPr>
    <p:cSldViewPr snapToGrid="0" snapToObjects="1">
      <p:cViewPr>
        <p:scale>
          <a:sx n="103" d="100"/>
          <a:sy n="103" d="100"/>
        </p:scale>
        <p:origin x="-1648" y="-80"/>
      </p:cViewPr>
      <p:guideLst>
        <p:guide orient="horz" pos="2160"/>
        <p:guide pos="2880"/>
      </p:guideLst>
    </p:cSldViewPr>
  </p:slideViewPr>
  <p:outlineViewPr>
    <p:cViewPr>
      <p:scale>
        <a:sx n="33" d="100"/>
        <a:sy n="33" d="100"/>
      </p:scale>
      <p:origin x="0" y="4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e-D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Click to edit Master subtitle style</a:t>
            </a:r>
            <a:endParaRPr lang="en-US"/>
          </a:p>
        </p:txBody>
      </p:sp>
      <p:sp>
        <p:nvSpPr>
          <p:cNvPr id="4" name="Date Placeholder 3"/>
          <p:cNvSpPr>
            <a:spLocks noGrp="1"/>
          </p:cNvSpPr>
          <p:nvPr>
            <p:ph type="dt" sz="half" idx="10"/>
          </p:nvPr>
        </p:nvSpPr>
        <p:spPr/>
        <p:txBody>
          <a:bodyPr/>
          <a:lstStyle/>
          <a:p>
            <a:fld id="{84B3BD6A-202B-BB4E-AC93-F16698B00F1F}" type="datetimeFigureOut">
              <a:rPr lang="en-US" smtClean="0"/>
              <a:t>3/27/13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C9E91-5B97-9E46-ADE7-13A47D6666F6}" type="slidenum">
              <a:rPr lang="en-US" smtClean="0"/>
              <a:t>‹#›</a:t>
            </a:fld>
            <a:endParaRPr lang="en-US"/>
          </a:p>
        </p:txBody>
      </p:sp>
    </p:spTree>
    <p:extLst>
      <p:ext uri="{BB962C8B-B14F-4D97-AF65-F5344CB8AC3E}">
        <p14:creationId xmlns:p14="http://schemas.microsoft.com/office/powerpoint/2010/main" val="321245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Date Placeholder 3"/>
          <p:cNvSpPr>
            <a:spLocks noGrp="1"/>
          </p:cNvSpPr>
          <p:nvPr>
            <p:ph type="dt" sz="half" idx="10"/>
          </p:nvPr>
        </p:nvSpPr>
        <p:spPr/>
        <p:txBody>
          <a:bodyPr/>
          <a:lstStyle/>
          <a:p>
            <a:fld id="{84B3BD6A-202B-BB4E-AC93-F16698B00F1F}" type="datetimeFigureOut">
              <a:rPr lang="en-US" smtClean="0"/>
              <a:t>3/27/13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C9E91-5B97-9E46-ADE7-13A47D6666F6}" type="slidenum">
              <a:rPr lang="en-US" smtClean="0"/>
              <a:t>‹#›</a:t>
            </a:fld>
            <a:endParaRPr lang="en-US"/>
          </a:p>
        </p:txBody>
      </p:sp>
    </p:spTree>
    <p:extLst>
      <p:ext uri="{BB962C8B-B14F-4D97-AF65-F5344CB8AC3E}">
        <p14:creationId xmlns:p14="http://schemas.microsoft.com/office/powerpoint/2010/main" val="251735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e-D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Date Placeholder 3"/>
          <p:cNvSpPr>
            <a:spLocks noGrp="1"/>
          </p:cNvSpPr>
          <p:nvPr>
            <p:ph type="dt" sz="half" idx="10"/>
          </p:nvPr>
        </p:nvSpPr>
        <p:spPr/>
        <p:txBody>
          <a:bodyPr/>
          <a:lstStyle/>
          <a:p>
            <a:fld id="{84B3BD6A-202B-BB4E-AC93-F16698B00F1F}" type="datetimeFigureOut">
              <a:rPr lang="en-US" smtClean="0"/>
              <a:t>3/27/13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C9E91-5B97-9E46-ADE7-13A47D6666F6}" type="slidenum">
              <a:rPr lang="en-US" smtClean="0"/>
              <a:t>‹#›</a:t>
            </a:fld>
            <a:endParaRPr lang="en-US"/>
          </a:p>
        </p:txBody>
      </p:sp>
    </p:spTree>
    <p:extLst>
      <p:ext uri="{BB962C8B-B14F-4D97-AF65-F5344CB8AC3E}">
        <p14:creationId xmlns:p14="http://schemas.microsoft.com/office/powerpoint/2010/main" val="308358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Content Placeholder 2"/>
          <p:cNvSpPr>
            <a:spLocks noGrp="1"/>
          </p:cNvSpPr>
          <p:nvPr>
            <p:ph idx="1"/>
          </p:nvPr>
        </p:nvSpPr>
        <p:spPr/>
        <p:txBody>
          <a:body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Date Placeholder 3"/>
          <p:cNvSpPr>
            <a:spLocks noGrp="1"/>
          </p:cNvSpPr>
          <p:nvPr>
            <p:ph type="dt" sz="half" idx="10"/>
          </p:nvPr>
        </p:nvSpPr>
        <p:spPr/>
        <p:txBody>
          <a:bodyPr/>
          <a:lstStyle/>
          <a:p>
            <a:fld id="{84B3BD6A-202B-BB4E-AC93-F16698B00F1F}" type="datetimeFigureOut">
              <a:rPr lang="en-US" smtClean="0"/>
              <a:t>3/27/13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C9E91-5B97-9E46-ADE7-13A47D6666F6}" type="slidenum">
              <a:rPr lang="en-US" smtClean="0"/>
              <a:t>‹#›</a:t>
            </a:fld>
            <a:endParaRPr lang="en-US"/>
          </a:p>
        </p:txBody>
      </p:sp>
    </p:spTree>
    <p:extLst>
      <p:ext uri="{BB962C8B-B14F-4D97-AF65-F5344CB8AC3E}">
        <p14:creationId xmlns:p14="http://schemas.microsoft.com/office/powerpoint/2010/main" val="58402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e-D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Click to edit Master text styles</a:t>
            </a:r>
          </a:p>
        </p:txBody>
      </p:sp>
      <p:sp>
        <p:nvSpPr>
          <p:cNvPr id="4" name="Date Placeholder 3"/>
          <p:cNvSpPr>
            <a:spLocks noGrp="1"/>
          </p:cNvSpPr>
          <p:nvPr>
            <p:ph type="dt" sz="half" idx="10"/>
          </p:nvPr>
        </p:nvSpPr>
        <p:spPr/>
        <p:txBody>
          <a:bodyPr/>
          <a:lstStyle/>
          <a:p>
            <a:fld id="{84B3BD6A-202B-BB4E-AC93-F16698B00F1F}" type="datetimeFigureOut">
              <a:rPr lang="en-US" smtClean="0"/>
              <a:t>3/27/13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C9E91-5B97-9E46-ADE7-13A47D6666F6}" type="slidenum">
              <a:rPr lang="en-US" smtClean="0"/>
              <a:t>‹#›</a:t>
            </a:fld>
            <a:endParaRPr lang="en-US"/>
          </a:p>
        </p:txBody>
      </p:sp>
    </p:spTree>
    <p:extLst>
      <p:ext uri="{BB962C8B-B14F-4D97-AF65-F5344CB8AC3E}">
        <p14:creationId xmlns:p14="http://schemas.microsoft.com/office/powerpoint/2010/main" val="423906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5" name="Date Placeholder 4"/>
          <p:cNvSpPr>
            <a:spLocks noGrp="1"/>
          </p:cNvSpPr>
          <p:nvPr>
            <p:ph type="dt" sz="half" idx="10"/>
          </p:nvPr>
        </p:nvSpPr>
        <p:spPr/>
        <p:txBody>
          <a:bodyPr/>
          <a:lstStyle/>
          <a:p>
            <a:fld id="{84B3BD6A-202B-BB4E-AC93-F16698B00F1F}" type="datetimeFigureOut">
              <a:rPr lang="en-US" smtClean="0"/>
              <a:t>3/27/13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C9E91-5B97-9E46-ADE7-13A47D6666F6}" type="slidenum">
              <a:rPr lang="en-US" smtClean="0"/>
              <a:t>‹#›</a:t>
            </a:fld>
            <a:endParaRPr lang="en-US"/>
          </a:p>
        </p:txBody>
      </p:sp>
    </p:spTree>
    <p:extLst>
      <p:ext uri="{BB962C8B-B14F-4D97-AF65-F5344CB8AC3E}">
        <p14:creationId xmlns:p14="http://schemas.microsoft.com/office/powerpoint/2010/main" val="96849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7" name="Date Placeholder 6"/>
          <p:cNvSpPr>
            <a:spLocks noGrp="1"/>
          </p:cNvSpPr>
          <p:nvPr>
            <p:ph type="dt" sz="half" idx="10"/>
          </p:nvPr>
        </p:nvSpPr>
        <p:spPr/>
        <p:txBody>
          <a:bodyPr/>
          <a:lstStyle/>
          <a:p>
            <a:fld id="{84B3BD6A-202B-BB4E-AC93-F16698B00F1F}" type="datetimeFigureOut">
              <a:rPr lang="en-US" smtClean="0"/>
              <a:t>3/27/13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CC9E91-5B97-9E46-ADE7-13A47D6666F6}" type="slidenum">
              <a:rPr lang="en-US" smtClean="0"/>
              <a:t>‹#›</a:t>
            </a:fld>
            <a:endParaRPr lang="en-US"/>
          </a:p>
        </p:txBody>
      </p:sp>
    </p:spTree>
    <p:extLst>
      <p:ext uri="{BB962C8B-B14F-4D97-AF65-F5344CB8AC3E}">
        <p14:creationId xmlns:p14="http://schemas.microsoft.com/office/powerpoint/2010/main" val="254558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Date Placeholder 2"/>
          <p:cNvSpPr>
            <a:spLocks noGrp="1"/>
          </p:cNvSpPr>
          <p:nvPr>
            <p:ph type="dt" sz="half" idx="10"/>
          </p:nvPr>
        </p:nvSpPr>
        <p:spPr/>
        <p:txBody>
          <a:bodyPr/>
          <a:lstStyle/>
          <a:p>
            <a:fld id="{84B3BD6A-202B-BB4E-AC93-F16698B00F1F}" type="datetimeFigureOut">
              <a:rPr lang="en-US" smtClean="0"/>
              <a:t>3/27/13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C9E91-5B97-9E46-ADE7-13A47D6666F6}" type="slidenum">
              <a:rPr lang="en-US" smtClean="0"/>
              <a:t>‹#›</a:t>
            </a:fld>
            <a:endParaRPr lang="en-US"/>
          </a:p>
        </p:txBody>
      </p:sp>
    </p:spTree>
    <p:extLst>
      <p:ext uri="{BB962C8B-B14F-4D97-AF65-F5344CB8AC3E}">
        <p14:creationId xmlns:p14="http://schemas.microsoft.com/office/powerpoint/2010/main" val="171833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3BD6A-202B-BB4E-AC93-F16698B00F1F}" type="datetimeFigureOut">
              <a:rPr lang="en-US" smtClean="0"/>
              <a:t>3/27/13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CC9E91-5B97-9E46-ADE7-13A47D6666F6}" type="slidenum">
              <a:rPr lang="en-US" smtClean="0"/>
              <a:t>‹#›</a:t>
            </a:fld>
            <a:endParaRPr lang="en-US"/>
          </a:p>
        </p:txBody>
      </p:sp>
    </p:spTree>
    <p:extLst>
      <p:ext uri="{BB962C8B-B14F-4D97-AF65-F5344CB8AC3E}">
        <p14:creationId xmlns:p14="http://schemas.microsoft.com/office/powerpoint/2010/main" val="141350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e-D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Click to edit Master text styles</a:t>
            </a:r>
          </a:p>
        </p:txBody>
      </p:sp>
      <p:sp>
        <p:nvSpPr>
          <p:cNvPr id="5" name="Date Placeholder 4"/>
          <p:cNvSpPr>
            <a:spLocks noGrp="1"/>
          </p:cNvSpPr>
          <p:nvPr>
            <p:ph type="dt" sz="half" idx="10"/>
          </p:nvPr>
        </p:nvSpPr>
        <p:spPr/>
        <p:txBody>
          <a:bodyPr/>
          <a:lstStyle/>
          <a:p>
            <a:fld id="{84B3BD6A-202B-BB4E-AC93-F16698B00F1F}" type="datetimeFigureOut">
              <a:rPr lang="en-US" smtClean="0"/>
              <a:t>3/27/13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C9E91-5B97-9E46-ADE7-13A47D6666F6}" type="slidenum">
              <a:rPr lang="en-US" smtClean="0"/>
              <a:t>‹#›</a:t>
            </a:fld>
            <a:endParaRPr lang="en-US"/>
          </a:p>
        </p:txBody>
      </p:sp>
    </p:spTree>
    <p:extLst>
      <p:ext uri="{BB962C8B-B14F-4D97-AF65-F5344CB8AC3E}">
        <p14:creationId xmlns:p14="http://schemas.microsoft.com/office/powerpoint/2010/main" val="3169194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e-D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Click to edit Master text styles</a:t>
            </a:r>
          </a:p>
        </p:txBody>
      </p:sp>
      <p:sp>
        <p:nvSpPr>
          <p:cNvPr id="5" name="Date Placeholder 4"/>
          <p:cNvSpPr>
            <a:spLocks noGrp="1"/>
          </p:cNvSpPr>
          <p:nvPr>
            <p:ph type="dt" sz="half" idx="10"/>
          </p:nvPr>
        </p:nvSpPr>
        <p:spPr/>
        <p:txBody>
          <a:bodyPr/>
          <a:lstStyle/>
          <a:p>
            <a:fld id="{84B3BD6A-202B-BB4E-AC93-F16698B00F1F}" type="datetimeFigureOut">
              <a:rPr lang="en-US" smtClean="0"/>
              <a:t>3/27/13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C9E91-5B97-9E46-ADE7-13A47D6666F6}" type="slidenum">
              <a:rPr lang="en-US" smtClean="0"/>
              <a:t>‹#›</a:t>
            </a:fld>
            <a:endParaRPr lang="en-US"/>
          </a:p>
        </p:txBody>
      </p:sp>
    </p:spTree>
    <p:extLst>
      <p:ext uri="{BB962C8B-B14F-4D97-AF65-F5344CB8AC3E}">
        <p14:creationId xmlns:p14="http://schemas.microsoft.com/office/powerpoint/2010/main" val="18204495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3BD6A-202B-BB4E-AC93-F16698B00F1F}" type="datetimeFigureOut">
              <a:rPr lang="en-US" smtClean="0"/>
              <a:t>3/27/13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C9E91-5B97-9E46-ADE7-13A47D6666F6}" type="slidenum">
              <a:rPr lang="en-US" smtClean="0"/>
              <a:t>‹#›</a:t>
            </a:fld>
            <a:endParaRPr lang="en-US"/>
          </a:p>
        </p:txBody>
      </p:sp>
    </p:spTree>
    <p:extLst>
      <p:ext uri="{BB962C8B-B14F-4D97-AF65-F5344CB8AC3E}">
        <p14:creationId xmlns:p14="http://schemas.microsoft.com/office/powerpoint/2010/main" val="108946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a:off x="2727993" y="4871778"/>
            <a:ext cx="1263981" cy="261653"/>
            <a:chOff x="2808004" y="1121092"/>
            <a:chExt cx="848103" cy="145506"/>
          </a:xfrm>
          <a:solidFill>
            <a:srgbClr val="000000"/>
          </a:solidFill>
        </p:grpSpPr>
        <p:sp>
          <p:nvSpPr>
            <p:cNvPr id="111" name="Right Arrow 110"/>
            <p:cNvSpPr/>
            <p:nvPr/>
          </p:nvSpPr>
          <p:spPr>
            <a:xfrm>
              <a:off x="3427910" y="1121092"/>
              <a:ext cx="228197" cy="145506"/>
            </a:xfrm>
            <a:prstGeom prst="right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2" name="Rectangle 111"/>
            <p:cNvSpPr/>
            <p:nvPr/>
          </p:nvSpPr>
          <p:spPr>
            <a:xfrm>
              <a:off x="3300534" y="1160776"/>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3" name="Rectangle 112"/>
            <p:cNvSpPr/>
            <p:nvPr/>
          </p:nvSpPr>
          <p:spPr>
            <a:xfrm>
              <a:off x="3185040"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4" name="Rectangle 113"/>
            <p:cNvSpPr/>
            <p:nvPr/>
          </p:nvSpPr>
          <p:spPr>
            <a:xfrm>
              <a:off x="3065976"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Rectangle 114"/>
            <p:cNvSpPr/>
            <p:nvPr/>
          </p:nvSpPr>
          <p:spPr>
            <a:xfrm>
              <a:off x="2936990"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6" name="Rectangle 115"/>
            <p:cNvSpPr/>
            <p:nvPr/>
          </p:nvSpPr>
          <p:spPr>
            <a:xfrm>
              <a:off x="2808004"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103" name="Group 102"/>
          <p:cNvGrpSpPr/>
          <p:nvPr/>
        </p:nvGrpSpPr>
        <p:grpSpPr>
          <a:xfrm>
            <a:off x="4843030" y="4853395"/>
            <a:ext cx="1066355" cy="261653"/>
            <a:chOff x="2808004" y="1121092"/>
            <a:chExt cx="848103" cy="145506"/>
          </a:xfrm>
          <a:solidFill>
            <a:srgbClr val="000000"/>
          </a:solidFill>
        </p:grpSpPr>
        <p:sp>
          <p:nvSpPr>
            <p:cNvPr id="104" name="Right Arrow 103"/>
            <p:cNvSpPr/>
            <p:nvPr/>
          </p:nvSpPr>
          <p:spPr>
            <a:xfrm>
              <a:off x="3427910" y="1121092"/>
              <a:ext cx="228197" cy="145506"/>
            </a:xfrm>
            <a:prstGeom prst="right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5" name="Rectangle 104"/>
            <p:cNvSpPr/>
            <p:nvPr/>
          </p:nvSpPr>
          <p:spPr>
            <a:xfrm>
              <a:off x="3300534" y="1160776"/>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6" name="Rectangle 105"/>
            <p:cNvSpPr/>
            <p:nvPr/>
          </p:nvSpPr>
          <p:spPr>
            <a:xfrm>
              <a:off x="3185040"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7" name="Rectangle 106"/>
            <p:cNvSpPr/>
            <p:nvPr/>
          </p:nvSpPr>
          <p:spPr>
            <a:xfrm>
              <a:off x="3065976"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8" name="Rectangle 107"/>
            <p:cNvSpPr/>
            <p:nvPr/>
          </p:nvSpPr>
          <p:spPr>
            <a:xfrm>
              <a:off x="2936990"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9" name="Rectangle 108"/>
            <p:cNvSpPr/>
            <p:nvPr/>
          </p:nvSpPr>
          <p:spPr>
            <a:xfrm>
              <a:off x="2808004"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101" name="Group 100"/>
          <p:cNvGrpSpPr/>
          <p:nvPr/>
        </p:nvGrpSpPr>
        <p:grpSpPr>
          <a:xfrm>
            <a:off x="6763941" y="4870574"/>
            <a:ext cx="1054275" cy="261653"/>
            <a:chOff x="2808004" y="1121092"/>
            <a:chExt cx="848103" cy="145506"/>
          </a:xfrm>
          <a:solidFill>
            <a:srgbClr val="000000"/>
          </a:solidFill>
        </p:grpSpPr>
        <p:sp>
          <p:nvSpPr>
            <p:cNvPr id="94" name="Right Arrow 93"/>
            <p:cNvSpPr/>
            <p:nvPr/>
          </p:nvSpPr>
          <p:spPr>
            <a:xfrm>
              <a:off x="3427910" y="1121092"/>
              <a:ext cx="228197" cy="145506"/>
            </a:xfrm>
            <a:prstGeom prst="right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6" name="Rectangle 95"/>
            <p:cNvSpPr/>
            <p:nvPr/>
          </p:nvSpPr>
          <p:spPr>
            <a:xfrm>
              <a:off x="3300534" y="1160776"/>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Rectangle 96"/>
            <p:cNvSpPr/>
            <p:nvPr/>
          </p:nvSpPr>
          <p:spPr>
            <a:xfrm>
              <a:off x="3185040"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8" name="Rectangle 97"/>
            <p:cNvSpPr/>
            <p:nvPr/>
          </p:nvSpPr>
          <p:spPr>
            <a:xfrm>
              <a:off x="3065976"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9" name="Rectangle 98"/>
            <p:cNvSpPr/>
            <p:nvPr/>
          </p:nvSpPr>
          <p:spPr>
            <a:xfrm>
              <a:off x="2936990"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Rectangle 99"/>
            <p:cNvSpPr/>
            <p:nvPr/>
          </p:nvSpPr>
          <p:spPr>
            <a:xfrm>
              <a:off x="2808004"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pSp>
        <p:nvGrpSpPr>
          <p:cNvPr id="12" name="Group 11"/>
          <p:cNvGrpSpPr/>
          <p:nvPr/>
        </p:nvGrpSpPr>
        <p:grpSpPr>
          <a:xfrm>
            <a:off x="3770786" y="216665"/>
            <a:ext cx="1185704" cy="801721"/>
            <a:chOff x="4068443" y="607377"/>
            <a:chExt cx="1185704" cy="801721"/>
          </a:xfrm>
        </p:grpSpPr>
        <p:pic>
          <p:nvPicPr>
            <p:cNvPr id="6" name="Picture 5"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4100838" y="627219"/>
              <a:ext cx="1120913" cy="7818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068443" y="607377"/>
              <a:ext cx="1185704" cy="307777"/>
            </a:xfrm>
            <a:prstGeom prst="rect">
              <a:avLst/>
            </a:prstGeom>
            <a:noFill/>
          </p:spPr>
          <p:txBody>
            <a:bodyPr wrap="none" rtlCol="0">
              <a:spAutoFit/>
            </a:bodyPr>
            <a:lstStyle/>
            <a:p>
              <a:r>
                <a:rPr lang="en-US" sz="1400" dirty="0" smtClean="0"/>
                <a:t>Headquarters</a:t>
              </a:r>
              <a:endParaRPr lang="en-US" sz="1400" dirty="0"/>
            </a:p>
          </p:txBody>
        </p:sp>
      </p:grpSp>
      <p:grpSp>
        <p:nvGrpSpPr>
          <p:cNvPr id="13" name="Group 12"/>
          <p:cNvGrpSpPr/>
          <p:nvPr/>
        </p:nvGrpSpPr>
        <p:grpSpPr>
          <a:xfrm>
            <a:off x="290932" y="1316203"/>
            <a:ext cx="1120913" cy="773044"/>
            <a:chOff x="509216" y="1742806"/>
            <a:chExt cx="1120913" cy="773044"/>
          </a:xfrm>
        </p:grpSpPr>
        <p:pic>
          <p:nvPicPr>
            <p:cNvPr id="8" name="Picture 7" descr="VSM-Icons_Outside-SourcesTra"/>
            <p:cNvPicPr>
              <a:picLocks noChangeAspect="1" noChangeArrowheads="1"/>
            </p:cNvPicPr>
            <p:nvPr/>
          </p:nvPicPr>
          <p:blipFill>
            <a:blip r:embed="rId3">
              <a:extLst>
                <a:ext uri="{28A0092B-C50C-407E-A947-70E740481C1C}">
                  <a14:useLocalDpi xmlns:a14="http://schemas.microsoft.com/office/drawing/2010/main" val="0"/>
                </a:ext>
              </a:extLst>
            </a:blip>
            <a:srcRect l="4425" t="4347" r="4425" b="4347"/>
            <a:stretch>
              <a:fillRect/>
            </a:stretch>
          </p:blipFill>
          <p:spPr bwMode="auto">
            <a:xfrm>
              <a:off x="509216" y="1742806"/>
              <a:ext cx="1120913" cy="7730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68321" y="2109054"/>
              <a:ext cx="787395" cy="307777"/>
            </a:xfrm>
            <a:prstGeom prst="rect">
              <a:avLst/>
            </a:prstGeom>
            <a:noFill/>
          </p:spPr>
          <p:txBody>
            <a:bodyPr wrap="none" rtlCol="0">
              <a:spAutoFit/>
            </a:bodyPr>
            <a:lstStyle/>
            <a:p>
              <a:r>
                <a:rPr lang="en-US" sz="1400" dirty="0" smtClean="0"/>
                <a:t>Supplier</a:t>
              </a:r>
              <a:endParaRPr lang="en-US" sz="1400" dirty="0"/>
            </a:p>
          </p:txBody>
        </p:sp>
      </p:grpSp>
      <p:grpSp>
        <p:nvGrpSpPr>
          <p:cNvPr id="14" name="Group 13"/>
          <p:cNvGrpSpPr/>
          <p:nvPr/>
        </p:nvGrpSpPr>
        <p:grpSpPr>
          <a:xfrm>
            <a:off x="7755919" y="1468603"/>
            <a:ext cx="1120913" cy="773044"/>
            <a:chOff x="7705956" y="1895206"/>
            <a:chExt cx="1120913" cy="773044"/>
          </a:xfrm>
        </p:grpSpPr>
        <p:pic>
          <p:nvPicPr>
            <p:cNvPr id="10" name="Picture 9" descr="VSM-Icons_Outside-SourcesTra"/>
            <p:cNvPicPr>
              <a:picLocks noChangeAspect="1" noChangeArrowheads="1"/>
            </p:cNvPicPr>
            <p:nvPr/>
          </p:nvPicPr>
          <p:blipFill>
            <a:blip r:embed="rId3">
              <a:extLst>
                <a:ext uri="{28A0092B-C50C-407E-A947-70E740481C1C}">
                  <a14:useLocalDpi xmlns:a14="http://schemas.microsoft.com/office/drawing/2010/main" val="0"/>
                </a:ext>
              </a:extLst>
            </a:blip>
            <a:srcRect l="4425" t="4347" r="4425" b="4347"/>
            <a:stretch>
              <a:fillRect/>
            </a:stretch>
          </p:blipFill>
          <p:spPr bwMode="auto">
            <a:xfrm>
              <a:off x="7705956" y="1895206"/>
              <a:ext cx="1120913" cy="7730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865061" y="2261454"/>
              <a:ext cx="902811" cy="307777"/>
            </a:xfrm>
            <a:prstGeom prst="rect">
              <a:avLst/>
            </a:prstGeom>
            <a:noFill/>
          </p:spPr>
          <p:txBody>
            <a:bodyPr wrap="none" rtlCol="0">
              <a:spAutoFit/>
            </a:bodyPr>
            <a:lstStyle/>
            <a:p>
              <a:r>
                <a:rPr lang="en-US" sz="1400" dirty="0" smtClean="0"/>
                <a:t>Customer</a:t>
              </a:r>
              <a:endParaRPr lang="en-US" sz="1400" dirty="0"/>
            </a:p>
          </p:txBody>
        </p:sp>
      </p:grpSp>
      <p:graphicFrame>
        <p:nvGraphicFramePr>
          <p:cNvPr id="24" name="Table 23"/>
          <p:cNvGraphicFramePr>
            <a:graphicFrameLocks noGrp="1"/>
          </p:cNvGraphicFramePr>
          <p:nvPr>
            <p:extLst>
              <p:ext uri="{D42A27DB-BD31-4B8C-83A1-F6EECF244321}">
                <p14:modId xmlns:p14="http://schemas.microsoft.com/office/powerpoint/2010/main" val="4270528033"/>
              </p:ext>
            </p:extLst>
          </p:nvPr>
        </p:nvGraphicFramePr>
        <p:xfrm>
          <a:off x="1781219" y="5347394"/>
          <a:ext cx="1043984" cy="685800"/>
        </p:xfrm>
        <a:graphic>
          <a:graphicData uri="http://schemas.openxmlformats.org/drawingml/2006/table">
            <a:tbl>
              <a:tblPr/>
              <a:tblGrid>
                <a:gridCol w="521992"/>
                <a:gridCol w="521992"/>
              </a:tblGrid>
              <a:tr h="114300">
                <a:tc>
                  <a:txBody>
                    <a:bodyPr/>
                    <a:lstStyle/>
                    <a:p>
                      <a:pPr algn="ctr" fontAlgn="ctr"/>
                      <a:r>
                        <a:rPr lang="en-US" sz="700" b="0" i="0" u="none" strike="noStrike" dirty="0" smtClean="0">
                          <a:effectLst/>
                          <a:latin typeface="Trebuchet MS"/>
                        </a:rPr>
                        <a:t>IPLT  </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pt-BR" sz="700" b="0" i="0" u="none" strike="noStrike" dirty="0" smtClean="0">
                          <a:effectLst/>
                          <a:latin typeface="Trebuchet MS"/>
                        </a:rPr>
                        <a:t>P/T </a:t>
                      </a:r>
                      <a:endParaRPr lang="pt-BR"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C/O</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nl-NL" sz="700" b="0" i="0" u="none" strike="noStrike" dirty="0" smtClean="0">
                          <a:effectLst/>
                          <a:latin typeface="Trebuchet MS"/>
                        </a:rPr>
                        <a:t>Availability</a:t>
                      </a:r>
                      <a:endParaRPr lang="nl-NL"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Batch size</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15</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044524938"/>
              </p:ext>
            </p:extLst>
          </p:nvPr>
        </p:nvGraphicFramePr>
        <p:xfrm>
          <a:off x="7877748" y="6228694"/>
          <a:ext cx="1107500" cy="477519"/>
        </p:xfrm>
        <a:graphic>
          <a:graphicData uri="http://schemas.openxmlformats.org/drawingml/2006/table">
            <a:tbl>
              <a:tblPr/>
              <a:tblGrid>
                <a:gridCol w="553750"/>
                <a:gridCol w="553750"/>
              </a:tblGrid>
              <a:tr h="114300">
                <a:tc>
                  <a:txBody>
                    <a:bodyPr/>
                    <a:lstStyle/>
                    <a:p>
                      <a:pPr algn="ctr" fontAlgn="ctr"/>
                      <a:r>
                        <a:rPr lang="en-US" sz="700" b="0" i="0" u="none" strike="noStrike">
                          <a:effectLst/>
                          <a:latin typeface="Trebuchet MS"/>
                        </a:rPr>
                        <a:t>LEAD</a:t>
                      </a:r>
                    </a:p>
                  </a:txBody>
                  <a:tcPr marL="12700" marR="12700" marT="1270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a:effectLst/>
                          <a:latin typeface="Trebuchet MS"/>
                        </a:rPr>
                        <a:t> </a:t>
                      </a:r>
                    </a:p>
                  </a:txBody>
                  <a:tcPr marL="12700" marR="12700" marT="1270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14300">
                <a:tc>
                  <a:txBody>
                    <a:bodyPr/>
                    <a:lstStyle/>
                    <a:p>
                      <a:pPr algn="ctr" fontAlgn="ctr"/>
                      <a:r>
                        <a:rPr lang="en-US" sz="700" b="0" i="0" u="none" strike="noStrike">
                          <a:effectLst/>
                          <a:latin typeface="Trebuchet MS"/>
                        </a:rPr>
                        <a:t>TIME (s)</a:t>
                      </a:r>
                    </a:p>
                  </a:txBody>
                  <a:tcPr marL="12700" marR="12700" marT="1270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42000</a:t>
                      </a:r>
                    </a:p>
                  </a:txBody>
                  <a:tcPr marL="12700" marR="12700" marT="1270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a:effectLst/>
                          <a:latin typeface="Trebuchet MS"/>
                        </a:rPr>
                        <a:t>VALUE</a:t>
                      </a:r>
                    </a:p>
                  </a:txBody>
                  <a:tcPr marL="12700" marR="12700" marT="1270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a:effectLst/>
                          <a:latin typeface="Trebuchet MS"/>
                        </a:rPr>
                        <a:t> </a:t>
                      </a:r>
                    </a:p>
                  </a:txBody>
                  <a:tcPr marL="12700" marR="12700" marT="1270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14300">
                <a:tc>
                  <a:txBody>
                    <a:bodyPr/>
                    <a:lstStyle/>
                    <a:p>
                      <a:pPr algn="ctr" fontAlgn="ctr"/>
                      <a:r>
                        <a:rPr lang="en-US" sz="700" b="0" i="0" u="none" strike="noStrike">
                          <a:effectLst/>
                          <a:latin typeface="Trebuchet MS"/>
                        </a:rPr>
                        <a:t>TIME (s)</a:t>
                      </a:r>
                    </a:p>
                  </a:txBody>
                  <a:tcPr marL="12700" marR="12700" marT="1270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4200</a:t>
                      </a:r>
                    </a:p>
                  </a:txBody>
                  <a:tcPr marL="12700" marR="12700" marT="1270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72407992"/>
              </p:ext>
            </p:extLst>
          </p:nvPr>
        </p:nvGraphicFramePr>
        <p:xfrm>
          <a:off x="3889257" y="5355695"/>
          <a:ext cx="1047972" cy="685800"/>
        </p:xfrm>
        <a:graphic>
          <a:graphicData uri="http://schemas.openxmlformats.org/drawingml/2006/table">
            <a:tbl>
              <a:tblPr/>
              <a:tblGrid>
                <a:gridCol w="523986"/>
                <a:gridCol w="523986"/>
              </a:tblGrid>
              <a:tr h="114300">
                <a:tc>
                  <a:txBody>
                    <a:bodyPr/>
                    <a:lstStyle/>
                    <a:p>
                      <a:pPr algn="ctr" fontAlgn="ctr"/>
                      <a:r>
                        <a:rPr lang="en-US" sz="700" b="0" i="0" u="none" strike="noStrike" dirty="0" smtClean="0">
                          <a:effectLst/>
                          <a:latin typeface="Trebuchet MS"/>
                        </a:rPr>
                        <a:t>IPLT  </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pt-BR" sz="700" b="0" i="0" u="none" strike="noStrike" dirty="0" smtClean="0">
                          <a:effectLst/>
                          <a:latin typeface="Trebuchet MS"/>
                        </a:rPr>
                        <a:t>P/T </a:t>
                      </a:r>
                      <a:endParaRPr lang="pt-BR"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C/O</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nl-NL" sz="700" b="0" i="0" u="none" strike="noStrike" dirty="0" smtClean="0">
                          <a:effectLst/>
                          <a:latin typeface="Trebuchet MS"/>
                        </a:rPr>
                        <a:t>Availability</a:t>
                      </a:r>
                      <a:endParaRPr lang="nl-NL"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Batch size</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15</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4200513153"/>
              </p:ext>
            </p:extLst>
          </p:nvPr>
        </p:nvGraphicFramePr>
        <p:xfrm>
          <a:off x="5837481" y="5398742"/>
          <a:ext cx="1034838" cy="685800"/>
        </p:xfrm>
        <a:graphic>
          <a:graphicData uri="http://schemas.openxmlformats.org/drawingml/2006/table">
            <a:tbl>
              <a:tblPr/>
              <a:tblGrid>
                <a:gridCol w="517419"/>
                <a:gridCol w="517419"/>
              </a:tblGrid>
              <a:tr h="114300">
                <a:tc>
                  <a:txBody>
                    <a:bodyPr/>
                    <a:lstStyle/>
                    <a:p>
                      <a:pPr algn="ctr" fontAlgn="ctr"/>
                      <a:r>
                        <a:rPr lang="en-US" sz="700" b="0" i="0" u="none" strike="noStrike" dirty="0" smtClean="0">
                          <a:effectLst/>
                          <a:latin typeface="Trebuchet MS"/>
                        </a:rPr>
                        <a:t>IPLT  </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pt-BR" sz="700" b="0" i="0" u="none" strike="noStrike" dirty="0" smtClean="0">
                          <a:effectLst/>
                          <a:latin typeface="Trebuchet MS"/>
                        </a:rPr>
                        <a:t>P/T </a:t>
                      </a:r>
                      <a:endParaRPr lang="pt-BR"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C/O</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nl-NL" sz="700" b="0" i="0" u="none" strike="noStrike" dirty="0" smtClean="0">
                          <a:effectLst/>
                          <a:latin typeface="Trebuchet MS"/>
                        </a:rPr>
                        <a:t>Availability</a:t>
                      </a:r>
                      <a:endParaRPr lang="nl-NL"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Batch size</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15</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37" name="Group 36"/>
          <p:cNvGrpSpPr/>
          <p:nvPr/>
        </p:nvGrpSpPr>
        <p:grpSpPr>
          <a:xfrm>
            <a:off x="1854034" y="4563896"/>
            <a:ext cx="854556" cy="791799"/>
            <a:chOff x="2171534" y="4563896"/>
            <a:chExt cx="854556" cy="791799"/>
          </a:xfrm>
        </p:grpSpPr>
        <p:pic>
          <p:nvPicPr>
            <p:cNvPr id="25" name="Picture 24"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2171534" y="4573816"/>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2171534" y="4563896"/>
              <a:ext cx="642536" cy="307777"/>
            </a:xfrm>
            <a:prstGeom prst="rect">
              <a:avLst/>
            </a:prstGeom>
            <a:noFill/>
          </p:spPr>
          <p:txBody>
            <a:bodyPr wrap="none" rtlCol="0">
              <a:spAutoFit/>
            </a:bodyPr>
            <a:lstStyle/>
            <a:p>
              <a:r>
                <a:rPr lang="en-US" sz="1400" dirty="0" smtClean="0"/>
                <a:t>Step 1</a:t>
              </a:r>
              <a:endParaRPr lang="en-US" sz="1400" dirty="0"/>
            </a:p>
          </p:txBody>
        </p:sp>
      </p:grpSp>
      <p:grpSp>
        <p:nvGrpSpPr>
          <p:cNvPr id="36" name="Group 35"/>
          <p:cNvGrpSpPr/>
          <p:nvPr/>
        </p:nvGrpSpPr>
        <p:grpSpPr>
          <a:xfrm>
            <a:off x="3978554" y="4546428"/>
            <a:ext cx="854556" cy="803621"/>
            <a:chOff x="4196838" y="4546428"/>
            <a:chExt cx="854556" cy="803621"/>
          </a:xfrm>
        </p:grpSpPr>
        <p:pic>
          <p:nvPicPr>
            <p:cNvPr id="29" name="Picture 28"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4196838" y="4568170"/>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4200971" y="4546428"/>
              <a:ext cx="646331" cy="307777"/>
            </a:xfrm>
            <a:prstGeom prst="rect">
              <a:avLst/>
            </a:prstGeom>
            <a:noFill/>
          </p:spPr>
          <p:txBody>
            <a:bodyPr wrap="none" rtlCol="0">
              <a:spAutoFit/>
            </a:bodyPr>
            <a:lstStyle/>
            <a:p>
              <a:r>
                <a:rPr lang="en-US" sz="1400" dirty="0" smtClean="0"/>
                <a:t>Step 2</a:t>
              </a:r>
              <a:endParaRPr lang="en-US" sz="1400" dirty="0"/>
            </a:p>
          </p:txBody>
        </p:sp>
      </p:grpSp>
      <p:grpSp>
        <p:nvGrpSpPr>
          <p:cNvPr id="35" name="Group 34"/>
          <p:cNvGrpSpPr/>
          <p:nvPr/>
        </p:nvGrpSpPr>
        <p:grpSpPr>
          <a:xfrm>
            <a:off x="5909385" y="4603963"/>
            <a:ext cx="854556" cy="801776"/>
            <a:chOff x="5936700" y="4542627"/>
            <a:chExt cx="854556" cy="801776"/>
          </a:xfrm>
        </p:grpSpPr>
        <p:pic>
          <p:nvPicPr>
            <p:cNvPr id="31" name="Picture 30"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5936700" y="4562524"/>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936700" y="4542627"/>
              <a:ext cx="646331" cy="307777"/>
            </a:xfrm>
            <a:prstGeom prst="rect">
              <a:avLst/>
            </a:prstGeom>
            <a:noFill/>
          </p:spPr>
          <p:txBody>
            <a:bodyPr wrap="none" rtlCol="0">
              <a:spAutoFit/>
            </a:bodyPr>
            <a:lstStyle/>
            <a:p>
              <a:r>
                <a:rPr lang="en-US" sz="1400" dirty="0" smtClean="0"/>
                <a:t>Step 3</a:t>
              </a:r>
              <a:endParaRPr lang="en-US" sz="1400" dirty="0"/>
            </a:p>
          </p:txBody>
        </p:sp>
      </p:grpSp>
      <p:graphicFrame>
        <p:nvGraphicFramePr>
          <p:cNvPr id="39" name="Table 38"/>
          <p:cNvGraphicFramePr>
            <a:graphicFrameLocks noGrp="1"/>
          </p:cNvGraphicFramePr>
          <p:nvPr>
            <p:extLst>
              <p:ext uri="{D42A27DB-BD31-4B8C-83A1-F6EECF244321}">
                <p14:modId xmlns:p14="http://schemas.microsoft.com/office/powerpoint/2010/main" val="16030717"/>
              </p:ext>
            </p:extLst>
          </p:nvPr>
        </p:nvGraphicFramePr>
        <p:xfrm>
          <a:off x="2852208" y="6372251"/>
          <a:ext cx="1037048" cy="358139"/>
        </p:xfrm>
        <a:graphic>
          <a:graphicData uri="http://schemas.openxmlformats.org/drawingml/2006/table">
            <a:tbl>
              <a:tblPr/>
              <a:tblGrid>
                <a:gridCol w="58948"/>
                <a:gridCol w="978100"/>
              </a:tblGrid>
              <a:tr h="114300">
                <a:tc>
                  <a:txBody>
                    <a:bodyPr/>
                    <a:lstStyle/>
                    <a:p>
                      <a:pPr algn="ctr" fontAlgn="ctr"/>
                      <a:endParaRPr lang="en-US" sz="700" b="0" i="0" u="none" strike="noStrike">
                        <a:effectLst/>
                        <a:latin typeface="Trebuchet MS"/>
                      </a:endParaRPr>
                    </a:p>
                  </a:txBody>
                  <a:tcPr marL="12700" marR="12700" marT="12700" marB="0" anchor="ctr">
                    <a:lnL>
                      <a:noFill/>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0 </a:t>
                      </a:r>
                      <a:r>
                        <a:rPr lang="en-US" sz="700" b="0" i="0" u="none" strike="noStrike" dirty="0" smtClean="0">
                          <a:effectLst/>
                          <a:latin typeface="Trebuchet MS"/>
                        </a:rPr>
                        <a:t>day</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a:noFill/>
                    </a:lnB>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929868763"/>
              </p:ext>
            </p:extLst>
          </p:nvPr>
        </p:nvGraphicFramePr>
        <p:xfrm>
          <a:off x="4943785" y="6372251"/>
          <a:ext cx="893696" cy="358139"/>
        </p:xfrm>
        <a:graphic>
          <a:graphicData uri="http://schemas.openxmlformats.org/drawingml/2006/table">
            <a:tbl>
              <a:tblPr/>
              <a:tblGrid>
                <a:gridCol w="50800"/>
                <a:gridCol w="842896"/>
              </a:tblGrid>
              <a:tr h="114300">
                <a:tc>
                  <a:txBody>
                    <a:bodyPr/>
                    <a:lstStyle/>
                    <a:p>
                      <a:pPr algn="ctr" fontAlgn="ctr"/>
                      <a:endParaRPr lang="en-US" sz="700" b="0" i="0" u="none" strike="noStrike">
                        <a:effectLst/>
                        <a:latin typeface="Trebuchet MS"/>
                      </a:endParaRPr>
                    </a:p>
                  </a:txBody>
                  <a:tcPr marL="12700" marR="12700" marT="12700" marB="0" anchor="ctr">
                    <a:lnL>
                      <a:noFill/>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0 </a:t>
                      </a:r>
                      <a:r>
                        <a:rPr lang="en-US" sz="700" b="0" i="0" u="none" strike="noStrike" dirty="0" smtClean="0">
                          <a:effectLst/>
                          <a:latin typeface="Trebuchet MS"/>
                        </a:rPr>
                        <a:t>day</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a:noFill/>
                    </a:lnB>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597478712"/>
              </p:ext>
            </p:extLst>
          </p:nvPr>
        </p:nvGraphicFramePr>
        <p:xfrm>
          <a:off x="3893245" y="6495746"/>
          <a:ext cx="1043984" cy="238759"/>
        </p:xfrm>
        <a:graphic>
          <a:graphicData uri="http://schemas.openxmlformats.org/drawingml/2006/table">
            <a:tbl>
              <a:tblPr/>
              <a:tblGrid>
                <a:gridCol w="50800"/>
                <a:gridCol w="993184"/>
              </a:tblGrid>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35</a:t>
                      </a:r>
                      <a:r>
                        <a:rPr lang="en-US" sz="700" b="0" i="0" u="none" strike="noStrike" baseline="0" dirty="0" smtClean="0">
                          <a:effectLst/>
                          <a:latin typeface="Trebuchet MS"/>
                        </a:rPr>
                        <a:t> Seconds</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216003831"/>
              </p:ext>
            </p:extLst>
          </p:nvPr>
        </p:nvGraphicFramePr>
        <p:xfrm>
          <a:off x="1810985" y="6496561"/>
          <a:ext cx="1068750" cy="329788"/>
        </p:xfrm>
        <a:graphic>
          <a:graphicData uri="http://schemas.openxmlformats.org/drawingml/2006/table">
            <a:tbl>
              <a:tblPr/>
              <a:tblGrid>
                <a:gridCol w="50800"/>
                <a:gridCol w="50800"/>
                <a:gridCol w="967150"/>
              </a:tblGrid>
              <a:tr h="210409">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no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 </a:t>
                      </a:r>
                    </a:p>
                  </a:txBody>
                  <a:tcPr marL="12700" marR="12700" marT="1270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35</a:t>
                      </a:r>
                      <a:r>
                        <a:rPr lang="en-US" sz="700" b="0" i="0" u="none" strike="noStrike" baseline="0" dirty="0" smtClean="0">
                          <a:effectLst/>
                          <a:latin typeface="Trebuchet MS"/>
                        </a:rPr>
                        <a:t> Seconds</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104051222"/>
              </p:ext>
            </p:extLst>
          </p:nvPr>
        </p:nvGraphicFramePr>
        <p:xfrm>
          <a:off x="5838257" y="6491631"/>
          <a:ext cx="1068750" cy="238759"/>
        </p:xfrm>
        <a:graphic>
          <a:graphicData uri="http://schemas.openxmlformats.org/drawingml/2006/table">
            <a:tbl>
              <a:tblPr/>
              <a:tblGrid>
                <a:gridCol w="50800"/>
                <a:gridCol w="50800"/>
                <a:gridCol w="967150"/>
              </a:tblGrid>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no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 </a:t>
                      </a:r>
                    </a:p>
                  </a:txBody>
                  <a:tcPr marL="12700" marR="12700" marT="1270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35</a:t>
                      </a:r>
                      <a:r>
                        <a:rPr lang="en-US" sz="700" b="0" i="0" u="none" strike="noStrike" baseline="0" dirty="0" smtClean="0">
                          <a:effectLst/>
                          <a:latin typeface="Trebuchet MS"/>
                        </a:rPr>
                        <a:t> Seconds</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pSp>
        <p:nvGrpSpPr>
          <p:cNvPr id="54" name="Group 53"/>
          <p:cNvGrpSpPr/>
          <p:nvPr/>
        </p:nvGrpSpPr>
        <p:grpSpPr>
          <a:xfrm>
            <a:off x="3062406" y="4658386"/>
            <a:ext cx="562113" cy="539638"/>
            <a:chOff x="766948" y="4629285"/>
            <a:chExt cx="562113" cy="539638"/>
          </a:xfrm>
        </p:grpSpPr>
        <p:pic>
          <p:nvPicPr>
            <p:cNvPr id="55" name="Picture 54" descr="VSM-Icons_Inventory"/>
            <p:cNvPicPr>
              <a:picLocks noChangeAspect="1" noChangeArrowheads="1"/>
            </p:cNvPicPr>
            <p:nvPr/>
          </p:nvPicPr>
          <p:blipFill>
            <a:blip r:embed="rId4">
              <a:extLst>
                <a:ext uri="{28A0092B-C50C-407E-A947-70E740481C1C}">
                  <a14:useLocalDpi xmlns:a14="http://schemas.microsoft.com/office/drawing/2010/main" val="0"/>
                </a:ext>
              </a:extLst>
            </a:blip>
            <a:srcRect l="9735" t="5746" r="9735" b="3448"/>
            <a:stretch>
              <a:fillRect/>
            </a:stretch>
          </p:blipFill>
          <p:spPr bwMode="auto">
            <a:xfrm>
              <a:off x="766948" y="4629285"/>
              <a:ext cx="562113" cy="416339"/>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p:cNvSpPr/>
            <p:nvPr/>
          </p:nvSpPr>
          <p:spPr>
            <a:xfrm>
              <a:off x="766948" y="5045624"/>
              <a:ext cx="562113" cy="123299"/>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000</a:t>
              </a:r>
              <a:endParaRPr lang="en-US" sz="1000" dirty="0">
                <a:solidFill>
                  <a:schemeClr val="tx1"/>
                </a:solidFill>
              </a:endParaRPr>
            </a:p>
          </p:txBody>
        </p:sp>
      </p:grpSp>
      <p:grpSp>
        <p:nvGrpSpPr>
          <p:cNvPr id="57" name="Group 56"/>
          <p:cNvGrpSpPr/>
          <p:nvPr/>
        </p:nvGrpSpPr>
        <p:grpSpPr>
          <a:xfrm>
            <a:off x="5106257" y="4623860"/>
            <a:ext cx="562113" cy="539638"/>
            <a:chOff x="766948" y="4629285"/>
            <a:chExt cx="562113" cy="539638"/>
          </a:xfrm>
        </p:grpSpPr>
        <p:pic>
          <p:nvPicPr>
            <p:cNvPr id="58" name="Picture 57" descr="VSM-Icons_Inventory"/>
            <p:cNvPicPr>
              <a:picLocks noChangeAspect="1" noChangeArrowheads="1"/>
            </p:cNvPicPr>
            <p:nvPr/>
          </p:nvPicPr>
          <p:blipFill>
            <a:blip r:embed="rId4">
              <a:extLst>
                <a:ext uri="{28A0092B-C50C-407E-A947-70E740481C1C}">
                  <a14:useLocalDpi xmlns:a14="http://schemas.microsoft.com/office/drawing/2010/main" val="0"/>
                </a:ext>
              </a:extLst>
            </a:blip>
            <a:srcRect l="9735" t="5746" r="9735" b="3448"/>
            <a:stretch>
              <a:fillRect/>
            </a:stretch>
          </p:blipFill>
          <p:spPr bwMode="auto">
            <a:xfrm>
              <a:off x="766948" y="4629285"/>
              <a:ext cx="562113" cy="416339"/>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766948" y="5045624"/>
              <a:ext cx="562113" cy="123299"/>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000</a:t>
              </a:r>
              <a:endParaRPr lang="en-US" sz="1000" dirty="0">
                <a:solidFill>
                  <a:schemeClr val="tx1"/>
                </a:solidFill>
              </a:endParaRPr>
            </a:p>
          </p:txBody>
        </p:sp>
      </p:grpSp>
      <p:grpSp>
        <p:nvGrpSpPr>
          <p:cNvPr id="60" name="Group 59"/>
          <p:cNvGrpSpPr/>
          <p:nvPr/>
        </p:nvGrpSpPr>
        <p:grpSpPr>
          <a:xfrm>
            <a:off x="7121590" y="4659153"/>
            <a:ext cx="562113" cy="539638"/>
            <a:chOff x="766948" y="4629285"/>
            <a:chExt cx="562113" cy="539638"/>
          </a:xfrm>
        </p:grpSpPr>
        <p:pic>
          <p:nvPicPr>
            <p:cNvPr id="61" name="Picture 60" descr="VSM-Icons_Inventory"/>
            <p:cNvPicPr>
              <a:picLocks noChangeAspect="1" noChangeArrowheads="1"/>
            </p:cNvPicPr>
            <p:nvPr/>
          </p:nvPicPr>
          <p:blipFill>
            <a:blip r:embed="rId4">
              <a:extLst>
                <a:ext uri="{28A0092B-C50C-407E-A947-70E740481C1C}">
                  <a14:useLocalDpi xmlns:a14="http://schemas.microsoft.com/office/drawing/2010/main" val="0"/>
                </a:ext>
              </a:extLst>
            </a:blip>
            <a:srcRect l="9735" t="5746" r="9735" b="3448"/>
            <a:stretch>
              <a:fillRect/>
            </a:stretch>
          </p:blipFill>
          <p:spPr bwMode="auto">
            <a:xfrm>
              <a:off x="766948" y="4629285"/>
              <a:ext cx="562113" cy="416339"/>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p:cNvSpPr/>
            <p:nvPr/>
          </p:nvSpPr>
          <p:spPr>
            <a:xfrm>
              <a:off x="766948" y="5045624"/>
              <a:ext cx="562113" cy="123299"/>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000</a:t>
              </a:r>
              <a:endParaRPr lang="en-US" sz="1000" dirty="0">
                <a:solidFill>
                  <a:schemeClr val="tx1"/>
                </a:solidFill>
              </a:endParaRPr>
            </a:p>
          </p:txBody>
        </p:sp>
      </p:grpSp>
      <p:grpSp>
        <p:nvGrpSpPr>
          <p:cNvPr id="63" name="Group 62"/>
          <p:cNvGrpSpPr/>
          <p:nvPr/>
        </p:nvGrpSpPr>
        <p:grpSpPr>
          <a:xfrm>
            <a:off x="7818216" y="4545618"/>
            <a:ext cx="854556" cy="801776"/>
            <a:chOff x="5936700" y="4542627"/>
            <a:chExt cx="854556" cy="801776"/>
          </a:xfrm>
        </p:grpSpPr>
        <p:pic>
          <p:nvPicPr>
            <p:cNvPr id="64" name="Picture 63"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5936700" y="4562524"/>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5936700" y="4542627"/>
              <a:ext cx="811377" cy="307777"/>
            </a:xfrm>
            <a:prstGeom prst="rect">
              <a:avLst/>
            </a:prstGeom>
            <a:noFill/>
          </p:spPr>
          <p:txBody>
            <a:bodyPr wrap="none" rtlCol="0">
              <a:spAutoFit/>
            </a:bodyPr>
            <a:lstStyle/>
            <a:p>
              <a:r>
                <a:rPr lang="en-US" sz="1400" dirty="0" smtClean="0"/>
                <a:t>Shipping</a:t>
              </a:r>
              <a:endParaRPr lang="en-US" sz="1400" dirty="0"/>
            </a:p>
          </p:txBody>
        </p:sp>
      </p:grpSp>
      <p:graphicFrame>
        <p:nvGraphicFramePr>
          <p:cNvPr id="69" name="Table 68"/>
          <p:cNvGraphicFramePr>
            <a:graphicFrameLocks noGrp="1"/>
          </p:cNvGraphicFramePr>
          <p:nvPr>
            <p:extLst>
              <p:ext uri="{D42A27DB-BD31-4B8C-83A1-F6EECF244321}">
                <p14:modId xmlns:p14="http://schemas.microsoft.com/office/powerpoint/2010/main" val="7027418"/>
              </p:ext>
            </p:extLst>
          </p:nvPr>
        </p:nvGraphicFramePr>
        <p:xfrm>
          <a:off x="768518" y="6387430"/>
          <a:ext cx="1037048" cy="358139"/>
        </p:xfrm>
        <a:graphic>
          <a:graphicData uri="http://schemas.openxmlformats.org/drawingml/2006/table">
            <a:tbl>
              <a:tblPr/>
              <a:tblGrid>
                <a:gridCol w="50800"/>
                <a:gridCol w="986248"/>
              </a:tblGrid>
              <a:tr h="114300">
                <a:tc>
                  <a:txBody>
                    <a:bodyPr/>
                    <a:lstStyle/>
                    <a:p>
                      <a:pPr algn="ctr" fontAlgn="ctr"/>
                      <a:endParaRPr lang="en-US" sz="700" b="0" i="0" u="none" strike="noStrike">
                        <a:effectLst/>
                        <a:latin typeface="Trebuchet MS"/>
                      </a:endParaRPr>
                    </a:p>
                  </a:txBody>
                  <a:tcPr marL="12700" marR="12700" marT="12700" marB="0" anchor="ctr">
                    <a:lnL>
                      <a:noFill/>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0 </a:t>
                      </a:r>
                      <a:r>
                        <a:rPr lang="en-US" sz="700" b="0" i="0" u="none" strike="noStrike" dirty="0" smtClean="0">
                          <a:effectLst/>
                          <a:latin typeface="Trebuchet MS"/>
                        </a:rPr>
                        <a:t>days</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a:noFill/>
                    </a:lnB>
                  </a:tcPr>
                </a:tc>
              </a:tr>
            </a:tbl>
          </a:graphicData>
        </a:graphic>
      </p:graphicFrame>
      <p:cxnSp>
        <p:nvCxnSpPr>
          <p:cNvPr id="71" name="Straight Arrow Connector 70"/>
          <p:cNvCxnSpPr>
            <a:stCxn id="6" idx="2"/>
            <a:endCxn id="25" idx="0"/>
          </p:cNvCxnSpPr>
          <p:nvPr/>
        </p:nvCxnSpPr>
        <p:spPr>
          <a:xfrm flipH="1">
            <a:off x="2281312" y="1018386"/>
            <a:ext cx="2082326" cy="355543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6" idx="2"/>
            <a:endCxn id="33" idx="0"/>
          </p:cNvCxnSpPr>
          <p:nvPr/>
        </p:nvCxnSpPr>
        <p:spPr>
          <a:xfrm flipH="1">
            <a:off x="4305853" y="1018386"/>
            <a:ext cx="57785" cy="352804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 idx="2"/>
            <a:endCxn id="31" idx="0"/>
          </p:cNvCxnSpPr>
          <p:nvPr/>
        </p:nvCxnSpPr>
        <p:spPr>
          <a:xfrm>
            <a:off x="4363638" y="1018386"/>
            <a:ext cx="1973025" cy="360547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6" idx="2"/>
            <a:endCxn id="65" idx="0"/>
          </p:cNvCxnSpPr>
          <p:nvPr/>
        </p:nvCxnSpPr>
        <p:spPr>
          <a:xfrm>
            <a:off x="4363638" y="1018386"/>
            <a:ext cx="3860267" cy="352723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3" name="Up Arrow 82"/>
          <p:cNvSpPr/>
          <p:nvPr/>
        </p:nvSpPr>
        <p:spPr>
          <a:xfrm>
            <a:off x="8224826" y="2241647"/>
            <a:ext cx="307453" cy="2303971"/>
          </a:xfrm>
          <a:prstGeom prst="upArrow">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8" name="Group 77"/>
          <p:cNvGrpSpPr/>
          <p:nvPr/>
        </p:nvGrpSpPr>
        <p:grpSpPr>
          <a:xfrm>
            <a:off x="7877743" y="3020714"/>
            <a:ext cx="1082813" cy="586409"/>
            <a:chOff x="7808243" y="3355279"/>
            <a:chExt cx="1082813" cy="586409"/>
          </a:xfrm>
        </p:grpSpPr>
        <p:pic>
          <p:nvPicPr>
            <p:cNvPr id="66" name="Picture 65" descr="VSM-Icons_Truck-Shipment"/>
            <p:cNvPicPr>
              <a:picLocks noChangeAspect="1" noChangeArrowheads="1"/>
            </p:cNvPicPr>
            <p:nvPr/>
          </p:nvPicPr>
          <p:blipFill>
            <a:blip r:embed="rId5">
              <a:extLst>
                <a:ext uri="{28A0092B-C50C-407E-A947-70E740481C1C}">
                  <a14:useLocalDpi xmlns:a14="http://schemas.microsoft.com/office/drawing/2010/main" val="0"/>
                </a:ext>
              </a:extLst>
            </a:blip>
            <a:srcRect l="7080" t="13792" r="4425" b="12643"/>
            <a:stretch>
              <a:fillRect/>
            </a:stretch>
          </p:blipFill>
          <p:spPr bwMode="auto">
            <a:xfrm>
              <a:off x="7808243" y="3355279"/>
              <a:ext cx="1082813" cy="586409"/>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7818875" y="3483365"/>
              <a:ext cx="723275" cy="276999"/>
            </a:xfrm>
            <a:prstGeom prst="rect">
              <a:avLst/>
            </a:prstGeom>
            <a:noFill/>
          </p:spPr>
          <p:txBody>
            <a:bodyPr wrap="none" rtlCol="0">
              <a:spAutoFit/>
            </a:bodyPr>
            <a:lstStyle/>
            <a:p>
              <a:r>
                <a:rPr lang="en-US" sz="1200" dirty="0" smtClean="0"/>
                <a:t>1 X Daily</a:t>
              </a:r>
              <a:endParaRPr lang="en-US" sz="1200" dirty="0"/>
            </a:p>
          </p:txBody>
        </p:sp>
      </p:grpSp>
      <p:sp>
        <p:nvSpPr>
          <p:cNvPr id="85" name="Bent Arrow 84"/>
          <p:cNvSpPr/>
          <p:nvPr/>
        </p:nvSpPr>
        <p:spPr>
          <a:xfrm rot="10800000" flipH="1">
            <a:off x="720274" y="2089246"/>
            <a:ext cx="1133761" cy="3157607"/>
          </a:xfrm>
          <a:prstGeom prst="bentArrow">
            <a:avLst>
              <a:gd name="adj1" fmla="val 11873"/>
              <a:gd name="adj2" fmla="val 17158"/>
              <a:gd name="adj3" fmla="val 27381"/>
              <a:gd name="adj4" fmla="val 40809"/>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53" name="Group 52"/>
          <p:cNvGrpSpPr/>
          <p:nvPr/>
        </p:nvGrpSpPr>
        <p:grpSpPr>
          <a:xfrm>
            <a:off x="548664" y="4275799"/>
            <a:ext cx="562113" cy="539638"/>
            <a:chOff x="766948" y="4629285"/>
            <a:chExt cx="562113" cy="539638"/>
          </a:xfrm>
        </p:grpSpPr>
        <p:pic>
          <p:nvPicPr>
            <p:cNvPr id="23" name="Picture 22" descr="VSM-Icons_Inventory"/>
            <p:cNvPicPr>
              <a:picLocks noChangeAspect="1" noChangeArrowheads="1"/>
            </p:cNvPicPr>
            <p:nvPr/>
          </p:nvPicPr>
          <p:blipFill>
            <a:blip r:embed="rId4">
              <a:extLst>
                <a:ext uri="{28A0092B-C50C-407E-A947-70E740481C1C}">
                  <a14:useLocalDpi xmlns:a14="http://schemas.microsoft.com/office/drawing/2010/main" val="0"/>
                </a:ext>
              </a:extLst>
            </a:blip>
            <a:srcRect l="9735" t="5746" r="9735" b="3448"/>
            <a:stretch>
              <a:fillRect/>
            </a:stretch>
          </p:blipFill>
          <p:spPr bwMode="auto">
            <a:xfrm>
              <a:off x="766948" y="4629285"/>
              <a:ext cx="562113" cy="416339"/>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p:cNvSpPr/>
            <p:nvPr/>
          </p:nvSpPr>
          <p:spPr>
            <a:xfrm>
              <a:off x="766948" y="5045624"/>
              <a:ext cx="562113" cy="12329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000</a:t>
              </a:r>
              <a:endParaRPr lang="en-US" sz="1000" dirty="0">
                <a:solidFill>
                  <a:schemeClr val="tx1"/>
                </a:solidFill>
              </a:endParaRPr>
            </a:p>
          </p:txBody>
        </p:sp>
      </p:grpSp>
      <p:grpSp>
        <p:nvGrpSpPr>
          <p:cNvPr id="80" name="Group 79"/>
          <p:cNvGrpSpPr/>
          <p:nvPr/>
        </p:nvGrpSpPr>
        <p:grpSpPr>
          <a:xfrm>
            <a:off x="363797" y="2787084"/>
            <a:ext cx="1122431" cy="586409"/>
            <a:chOff x="582081" y="2787084"/>
            <a:chExt cx="1122431" cy="586409"/>
          </a:xfrm>
        </p:grpSpPr>
        <p:pic>
          <p:nvPicPr>
            <p:cNvPr id="26" name="Picture 25" descr="VSM-Icons_Truck-Shipment"/>
            <p:cNvPicPr>
              <a:picLocks noChangeAspect="1" noChangeArrowheads="1"/>
            </p:cNvPicPr>
            <p:nvPr/>
          </p:nvPicPr>
          <p:blipFill>
            <a:blip r:embed="rId5">
              <a:extLst>
                <a:ext uri="{28A0092B-C50C-407E-A947-70E740481C1C}">
                  <a14:useLocalDpi xmlns:a14="http://schemas.microsoft.com/office/drawing/2010/main" val="0"/>
                </a:ext>
              </a:extLst>
            </a:blip>
            <a:srcRect l="7080" t="13792" r="4425" b="12643"/>
            <a:stretch>
              <a:fillRect/>
            </a:stretch>
          </p:blipFill>
          <p:spPr bwMode="auto">
            <a:xfrm>
              <a:off x="621699" y="2787084"/>
              <a:ext cx="1082813" cy="586409"/>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582081" y="2852008"/>
              <a:ext cx="800219" cy="276999"/>
            </a:xfrm>
            <a:prstGeom prst="rect">
              <a:avLst/>
            </a:prstGeom>
            <a:noFill/>
          </p:spPr>
          <p:txBody>
            <a:bodyPr wrap="none" rtlCol="0">
              <a:spAutoFit/>
            </a:bodyPr>
            <a:lstStyle/>
            <a:p>
              <a:r>
                <a:rPr lang="en-US" sz="1200" dirty="0" smtClean="0"/>
                <a:t>Tue + Thu</a:t>
              </a:r>
              <a:endParaRPr lang="en-US" sz="1200" dirty="0"/>
            </a:p>
          </p:txBody>
        </p:sp>
      </p:grpSp>
      <p:grpSp>
        <p:nvGrpSpPr>
          <p:cNvPr id="123" name="Group 122"/>
          <p:cNvGrpSpPr/>
          <p:nvPr/>
        </p:nvGrpSpPr>
        <p:grpSpPr>
          <a:xfrm>
            <a:off x="1411845" y="524442"/>
            <a:ext cx="2391336" cy="1158009"/>
            <a:chOff x="2202597" y="654796"/>
            <a:chExt cx="1667565" cy="1027655"/>
          </a:xfrm>
        </p:grpSpPr>
        <p:cxnSp>
          <p:nvCxnSpPr>
            <p:cNvPr id="118" name="Straight Connector 117"/>
            <p:cNvCxnSpPr/>
            <p:nvPr/>
          </p:nvCxnSpPr>
          <p:spPr>
            <a:xfrm flipH="1">
              <a:off x="2926874" y="654796"/>
              <a:ext cx="943288" cy="66140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H="1" flipV="1">
              <a:off x="2926874" y="922668"/>
              <a:ext cx="19403" cy="39353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202597" y="922668"/>
              <a:ext cx="724277" cy="75978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24" name="Rectangle 123"/>
          <p:cNvSpPr/>
          <p:nvPr/>
        </p:nvSpPr>
        <p:spPr>
          <a:xfrm>
            <a:off x="2057815" y="661149"/>
            <a:ext cx="650775" cy="330285"/>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Weekly</a:t>
            </a:r>
            <a:endParaRPr lang="en-US" sz="900" dirty="0">
              <a:solidFill>
                <a:srgbClr val="000000"/>
              </a:solidFill>
            </a:endParaRPr>
          </a:p>
        </p:txBody>
      </p:sp>
      <p:grpSp>
        <p:nvGrpSpPr>
          <p:cNvPr id="125" name="Group 124"/>
          <p:cNvGrpSpPr/>
          <p:nvPr/>
        </p:nvGrpSpPr>
        <p:grpSpPr>
          <a:xfrm flipV="1">
            <a:off x="4924094" y="625028"/>
            <a:ext cx="2831825" cy="1464217"/>
            <a:chOff x="2202597" y="654796"/>
            <a:chExt cx="1667565" cy="1027655"/>
          </a:xfrm>
        </p:grpSpPr>
        <p:cxnSp>
          <p:nvCxnSpPr>
            <p:cNvPr id="126" name="Straight Connector 125"/>
            <p:cNvCxnSpPr/>
            <p:nvPr/>
          </p:nvCxnSpPr>
          <p:spPr>
            <a:xfrm flipH="1">
              <a:off x="2926874" y="654796"/>
              <a:ext cx="943288" cy="66140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flipH="1" flipV="1">
              <a:off x="2926874" y="922668"/>
              <a:ext cx="19403" cy="39353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flipH="1">
              <a:off x="2202597" y="922668"/>
              <a:ext cx="724277" cy="75978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29" name="Rectangle 128"/>
          <p:cNvSpPr/>
          <p:nvPr/>
        </p:nvSpPr>
        <p:spPr>
          <a:xfrm>
            <a:off x="5898476" y="826293"/>
            <a:ext cx="650775" cy="297683"/>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Daily Order</a:t>
            </a:r>
            <a:endParaRPr lang="en-US" sz="900" dirty="0">
              <a:solidFill>
                <a:srgbClr val="000000"/>
              </a:solidFill>
            </a:endParaRPr>
          </a:p>
        </p:txBody>
      </p:sp>
      <p:sp>
        <p:nvSpPr>
          <p:cNvPr id="130" name="Rectangle 129"/>
          <p:cNvSpPr/>
          <p:nvPr/>
        </p:nvSpPr>
        <p:spPr>
          <a:xfrm>
            <a:off x="2650059" y="3020714"/>
            <a:ext cx="650775" cy="297683"/>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Daily Order</a:t>
            </a:r>
            <a:endParaRPr lang="en-US" sz="900" dirty="0">
              <a:solidFill>
                <a:srgbClr val="000000"/>
              </a:solidFill>
            </a:endParaRPr>
          </a:p>
        </p:txBody>
      </p:sp>
      <p:sp>
        <p:nvSpPr>
          <p:cNvPr id="131" name="Rectangle 130"/>
          <p:cNvSpPr/>
          <p:nvPr/>
        </p:nvSpPr>
        <p:spPr>
          <a:xfrm>
            <a:off x="3929988" y="3020714"/>
            <a:ext cx="650775" cy="297683"/>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Daily Order</a:t>
            </a:r>
            <a:endParaRPr lang="en-US" sz="900" dirty="0">
              <a:solidFill>
                <a:srgbClr val="000000"/>
              </a:solidFill>
            </a:endParaRPr>
          </a:p>
        </p:txBody>
      </p:sp>
      <p:sp>
        <p:nvSpPr>
          <p:cNvPr id="132" name="Rectangle 131"/>
          <p:cNvSpPr/>
          <p:nvPr/>
        </p:nvSpPr>
        <p:spPr>
          <a:xfrm>
            <a:off x="5187482" y="2999958"/>
            <a:ext cx="650775" cy="297683"/>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Weekly</a:t>
            </a:r>
          </a:p>
          <a:p>
            <a:pPr algn="ctr"/>
            <a:r>
              <a:rPr lang="en-US" sz="900" dirty="0" smtClean="0">
                <a:solidFill>
                  <a:srgbClr val="000000"/>
                </a:solidFill>
              </a:rPr>
              <a:t>Order</a:t>
            </a:r>
            <a:endParaRPr lang="en-US" sz="900" dirty="0">
              <a:solidFill>
                <a:srgbClr val="000000"/>
              </a:solidFill>
            </a:endParaRPr>
          </a:p>
        </p:txBody>
      </p:sp>
      <p:sp>
        <p:nvSpPr>
          <p:cNvPr id="133" name="Rectangle 132"/>
          <p:cNvSpPr/>
          <p:nvPr/>
        </p:nvSpPr>
        <p:spPr>
          <a:xfrm>
            <a:off x="6407606" y="3000872"/>
            <a:ext cx="650775" cy="297683"/>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Daily Order</a:t>
            </a:r>
            <a:endParaRPr lang="en-US" sz="900" dirty="0">
              <a:solidFill>
                <a:srgbClr val="000000"/>
              </a:solidFill>
            </a:endParaRPr>
          </a:p>
        </p:txBody>
      </p:sp>
      <p:sp>
        <p:nvSpPr>
          <p:cNvPr id="136" name="TextBox 135"/>
          <p:cNvSpPr txBox="1"/>
          <p:nvPr/>
        </p:nvSpPr>
        <p:spPr>
          <a:xfrm>
            <a:off x="5117388" y="3308529"/>
            <a:ext cx="904057" cy="338554"/>
          </a:xfrm>
          <a:prstGeom prst="rect">
            <a:avLst/>
          </a:prstGeom>
          <a:solidFill>
            <a:schemeClr val="bg1">
              <a:lumMod val="95000"/>
            </a:schemeClr>
          </a:solidFill>
          <a:ln>
            <a:noFill/>
          </a:ln>
        </p:spPr>
        <p:txBody>
          <a:bodyPr wrap="square" rtlCol="0">
            <a:spAutoFit/>
          </a:bodyPr>
          <a:lstStyle/>
          <a:p>
            <a:r>
              <a:rPr lang="en-US" sz="800" dirty="0" smtClean="0"/>
              <a:t>Total cycle time = </a:t>
            </a:r>
          </a:p>
          <a:p>
            <a:r>
              <a:rPr lang="en-US" sz="800" dirty="0" smtClean="0"/>
              <a:t>0.522 weeks</a:t>
            </a:r>
            <a:endParaRPr lang="en-US" sz="800" dirty="0"/>
          </a:p>
        </p:txBody>
      </p:sp>
      <p:sp>
        <p:nvSpPr>
          <p:cNvPr id="139" name="TextBox 138"/>
          <p:cNvSpPr txBox="1"/>
          <p:nvPr/>
        </p:nvSpPr>
        <p:spPr>
          <a:xfrm>
            <a:off x="6282446" y="3311494"/>
            <a:ext cx="904057" cy="338554"/>
          </a:xfrm>
          <a:prstGeom prst="rect">
            <a:avLst/>
          </a:prstGeom>
          <a:solidFill>
            <a:schemeClr val="bg1">
              <a:lumMod val="95000"/>
            </a:schemeClr>
          </a:solidFill>
          <a:ln>
            <a:noFill/>
          </a:ln>
        </p:spPr>
        <p:txBody>
          <a:bodyPr wrap="square" rtlCol="0">
            <a:spAutoFit/>
          </a:bodyPr>
          <a:lstStyle/>
          <a:p>
            <a:r>
              <a:rPr lang="en-US" sz="800" dirty="0" smtClean="0"/>
              <a:t>Total cycle time = </a:t>
            </a:r>
          </a:p>
          <a:p>
            <a:r>
              <a:rPr lang="en-US" sz="800" dirty="0" smtClean="0"/>
              <a:t>0.522 weeks</a:t>
            </a:r>
            <a:endParaRPr lang="en-US" sz="800" dirty="0"/>
          </a:p>
        </p:txBody>
      </p:sp>
      <p:sp>
        <p:nvSpPr>
          <p:cNvPr id="140" name="TextBox 139"/>
          <p:cNvSpPr txBox="1"/>
          <p:nvPr/>
        </p:nvSpPr>
        <p:spPr>
          <a:xfrm>
            <a:off x="3804596" y="3321415"/>
            <a:ext cx="904057" cy="338554"/>
          </a:xfrm>
          <a:prstGeom prst="rect">
            <a:avLst/>
          </a:prstGeom>
          <a:solidFill>
            <a:schemeClr val="bg1">
              <a:lumMod val="95000"/>
            </a:schemeClr>
          </a:solidFill>
          <a:ln>
            <a:noFill/>
          </a:ln>
        </p:spPr>
        <p:txBody>
          <a:bodyPr wrap="square" rtlCol="0">
            <a:spAutoFit/>
          </a:bodyPr>
          <a:lstStyle/>
          <a:p>
            <a:r>
              <a:rPr lang="en-US" sz="800" dirty="0" smtClean="0"/>
              <a:t>Total cycle time = </a:t>
            </a:r>
          </a:p>
          <a:p>
            <a:r>
              <a:rPr lang="en-US" sz="800" dirty="0" smtClean="0"/>
              <a:t>0.522 weeks</a:t>
            </a:r>
            <a:endParaRPr lang="en-US" sz="800" dirty="0"/>
          </a:p>
        </p:txBody>
      </p:sp>
      <p:sp>
        <p:nvSpPr>
          <p:cNvPr id="141" name="TextBox 140"/>
          <p:cNvSpPr txBox="1"/>
          <p:nvPr/>
        </p:nvSpPr>
        <p:spPr>
          <a:xfrm>
            <a:off x="2552768" y="3337919"/>
            <a:ext cx="904057" cy="338554"/>
          </a:xfrm>
          <a:prstGeom prst="rect">
            <a:avLst/>
          </a:prstGeom>
          <a:solidFill>
            <a:schemeClr val="bg1">
              <a:lumMod val="95000"/>
            </a:schemeClr>
          </a:solidFill>
          <a:ln>
            <a:noFill/>
          </a:ln>
        </p:spPr>
        <p:txBody>
          <a:bodyPr wrap="square" rtlCol="0">
            <a:spAutoFit/>
          </a:bodyPr>
          <a:lstStyle/>
          <a:p>
            <a:r>
              <a:rPr lang="en-US" sz="800" dirty="0" smtClean="0"/>
              <a:t>Total cycle time = </a:t>
            </a:r>
          </a:p>
          <a:p>
            <a:r>
              <a:rPr lang="en-US" sz="800" dirty="0" smtClean="0"/>
              <a:t>0.522 weeks</a:t>
            </a:r>
            <a:endParaRPr lang="en-US" sz="800" dirty="0"/>
          </a:p>
        </p:txBody>
      </p:sp>
      <p:graphicFrame>
        <p:nvGraphicFramePr>
          <p:cNvPr id="147" name="Table 146"/>
          <p:cNvGraphicFramePr>
            <a:graphicFrameLocks noGrp="1"/>
          </p:cNvGraphicFramePr>
          <p:nvPr>
            <p:extLst>
              <p:ext uri="{D42A27DB-BD31-4B8C-83A1-F6EECF244321}">
                <p14:modId xmlns:p14="http://schemas.microsoft.com/office/powerpoint/2010/main" val="298279970"/>
              </p:ext>
            </p:extLst>
          </p:nvPr>
        </p:nvGraphicFramePr>
        <p:xfrm>
          <a:off x="6895555" y="6360760"/>
          <a:ext cx="992820" cy="358139"/>
        </p:xfrm>
        <a:graphic>
          <a:graphicData uri="http://schemas.openxmlformats.org/drawingml/2006/table">
            <a:tbl>
              <a:tblPr/>
              <a:tblGrid>
                <a:gridCol w="56434"/>
                <a:gridCol w="936386"/>
              </a:tblGrid>
              <a:tr h="114300">
                <a:tc>
                  <a:txBody>
                    <a:bodyPr/>
                    <a:lstStyle/>
                    <a:p>
                      <a:pPr algn="ctr" fontAlgn="ctr"/>
                      <a:endParaRPr lang="en-US" sz="700" b="0" i="0" u="none" strike="noStrike">
                        <a:effectLst/>
                        <a:latin typeface="Trebuchet MS"/>
                      </a:endParaRPr>
                    </a:p>
                  </a:txBody>
                  <a:tcPr marL="12700" marR="12700" marT="12700" marB="0" anchor="ctr">
                    <a:lnL>
                      <a:noFill/>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0</a:t>
                      </a:r>
                      <a:r>
                        <a:rPr lang="en-US" sz="700" b="0" i="0" u="none" strike="noStrike" baseline="0" dirty="0" smtClean="0">
                          <a:effectLst/>
                          <a:latin typeface="Trebuchet MS"/>
                        </a:rPr>
                        <a:t> </a:t>
                      </a:r>
                      <a:r>
                        <a:rPr lang="en-US" sz="700" b="0" i="0" u="none" strike="noStrike" dirty="0" smtClean="0">
                          <a:effectLst/>
                          <a:latin typeface="Trebuchet MS"/>
                        </a:rPr>
                        <a:t>day</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a:noFill/>
                    </a:lnB>
                  </a:tcPr>
                </a:tc>
              </a:tr>
            </a:tbl>
          </a:graphicData>
        </a:graphic>
      </p:graphicFrame>
      <p:sp>
        <p:nvSpPr>
          <p:cNvPr id="102" name="Rectangle 101"/>
          <p:cNvSpPr/>
          <p:nvPr/>
        </p:nvSpPr>
        <p:spPr>
          <a:xfrm>
            <a:off x="184945" y="147948"/>
            <a:ext cx="1467232" cy="9989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rPr>
              <a:t>Template: </a:t>
            </a:r>
            <a:r>
              <a:rPr lang="en-US" sz="1200" dirty="0" smtClean="0"/>
              <a:t>DEFAULT VALUES WILL BE 00 IN NUMERIC FIELDS</a:t>
            </a:r>
            <a:endParaRPr lang="en-US" sz="1200" dirty="0"/>
          </a:p>
        </p:txBody>
      </p:sp>
    </p:spTree>
    <p:extLst>
      <p:ext uri="{BB962C8B-B14F-4D97-AF65-F5344CB8AC3E}">
        <p14:creationId xmlns:p14="http://schemas.microsoft.com/office/powerpoint/2010/main" val="1085464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91991240"/>
              </p:ext>
            </p:extLst>
          </p:nvPr>
        </p:nvGraphicFramePr>
        <p:xfrm>
          <a:off x="2909103" y="4683892"/>
          <a:ext cx="1043984" cy="685800"/>
        </p:xfrm>
        <a:graphic>
          <a:graphicData uri="http://schemas.openxmlformats.org/drawingml/2006/table">
            <a:tbl>
              <a:tblPr/>
              <a:tblGrid>
                <a:gridCol w="521992"/>
                <a:gridCol w="521992"/>
              </a:tblGrid>
              <a:tr h="114300">
                <a:tc>
                  <a:txBody>
                    <a:bodyPr/>
                    <a:lstStyle/>
                    <a:p>
                      <a:pPr algn="ctr" fontAlgn="ctr"/>
                      <a:r>
                        <a:rPr lang="en-US" sz="700" b="0" i="0" u="none" strike="noStrike" dirty="0" smtClean="0">
                          <a:effectLst/>
                          <a:latin typeface="Trebuchet MS"/>
                        </a:rPr>
                        <a:t>IPLT  </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pt-BR" sz="700" b="0" i="0" u="none" strike="noStrike" dirty="0" smtClean="0">
                          <a:effectLst/>
                          <a:latin typeface="Trebuchet MS"/>
                        </a:rPr>
                        <a:t>P/T </a:t>
                      </a:r>
                      <a:endParaRPr lang="pt-BR"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C/O</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nl-NL" sz="700" b="0" i="0" u="none" strike="noStrike" dirty="0" smtClean="0">
                          <a:effectLst/>
                          <a:latin typeface="Trebuchet MS"/>
                        </a:rPr>
                        <a:t>Availability</a:t>
                      </a:r>
                      <a:endParaRPr lang="nl-NL"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Batch size</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15</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5" name="Group 4"/>
          <p:cNvGrpSpPr/>
          <p:nvPr/>
        </p:nvGrpSpPr>
        <p:grpSpPr>
          <a:xfrm>
            <a:off x="2981918" y="3900394"/>
            <a:ext cx="854556" cy="791799"/>
            <a:chOff x="2171534" y="4563896"/>
            <a:chExt cx="854556" cy="791799"/>
          </a:xfrm>
        </p:grpSpPr>
        <p:pic>
          <p:nvPicPr>
            <p:cNvPr id="6" name="Picture 5"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2171534" y="4573816"/>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71534" y="4563896"/>
              <a:ext cx="642536" cy="307777"/>
            </a:xfrm>
            <a:prstGeom prst="rect">
              <a:avLst/>
            </a:prstGeom>
            <a:noFill/>
          </p:spPr>
          <p:txBody>
            <a:bodyPr wrap="none" rtlCol="0">
              <a:spAutoFit/>
            </a:bodyPr>
            <a:lstStyle/>
            <a:p>
              <a:r>
                <a:rPr lang="en-US" sz="1400" dirty="0" smtClean="0"/>
                <a:t>Step 1</a:t>
              </a:r>
              <a:endParaRPr lang="en-US" sz="1400" dirty="0"/>
            </a:p>
          </p:txBody>
        </p:sp>
      </p:grpSp>
      <p:grpSp>
        <p:nvGrpSpPr>
          <p:cNvPr id="13" name="Group 12"/>
          <p:cNvGrpSpPr/>
          <p:nvPr/>
        </p:nvGrpSpPr>
        <p:grpSpPr>
          <a:xfrm>
            <a:off x="7499710" y="5232192"/>
            <a:ext cx="1541210" cy="1479479"/>
            <a:chOff x="-556385" y="-226570"/>
            <a:chExt cx="1541210" cy="1479479"/>
          </a:xfrm>
        </p:grpSpPr>
        <p:sp>
          <p:nvSpPr>
            <p:cNvPr id="14" name="Rectangle 13"/>
            <p:cNvSpPr/>
            <p:nvPr/>
          </p:nvSpPr>
          <p:spPr>
            <a:xfrm>
              <a:off x="-556385" y="-201912"/>
              <a:ext cx="1528880" cy="1454821"/>
            </a:xfrm>
            <a:prstGeom prst="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a:p>
              <a:pPr algn="ctr"/>
              <a:r>
                <a:rPr lang="en-US" sz="1200" dirty="0">
                  <a:solidFill>
                    <a:srgbClr val="000000"/>
                  </a:solidFill>
                </a:rPr>
                <a:t>Value Added </a:t>
              </a:r>
              <a:r>
                <a:rPr lang="en-US" sz="1200" dirty="0" smtClean="0">
                  <a:solidFill>
                    <a:srgbClr val="000000"/>
                  </a:solidFill>
                </a:rPr>
                <a:t>Time = B1+B2</a:t>
              </a:r>
              <a:endParaRPr lang="en-US" sz="1200" dirty="0">
                <a:solidFill>
                  <a:srgbClr val="000000"/>
                </a:solidFill>
              </a:endParaRPr>
            </a:p>
          </p:txBody>
        </p:sp>
        <p:sp>
          <p:nvSpPr>
            <p:cNvPr id="15" name="Rectangle 14"/>
            <p:cNvSpPr/>
            <p:nvPr/>
          </p:nvSpPr>
          <p:spPr>
            <a:xfrm>
              <a:off x="-544055" y="-226570"/>
              <a:ext cx="1528880" cy="772274"/>
            </a:xfrm>
            <a:prstGeom prst="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Non Value Added Time = A1+A2</a:t>
              </a:r>
              <a:endParaRPr lang="en-US" sz="1400" dirty="0">
                <a:solidFill>
                  <a:srgbClr val="000000"/>
                </a:solidFill>
              </a:endParaRPr>
            </a:p>
          </p:txBody>
        </p:sp>
      </p:grpSp>
      <p:grpSp>
        <p:nvGrpSpPr>
          <p:cNvPr id="16" name="Group 15"/>
          <p:cNvGrpSpPr/>
          <p:nvPr/>
        </p:nvGrpSpPr>
        <p:grpSpPr>
          <a:xfrm>
            <a:off x="2748337" y="5933669"/>
            <a:ext cx="1250578" cy="633231"/>
            <a:chOff x="3142791" y="2802104"/>
            <a:chExt cx="1615188" cy="633231"/>
          </a:xfrm>
        </p:grpSpPr>
        <p:grpSp>
          <p:nvGrpSpPr>
            <p:cNvPr id="17" name="Group 16"/>
            <p:cNvGrpSpPr/>
            <p:nvPr/>
          </p:nvGrpSpPr>
          <p:grpSpPr>
            <a:xfrm rot="10800000" flipH="1">
              <a:off x="3142791" y="2802104"/>
              <a:ext cx="1615188" cy="633231"/>
              <a:chOff x="1627518" y="2761693"/>
              <a:chExt cx="1282287" cy="633231"/>
            </a:xfrm>
          </p:grpSpPr>
          <p:sp>
            <p:nvSpPr>
              <p:cNvPr id="19" name="Rectangle 18"/>
              <p:cNvSpPr/>
              <p:nvPr/>
            </p:nvSpPr>
            <p:spPr>
              <a:xfrm>
                <a:off x="1812463" y="2761693"/>
                <a:ext cx="1097342" cy="567134"/>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627518" y="2827790"/>
                <a:ext cx="1212755" cy="5671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Box 17"/>
            <p:cNvSpPr txBox="1"/>
            <p:nvPr/>
          </p:nvSpPr>
          <p:spPr>
            <a:xfrm>
              <a:off x="3574278" y="2999907"/>
              <a:ext cx="1124511" cy="369332"/>
            </a:xfrm>
            <a:prstGeom prst="rect">
              <a:avLst/>
            </a:prstGeom>
            <a:noFill/>
          </p:spPr>
          <p:txBody>
            <a:bodyPr wrap="square" rtlCol="0">
              <a:spAutoFit/>
            </a:bodyPr>
            <a:lstStyle/>
            <a:p>
              <a:r>
                <a:rPr lang="en-US" dirty="0" smtClean="0"/>
                <a:t>Time B</a:t>
              </a:r>
              <a:endParaRPr lang="en-US" dirty="0"/>
            </a:p>
          </p:txBody>
        </p:sp>
      </p:grpSp>
      <p:cxnSp>
        <p:nvCxnSpPr>
          <p:cNvPr id="22" name="Straight Connector 21"/>
          <p:cNvCxnSpPr/>
          <p:nvPr/>
        </p:nvCxnSpPr>
        <p:spPr>
          <a:xfrm>
            <a:off x="3953087" y="6004466"/>
            <a:ext cx="3558953" cy="0"/>
          </a:xfrm>
          <a:prstGeom prst="line">
            <a:avLst/>
          </a:prstGeom>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4332163" y="5560425"/>
            <a:ext cx="870666" cy="369332"/>
          </a:xfrm>
          <a:prstGeom prst="rect">
            <a:avLst/>
          </a:prstGeom>
          <a:noFill/>
        </p:spPr>
        <p:txBody>
          <a:bodyPr wrap="square" rtlCol="0">
            <a:spAutoFit/>
          </a:bodyPr>
          <a:lstStyle/>
          <a:p>
            <a:r>
              <a:rPr lang="en-US" dirty="0" smtClean="0"/>
              <a:t>Time A</a:t>
            </a:r>
            <a:endParaRPr lang="en-US" dirty="0"/>
          </a:p>
        </p:txBody>
      </p:sp>
      <p:grpSp>
        <p:nvGrpSpPr>
          <p:cNvPr id="24" name="Group 23"/>
          <p:cNvGrpSpPr/>
          <p:nvPr/>
        </p:nvGrpSpPr>
        <p:grpSpPr>
          <a:xfrm>
            <a:off x="1884576" y="5576667"/>
            <a:ext cx="1097342" cy="990234"/>
            <a:chOff x="3637256" y="2655208"/>
            <a:chExt cx="1097342" cy="990234"/>
          </a:xfrm>
        </p:grpSpPr>
        <p:grpSp>
          <p:nvGrpSpPr>
            <p:cNvPr id="25" name="Group 24"/>
            <p:cNvGrpSpPr/>
            <p:nvPr/>
          </p:nvGrpSpPr>
          <p:grpSpPr>
            <a:xfrm>
              <a:off x="3637256" y="3012211"/>
              <a:ext cx="1097342" cy="633231"/>
              <a:chOff x="1812463" y="2761693"/>
              <a:chExt cx="1097342" cy="633231"/>
            </a:xfrm>
          </p:grpSpPr>
          <p:sp>
            <p:nvSpPr>
              <p:cNvPr id="27" name="Rectangle 26"/>
              <p:cNvSpPr/>
              <p:nvPr/>
            </p:nvSpPr>
            <p:spPr>
              <a:xfrm>
                <a:off x="1812463" y="2761693"/>
                <a:ext cx="1097342" cy="567134"/>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1812463" y="2827790"/>
                <a:ext cx="1027810" cy="5671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3711230" y="2655208"/>
              <a:ext cx="952116" cy="369332"/>
            </a:xfrm>
            <a:prstGeom prst="rect">
              <a:avLst/>
            </a:prstGeom>
            <a:noFill/>
          </p:spPr>
          <p:txBody>
            <a:bodyPr wrap="none" rtlCol="0">
              <a:spAutoFit/>
            </a:bodyPr>
            <a:lstStyle/>
            <a:p>
              <a:r>
                <a:rPr lang="en-US" dirty="0" smtClean="0"/>
                <a:t>Time A2</a:t>
              </a:r>
              <a:endParaRPr lang="en-US" dirty="0"/>
            </a:p>
          </p:txBody>
        </p:sp>
      </p:grpSp>
      <p:grpSp>
        <p:nvGrpSpPr>
          <p:cNvPr id="29" name="Group 28"/>
          <p:cNvGrpSpPr/>
          <p:nvPr/>
        </p:nvGrpSpPr>
        <p:grpSpPr>
          <a:xfrm>
            <a:off x="2826817" y="403624"/>
            <a:ext cx="1185704" cy="801721"/>
            <a:chOff x="4068443" y="607377"/>
            <a:chExt cx="1185704" cy="801721"/>
          </a:xfrm>
        </p:grpSpPr>
        <p:pic>
          <p:nvPicPr>
            <p:cNvPr id="30" name="Picture 29"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4100838" y="627219"/>
              <a:ext cx="1120913" cy="7818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4068443" y="607377"/>
              <a:ext cx="1185704" cy="307777"/>
            </a:xfrm>
            <a:prstGeom prst="rect">
              <a:avLst/>
            </a:prstGeom>
            <a:noFill/>
          </p:spPr>
          <p:txBody>
            <a:bodyPr wrap="none" rtlCol="0">
              <a:spAutoFit/>
            </a:bodyPr>
            <a:lstStyle/>
            <a:p>
              <a:r>
                <a:rPr lang="en-US" sz="1400" dirty="0" smtClean="0"/>
                <a:t>Headquarters</a:t>
              </a:r>
              <a:endParaRPr lang="en-US" sz="1400" dirty="0"/>
            </a:p>
          </p:txBody>
        </p:sp>
      </p:grpSp>
      <p:cxnSp>
        <p:nvCxnSpPr>
          <p:cNvPr id="32" name="Straight Arrow Connector 31"/>
          <p:cNvCxnSpPr>
            <a:stCxn id="30" idx="2"/>
          </p:cNvCxnSpPr>
          <p:nvPr/>
        </p:nvCxnSpPr>
        <p:spPr>
          <a:xfrm>
            <a:off x="3419669" y="1205345"/>
            <a:ext cx="0" cy="270496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094281" y="1979226"/>
            <a:ext cx="650775" cy="297683"/>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Daily Order</a:t>
            </a:r>
            <a:endParaRPr lang="en-US" sz="900" dirty="0">
              <a:solidFill>
                <a:srgbClr val="000000"/>
              </a:solidFill>
            </a:endParaRPr>
          </a:p>
        </p:txBody>
      </p:sp>
      <p:sp>
        <p:nvSpPr>
          <p:cNvPr id="34" name="TextBox 33"/>
          <p:cNvSpPr txBox="1"/>
          <p:nvPr/>
        </p:nvSpPr>
        <p:spPr>
          <a:xfrm>
            <a:off x="5610005" y="711401"/>
            <a:ext cx="2737189" cy="369332"/>
          </a:xfrm>
          <a:prstGeom prst="rect">
            <a:avLst/>
          </a:prstGeom>
          <a:solidFill>
            <a:schemeClr val="accent1"/>
          </a:solidFill>
        </p:spPr>
        <p:txBody>
          <a:bodyPr wrap="square" rtlCol="0">
            <a:spAutoFit/>
          </a:bodyPr>
          <a:lstStyle/>
          <a:p>
            <a:r>
              <a:rPr lang="en-US" dirty="0" smtClean="0"/>
              <a:t>Example of rules 2, 3 &amp; 5 </a:t>
            </a:r>
            <a:endParaRPr lang="en-US" dirty="0"/>
          </a:p>
        </p:txBody>
      </p:sp>
    </p:spTree>
    <p:extLst>
      <p:ext uri="{BB962C8B-B14F-4D97-AF65-F5344CB8AC3E}">
        <p14:creationId xmlns:p14="http://schemas.microsoft.com/office/powerpoint/2010/main" val="314212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770786" y="796128"/>
            <a:ext cx="1185704" cy="801721"/>
            <a:chOff x="4068443" y="607377"/>
            <a:chExt cx="1185704" cy="801721"/>
          </a:xfrm>
        </p:grpSpPr>
        <p:pic>
          <p:nvPicPr>
            <p:cNvPr id="6" name="Picture 5"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4100838" y="627219"/>
              <a:ext cx="1120913" cy="7818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068443" y="607377"/>
              <a:ext cx="1185704" cy="307777"/>
            </a:xfrm>
            <a:prstGeom prst="rect">
              <a:avLst/>
            </a:prstGeom>
            <a:noFill/>
          </p:spPr>
          <p:txBody>
            <a:bodyPr wrap="none" rtlCol="0">
              <a:spAutoFit/>
            </a:bodyPr>
            <a:lstStyle/>
            <a:p>
              <a:r>
                <a:rPr lang="en-US" sz="1400" dirty="0" smtClean="0"/>
                <a:t>Headquarters</a:t>
              </a:r>
              <a:endParaRPr lang="en-US" sz="1400" dirty="0"/>
            </a:p>
          </p:txBody>
        </p:sp>
      </p:grpSp>
      <p:grpSp>
        <p:nvGrpSpPr>
          <p:cNvPr id="13" name="Group 12"/>
          <p:cNvGrpSpPr/>
          <p:nvPr/>
        </p:nvGrpSpPr>
        <p:grpSpPr>
          <a:xfrm>
            <a:off x="290932" y="1895666"/>
            <a:ext cx="1120913" cy="773044"/>
            <a:chOff x="509216" y="1742806"/>
            <a:chExt cx="1120913" cy="773044"/>
          </a:xfrm>
        </p:grpSpPr>
        <p:pic>
          <p:nvPicPr>
            <p:cNvPr id="8" name="Picture 7" descr="VSM-Icons_Outside-SourcesTra"/>
            <p:cNvPicPr>
              <a:picLocks noChangeAspect="1" noChangeArrowheads="1"/>
            </p:cNvPicPr>
            <p:nvPr/>
          </p:nvPicPr>
          <p:blipFill>
            <a:blip r:embed="rId3">
              <a:extLst>
                <a:ext uri="{28A0092B-C50C-407E-A947-70E740481C1C}">
                  <a14:useLocalDpi xmlns:a14="http://schemas.microsoft.com/office/drawing/2010/main" val="0"/>
                </a:ext>
              </a:extLst>
            </a:blip>
            <a:srcRect l="4425" t="4347" r="4425" b="4347"/>
            <a:stretch>
              <a:fillRect/>
            </a:stretch>
          </p:blipFill>
          <p:spPr bwMode="auto">
            <a:xfrm>
              <a:off x="509216" y="1742806"/>
              <a:ext cx="1120913" cy="7730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68321" y="2109054"/>
              <a:ext cx="787395" cy="307777"/>
            </a:xfrm>
            <a:prstGeom prst="rect">
              <a:avLst/>
            </a:prstGeom>
            <a:noFill/>
          </p:spPr>
          <p:txBody>
            <a:bodyPr wrap="none" rtlCol="0">
              <a:spAutoFit/>
            </a:bodyPr>
            <a:lstStyle/>
            <a:p>
              <a:r>
                <a:rPr lang="en-US" sz="1400" dirty="0" smtClean="0"/>
                <a:t>Supplier</a:t>
              </a:r>
              <a:endParaRPr lang="en-US" sz="1400" dirty="0"/>
            </a:p>
          </p:txBody>
        </p:sp>
      </p:grpSp>
      <p:grpSp>
        <p:nvGrpSpPr>
          <p:cNvPr id="14" name="Group 13"/>
          <p:cNvGrpSpPr/>
          <p:nvPr/>
        </p:nvGrpSpPr>
        <p:grpSpPr>
          <a:xfrm>
            <a:off x="7755919" y="2048066"/>
            <a:ext cx="1120913" cy="773044"/>
            <a:chOff x="7705956" y="1895206"/>
            <a:chExt cx="1120913" cy="773044"/>
          </a:xfrm>
        </p:grpSpPr>
        <p:pic>
          <p:nvPicPr>
            <p:cNvPr id="10" name="Picture 9" descr="VSM-Icons_Outside-SourcesTra"/>
            <p:cNvPicPr>
              <a:picLocks noChangeAspect="1" noChangeArrowheads="1"/>
            </p:cNvPicPr>
            <p:nvPr/>
          </p:nvPicPr>
          <p:blipFill>
            <a:blip r:embed="rId3">
              <a:extLst>
                <a:ext uri="{28A0092B-C50C-407E-A947-70E740481C1C}">
                  <a14:useLocalDpi xmlns:a14="http://schemas.microsoft.com/office/drawing/2010/main" val="0"/>
                </a:ext>
              </a:extLst>
            </a:blip>
            <a:srcRect l="4425" t="4347" r="4425" b="4347"/>
            <a:stretch>
              <a:fillRect/>
            </a:stretch>
          </p:blipFill>
          <p:spPr bwMode="auto">
            <a:xfrm>
              <a:off x="7705956" y="1895206"/>
              <a:ext cx="1120913" cy="7730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865061" y="2261454"/>
              <a:ext cx="902811" cy="307777"/>
            </a:xfrm>
            <a:prstGeom prst="rect">
              <a:avLst/>
            </a:prstGeom>
            <a:noFill/>
          </p:spPr>
          <p:txBody>
            <a:bodyPr wrap="none" rtlCol="0">
              <a:spAutoFit/>
            </a:bodyPr>
            <a:lstStyle/>
            <a:p>
              <a:r>
                <a:rPr lang="en-US" sz="1400" dirty="0" smtClean="0"/>
                <a:t>Customer</a:t>
              </a:r>
              <a:endParaRPr lang="en-US" sz="1400" dirty="0"/>
            </a:p>
          </p:txBody>
        </p:sp>
      </p:grpSp>
      <p:grpSp>
        <p:nvGrpSpPr>
          <p:cNvPr id="123" name="Group 122"/>
          <p:cNvGrpSpPr/>
          <p:nvPr/>
        </p:nvGrpSpPr>
        <p:grpSpPr>
          <a:xfrm>
            <a:off x="1411845" y="1103905"/>
            <a:ext cx="2391336" cy="1158009"/>
            <a:chOff x="2202597" y="654796"/>
            <a:chExt cx="1667565" cy="1027655"/>
          </a:xfrm>
        </p:grpSpPr>
        <p:cxnSp>
          <p:nvCxnSpPr>
            <p:cNvPr id="118" name="Straight Connector 117"/>
            <p:cNvCxnSpPr/>
            <p:nvPr/>
          </p:nvCxnSpPr>
          <p:spPr>
            <a:xfrm flipH="1">
              <a:off x="2926874" y="654796"/>
              <a:ext cx="943288" cy="66140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H="1" flipV="1">
              <a:off x="2926874" y="922668"/>
              <a:ext cx="19403" cy="39353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202597" y="922668"/>
              <a:ext cx="724277" cy="75978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24" name="Rectangle 123"/>
          <p:cNvSpPr/>
          <p:nvPr/>
        </p:nvSpPr>
        <p:spPr>
          <a:xfrm>
            <a:off x="2057815" y="1240612"/>
            <a:ext cx="650775" cy="330285"/>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Weekly</a:t>
            </a:r>
            <a:endParaRPr lang="en-US" sz="900" dirty="0">
              <a:solidFill>
                <a:srgbClr val="000000"/>
              </a:solidFill>
            </a:endParaRPr>
          </a:p>
        </p:txBody>
      </p:sp>
      <p:grpSp>
        <p:nvGrpSpPr>
          <p:cNvPr id="125" name="Group 124"/>
          <p:cNvGrpSpPr/>
          <p:nvPr/>
        </p:nvGrpSpPr>
        <p:grpSpPr>
          <a:xfrm flipV="1">
            <a:off x="4924094" y="1204491"/>
            <a:ext cx="2831825" cy="1464217"/>
            <a:chOff x="2202597" y="654796"/>
            <a:chExt cx="1667565" cy="1027655"/>
          </a:xfrm>
        </p:grpSpPr>
        <p:cxnSp>
          <p:nvCxnSpPr>
            <p:cNvPr id="126" name="Straight Connector 125"/>
            <p:cNvCxnSpPr/>
            <p:nvPr/>
          </p:nvCxnSpPr>
          <p:spPr>
            <a:xfrm flipH="1">
              <a:off x="2926874" y="654796"/>
              <a:ext cx="943288" cy="66140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flipH="1" flipV="1">
              <a:off x="2926874" y="922668"/>
              <a:ext cx="19403" cy="39353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flipH="1">
              <a:off x="2202597" y="922668"/>
              <a:ext cx="724277" cy="75978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29" name="Rectangle 128"/>
          <p:cNvSpPr/>
          <p:nvPr/>
        </p:nvSpPr>
        <p:spPr>
          <a:xfrm>
            <a:off x="5898476" y="1405756"/>
            <a:ext cx="650775" cy="297683"/>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Daily Order</a:t>
            </a:r>
            <a:endParaRPr lang="en-US" sz="900" dirty="0">
              <a:solidFill>
                <a:srgbClr val="000000"/>
              </a:solidFill>
            </a:endParaRPr>
          </a:p>
        </p:txBody>
      </p:sp>
      <p:sp>
        <p:nvSpPr>
          <p:cNvPr id="2" name="TextBox 1"/>
          <p:cNvSpPr txBox="1"/>
          <p:nvPr/>
        </p:nvSpPr>
        <p:spPr>
          <a:xfrm>
            <a:off x="1122001" y="3809658"/>
            <a:ext cx="6103192" cy="2862323"/>
          </a:xfrm>
          <a:prstGeom prst="rect">
            <a:avLst/>
          </a:prstGeom>
          <a:noFill/>
        </p:spPr>
        <p:txBody>
          <a:bodyPr wrap="square" rtlCol="0">
            <a:spAutoFit/>
          </a:bodyPr>
          <a:lstStyle/>
          <a:p>
            <a:r>
              <a:rPr lang="en-US" dirty="0" smtClean="0"/>
              <a:t>When user adds the supplier or customer symbol,  it should be linked automatically to the Headquarters (production center), with an arrow, later on user can remove the arrow or change the arrow with other types of arrows. </a:t>
            </a:r>
          </a:p>
          <a:p>
            <a:endParaRPr lang="en-US" dirty="0"/>
          </a:p>
          <a:p>
            <a:r>
              <a:rPr lang="en-US" dirty="0" smtClean="0"/>
              <a:t>If user adds a supplier or customer symbol and there is no production center symbol, than app should give a message for adding a production center, and if user select yes, than add the production symbol and link that to the customer &amp; supplier symbols. </a:t>
            </a:r>
            <a:endParaRPr lang="en-US" dirty="0"/>
          </a:p>
        </p:txBody>
      </p:sp>
      <p:sp>
        <p:nvSpPr>
          <p:cNvPr id="3" name="Rectangle 2"/>
          <p:cNvSpPr/>
          <p:nvPr/>
        </p:nvSpPr>
        <p:spPr>
          <a:xfrm>
            <a:off x="184945" y="147948"/>
            <a:ext cx="1467232" cy="332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Rule 1</a:t>
            </a:r>
            <a:endParaRPr lang="en-US" dirty="0"/>
          </a:p>
        </p:txBody>
      </p:sp>
    </p:spTree>
    <p:extLst>
      <p:ext uri="{BB962C8B-B14F-4D97-AF65-F5344CB8AC3E}">
        <p14:creationId xmlns:p14="http://schemas.microsoft.com/office/powerpoint/2010/main" val="172064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304355" y="1074334"/>
            <a:ext cx="1997408" cy="1763045"/>
            <a:chOff x="3600267" y="2085311"/>
            <a:chExt cx="1997408" cy="1763045"/>
          </a:xfrm>
        </p:grpSpPr>
        <p:grpSp>
          <p:nvGrpSpPr>
            <p:cNvPr id="5" name="Group 4"/>
            <p:cNvGrpSpPr/>
            <p:nvPr/>
          </p:nvGrpSpPr>
          <p:grpSpPr>
            <a:xfrm>
              <a:off x="3600267" y="2085311"/>
              <a:ext cx="1997408" cy="1763045"/>
              <a:chOff x="2244002" y="2441140"/>
              <a:chExt cx="1997408" cy="1763045"/>
            </a:xfrm>
          </p:grpSpPr>
          <p:sp>
            <p:nvSpPr>
              <p:cNvPr id="11" name="Rectangle 10"/>
              <p:cNvSpPr/>
              <p:nvPr/>
            </p:nvSpPr>
            <p:spPr>
              <a:xfrm>
                <a:off x="2244002" y="2441140"/>
                <a:ext cx="1997408" cy="176304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244002" y="2441140"/>
                <a:ext cx="1997408" cy="525694"/>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Process Name</a:t>
                </a:r>
                <a:endParaRPr lang="en-US" dirty="0">
                  <a:solidFill>
                    <a:schemeClr val="tx1"/>
                  </a:solidFill>
                </a:endParaRPr>
              </a:p>
            </p:txBody>
          </p:sp>
        </p:grpSp>
        <p:grpSp>
          <p:nvGrpSpPr>
            <p:cNvPr id="6" name="Group 5"/>
            <p:cNvGrpSpPr/>
            <p:nvPr/>
          </p:nvGrpSpPr>
          <p:grpSpPr>
            <a:xfrm>
              <a:off x="3711233" y="3219815"/>
              <a:ext cx="369495" cy="554804"/>
              <a:chOff x="727451" y="3836027"/>
              <a:chExt cx="406880" cy="479119"/>
            </a:xfrm>
          </p:grpSpPr>
          <p:sp>
            <p:nvSpPr>
              <p:cNvPr id="8" name="Oval 7"/>
              <p:cNvSpPr/>
              <p:nvPr/>
            </p:nvSpPr>
            <p:spPr>
              <a:xfrm>
                <a:off x="727451" y="3848356"/>
                <a:ext cx="406880" cy="46679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27451" y="3836027"/>
                <a:ext cx="406880" cy="28185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863061" y="4019250"/>
                <a:ext cx="147956" cy="184935"/>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4303059" y="3343732"/>
              <a:ext cx="850748" cy="430887"/>
            </a:xfrm>
            <a:prstGeom prst="rect">
              <a:avLst/>
            </a:prstGeom>
            <a:noFill/>
          </p:spPr>
          <p:txBody>
            <a:bodyPr wrap="square" rtlCol="0">
              <a:spAutoFit/>
            </a:bodyPr>
            <a:lstStyle/>
            <a:p>
              <a:r>
                <a:rPr lang="en-US" sz="1100" dirty="0" smtClean="0"/>
                <a:t>No of Operators</a:t>
              </a:r>
              <a:endParaRPr lang="en-US" sz="1100" dirty="0"/>
            </a:p>
          </p:txBody>
        </p:sp>
      </p:grpSp>
      <p:graphicFrame>
        <p:nvGraphicFramePr>
          <p:cNvPr id="13" name="Table 12"/>
          <p:cNvGraphicFramePr>
            <a:graphicFrameLocks noGrp="1"/>
          </p:cNvGraphicFramePr>
          <p:nvPr>
            <p:extLst>
              <p:ext uri="{D42A27DB-BD31-4B8C-83A1-F6EECF244321}">
                <p14:modId xmlns:p14="http://schemas.microsoft.com/office/powerpoint/2010/main" val="3282698398"/>
              </p:ext>
            </p:extLst>
          </p:nvPr>
        </p:nvGraphicFramePr>
        <p:xfrm>
          <a:off x="3197797" y="3103886"/>
          <a:ext cx="2214936" cy="1693122"/>
        </p:xfrm>
        <a:graphic>
          <a:graphicData uri="http://schemas.openxmlformats.org/drawingml/2006/table">
            <a:tbl>
              <a:tblPr>
                <a:effectLst>
                  <a:innerShdw blurRad="63500" dist="50800" dir="8100000">
                    <a:prstClr val="black">
                      <a:alpha val="50000"/>
                    </a:prstClr>
                  </a:innerShdw>
                </a:effectLst>
              </a:tblPr>
              <a:tblGrid>
                <a:gridCol w="1107468"/>
                <a:gridCol w="1107468"/>
              </a:tblGrid>
              <a:tr h="282187">
                <a:tc>
                  <a:txBody>
                    <a:bodyPr/>
                    <a:lstStyle/>
                    <a:p>
                      <a:pPr algn="ctr" fontAlgn="ctr"/>
                      <a:r>
                        <a:rPr lang="en-US" sz="900" b="1" i="0" u="none" strike="noStrike" dirty="0" smtClean="0">
                          <a:effectLst/>
                          <a:latin typeface="Trebuchet MS"/>
                        </a:rPr>
                        <a:t>CT </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30</a:t>
                      </a:r>
                      <a:r>
                        <a:rPr lang="en-US" sz="900" b="1" i="0" u="none" strike="noStrike" baseline="0" dirty="0" smtClean="0">
                          <a:effectLst/>
                          <a:latin typeface="Trebuchet MS"/>
                        </a:rPr>
                        <a:t> </a:t>
                      </a:r>
                      <a:r>
                        <a:rPr lang="en-US" sz="900" b="1" i="0" u="none" strike="noStrike" baseline="0" dirty="0" err="1" smtClean="0">
                          <a:effectLst/>
                          <a:latin typeface="Trebuchet MS"/>
                        </a:rPr>
                        <a:t>mins</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282187">
                <a:tc>
                  <a:txBody>
                    <a:bodyPr/>
                    <a:lstStyle/>
                    <a:p>
                      <a:pPr algn="ctr" fontAlgn="ctr"/>
                      <a:r>
                        <a:rPr lang="pt-BR" sz="900" b="1" i="0" u="none" strike="noStrike" dirty="0" smtClean="0">
                          <a:effectLst/>
                          <a:latin typeface="Trebuchet MS"/>
                        </a:rPr>
                        <a:t>C/O </a:t>
                      </a:r>
                      <a:endParaRPr lang="pt-BR"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10</a:t>
                      </a:r>
                      <a:r>
                        <a:rPr lang="en-US" sz="900" b="1" i="0" u="none" strike="noStrike" baseline="0" dirty="0" smtClean="0">
                          <a:effectLst/>
                          <a:latin typeface="Trebuchet MS"/>
                        </a:rPr>
                        <a:t> </a:t>
                      </a:r>
                      <a:r>
                        <a:rPr lang="en-US" sz="900" b="1" i="0" u="none" strike="noStrike" baseline="0" dirty="0" err="1" smtClean="0">
                          <a:effectLst/>
                          <a:latin typeface="Trebuchet MS"/>
                        </a:rPr>
                        <a:t>mins</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282187">
                <a:tc>
                  <a:txBody>
                    <a:bodyPr/>
                    <a:lstStyle/>
                    <a:p>
                      <a:pPr algn="ctr" fontAlgn="ctr"/>
                      <a:r>
                        <a:rPr lang="en-US" sz="900" b="1" i="0" u="none" strike="noStrike" dirty="0" smtClean="0">
                          <a:effectLst/>
                          <a:latin typeface="Trebuchet MS"/>
                        </a:rPr>
                        <a:t>Shifts</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2</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282187">
                <a:tc>
                  <a:txBody>
                    <a:bodyPr/>
                    <a:lstStyle/>
                    <a:p>
                      <a:pPr algn="ctr" fontAlgn="ctr"/>
                      <a:r>
                        <a:rPr lang="nl-NL" sz="900" b="1" i="0" u="none" strike="noStrike" dirty="0" smtClean="0">
                          <a:effectLst/>
                          <a:latin typeface="Trebuchet MS"/>
                        </a:rPr>
                        <a:t>Availability</a:t>
                      </a:r>
                      <a:endParaRPr lang="nl-NL"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30%</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282187">
                <a:tc>
                  <a:txBody>
                    <a:bodyPr/>
                    <a:lstStyle/>
                    <a:p>
                      <a:pPr algn="ctr" fontAlgn="ctr"/>
                      <a:r>
                        <a:rPr lang="en-US" sz="900" b="1" i="0" u="none" strike="noStrike" dirty="0" smtClean="0">
                          <a:effectLst/>
                          <a:latin typeface="Trebuchet MS"/>
                        </a:rPr>
                        <a:t>Batch size</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15</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282187">
                <a:tc gridSpan="2">
                  <a:txBody>
                    <a:bodyPr/>
                    <a:lstStyle/>
                    <a:p>
                      <a:pPr algn="ctr" fontAlgn="ctr">
                        <a:lnSpc>
                          <a:spcPct val="90000"/>
                        </a:lnSpc>
                      </a:pPr>
                      <a:r>
                        <a:rPr lang="en-US" sz="2000" b="0" i="0" u="none" strike="noStrike" dirty="0" smtClean="0">
                          <a:effectLst/>
                          <a:latin typeface="Trebuchet MS"/>
                        </a:rPr>
                        <a:t>+</a:t>
                      </a:r>
                      <a:r>
                        <a:rPr lang="en-US" sz="20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hMerge="1">
                  <a:txBody>
                    <a:bodyPr/>
                    <a:lstStyle/>
                    <a:p>
                      <a:pPr marL="0" marR="0" indent="0" algn="ctr" defTabSz="457200" rtl="0" eaLnBrk="1" fontAlgn="ctr" latinLnBrk="0" hangingPunct="1">
                        <a:lnSpc>
                          <a:spcPct val="90000"/>
                        </a:lnSpc>
                        <a:spcBef>
                          <a:spcPts val="0"/>
                        </a:spcBef>
                        <a:spcAft>
                          <a:spcPts val="0"/>
                        </a:spcAft>
                        <a:buClrTx/>
                        <a:buSzTx/>
                        <a:buFontTx/>
                        <a:buNone/>
                        <a:tabLst/>
                        <a:defRPr/>
                      </a:pPr>
                      <a:endParaRPr lang="en-US" sz="2000" b="0" i="0" u="none" strike="noStrike" dirty="0" smtClean="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bl>
          </a:graphicData>
        </a:graphic>
      </p:graphicFrame>
      <p:sp>
        <p:nvSpPr>
          <p:cNvPr id="2" name="TextBox 1"/>
          <p:cNvSpPr txBox="1"/>
          <p:nvPr/>
        </p:nvSpPr>
        <p:spPr>
          <a:xfrm>
            <a:off x="283583" y="986319"/>
            <a:ext cx="2034397" cy="5909311"/>
          </a:xfrm>
          <a:prstGeom prst="rect">
            <a:avLst/>
          </a:prstGeom>
          <a:noFill/>
        </p:spPr>
        <p:txBody>
          <a:bodyPr wrap="square" rtlCol="0">
            <a:spAutoFit/>
          </a:bodyPr>
          <a:lstStyle/>
          <a:p>
            <a:r>
              <a:rPr lang="en-US" dirty="0" smtClean="0"/>
              <a:t>When user adds a process box, a data box should be automatically added under that process box. User can later delete the data box later. </a:t>
            </a:r>
          </a:p>
          <a:p>
            <a:endParaRPr lang="en-US" dirty="0"/>
          </a:p>
          <a:p>
            <a:r>
              <a:rPr lang="en-US" dirty="0" smtClean="0"/>
              <a:t>If user deletes a process box, app should delete its data box automatically. </a:t>
            </a:r>
          </a:p>
          <a:p>
            <a:endParaRPr lang="en-US" dirty="0"/>
          </a:p>
          <a:p>
            <a:r>
              <a:rPr lang="en-US" dirty="0" smtClean="0"/>
              <a:t>If user deletes a data box, it should give a warning to user, for having a process box with out data box. </a:t>
            </a:r>
            <a:endParaRPr lang="en-US" dirty="0"/>
          </a:p>
        </p:txBody>
      </p:sp>
      <p:sp>
        <p:nvSpPr>
          <p:cNvPr id="14" name="Rectangle 13"/>
          <p:cNvSpPr/>
          <p:nvPr/>
        </p:nvSpPr>
        <p:spPr>
          <a:xfrm>
            <a:off x="184945" y="147948"/>
            <a:ext cx="1467232" cy="332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Rule 2</a:t>
            </a:r>
            <a:endParaRPr lang="en-US" dirty="0"/>
          </a:p>
        </p:txBody>
      </p:sp>
    </p:spTree>
    <p:extLst>
      <p:ext uri="{BB962C8B-B14F-4D97-AF65-F5344CB8AC3E}">
        <p14:creationId xmlns:p14="http://schemas.microsoft.com/office/powerpoint/2010/main" val="7564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770786" y="216665"/>
            <a:ext cx="1185704" cy="801721"/>
            <a:chOff x="4068443" y="607377"/>
            <a:chExt cx="1185704" cy="801721"/>
          </a:xfrm>
        </p:grpSpPr>
        <p:pic>
          <p:nvPicPr>
            <p:cNvPr id="5" name="Picture 4"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4100838" y="627219"/>
              <a:ext cx="1120913" cy="7818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68443" y="607377"/>
              <a:ext cx="1185704" cy="307777"/>
            </a:xfrm>
            <a:prstGeom prst="rect">
              <a:avLst/>
            </a:prstGeom>
            <a:noFill/>
          </p:spPr>
          <p:txBody>
            <a:bodyPr wrap="none" rtlCol="0">
              <a:spAutoFit/>
            </a:bodyPr>
            <a:lstStyle/>
            <a:p>
              <a:r>
                <a:rPr lang="en-US" sz="1400" dirty="0" smtClean="0"/>
                <a:t>Headquarters</a:t>
              </a:r>
              <a:endParaRPr lang="en-US" sz="1400" dirty="0"/>
            </a:p>
          </p:txBody>
        </p:sp>
      </p:grpSp>
      <p:grpSp>
        <p:nvGrpSpPr>
          <p:cNvPr id="7" name="Group 6"/>
          <p:cNvGrpSpPr/>
          <p:nvPr/>
        </p:nvGrpSpPr>
        <p:grpSpPr>
          <a:xfrm>
            <a:off x="3908140" y="3742807"/>
            <a:ext cx="854556" cy="803621"/>
            <a:chOff x="4196838" y="4546428"/>
            <a:chExt cx="854556" cy="803621"/>
          </a:xfrm>
        </p:grpSpPr>
        <p:pic>
          <p:nvPicPr>
            <p:cNvPr id="8" name="Picture 7"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4196838" y="4568170"/>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200971" y="4546428"/>
              <a:ext cx="646331" cy="307777"/>
            </a:xfrm>
            <a:prstGeom prst="rect">
              <a:avLst/>
            </a:prstGeom>
            <a:noFill/>
          </p:spPr>
          <p:txBody>
            <a:bodyPr wrap="none" rtlCol="0">
              <a:spAutoFit/>
            </a:bodyPr>
            <a:lstStyle/>
            <a:p>
              <a:r>
                <a:rPr lang="en-US" sz="1400" dirty="0" smtClean="0"/>
                <a:t>Step 2</a:t>
              </a:r>
              <a:endParaRPr lang="en-US" sz="1400" dirty="0"/>
            </a:p>
          </p:txBody>
        </p:sp>
      </p:grpSp>
      <p:cxnSp>
        <p:nvCxnSpPr>
          <p:cNvPr id="12" name="Straight Arrow Connector 11"/>
          <p:cNvCxnSpPr>
            <a:stCxn id="5" idx="2"/>
          </p:cNvCxnSpPr>
          <p:nvPr/>
        </p:nvCxnSpPr>
        <p:spPr>
          <a:xfrm>
            <a:off x="4363638" y="1018386"/>
            <a:ext cx="0" cy="270496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4038250" y="1792267"/>
            <a:ext cx="650775" cy="297683"/>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Daily Order</a:t>
            </a:r>
            <a:endParaRPr lang="en-US" sz="900" dirty="0">
              <a:solidFill>
                <a:srgbClr val="000000"/>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1591755603"/>
              </p:ext>
            </p:extLst>
          </p:nvPr>
        </p:nvGraphicFramePr>
        <p:xfrm>
          <a:off x="3391796" y="4577427"/>
          <a:ext cx="1700320" cy="1214260"/>
        </p:xfrm>
        <a:graphic>
          <a:graphicData uri="http://schemas.openxmlformats.org/drawingml/2006/table">
            <a:tbl>
              <a:tblPr>
                <a:effectLst>
                  <a:innerShdw blurRad="63500" dist="50800" dir="8100000">
                    <a:prstClr val="black">
                      <a:alpha val="50000"/>
                    </a:prstClr>
                  </a:innerShdw>
                </a:effectLst>
              </a:tblPr>
              <a:tblGrid>
                <a:gridCol w="850160"/>
                <a:gridCol w="850160"/>
              </a:tblGrid>
              <a:tr h="187988">
                <a:tc>
                  <a:txBody>
                    <a:bodyPr/>
                    <a:lstStyle/>
                    <a:p>
                      <a:pPr algn="ctr" fontAlgn="ctr"/>
                      <a:r>
                        <a:rPr lang="en-US" sz="900" b="1" i="0" u="none" strike="noStrike" dirty="0" smtClean="0">
                          <a:effectLst/>
                          <a:latin typeface="Trebuchet MS"/>
                        </a:rPr>
                        <a:t>CT </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30</a:t>
                      </a:r>
                      <a:r>
                        <a:rPr lang="en-US" sz="900" b="1" i="0" u="none" strike="noStrike" baseline="0" dirty="0" smtClean="0">
                          <a:effectLst/>
                          <a:latin typeface="Trebuchet MS"/>
                        </a:rPr>
                        <a:t> </a:t>
                      </a:r>
                      <a:r>
                        <a:rPr lang="en-US" sz="900" b="1" i="0" u="none" strike="noStrike" baseline="0" dirty="0" err="1" smtClean="0">
                          <a:effectLst/>
                          <a:latin typeface="Trebuchet MS"/>
                        </a:rPr>
                        <a:t>mins</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187988">
                <a:tc>
                  <a:txBody>
                    <a:bodyPr/>
                    <a:lstStyle/>
                    <a:p>
                      <a:pPr algn="ctr" fontAlgn="ctr"/>
                      <a:r>
                        <a:rPr lang="pt-BR" sz="900" b="1" i="0" u="none" strike="noStrike" dirty="0" smtClean="0">
                          <a:effectLst/>
                          <a:latin typeface="Trebuchet MS"/>
                        </a:rPr>
                        <a:t>C/O </a:t>
                      </a:r>
                      <a:endParaRPr lang="pt-BR"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10</a:t>
                      </a:r>
                      <a:r>
                        <a:rPr lang="en-US" sz="900" b="1" i="0" u="none" strike="noStrike" baseline="0" dirty="0" smtClean="0">
                          <a:effectLst/>
                          <a:latin typeface="Trebuchet MS"/>
                        </a:rPr>
                        <a:t> </a:t>
                      </a:r>
                      <a:r>
                        <a:rPr lang="en-US" sz="900" b="1" i="0" u="none" strike="noStrike" baseline="0" dirty="0" err="1" smtClean="0">
                          <a:effectLst/>
                          <a:latin typeface="Trebuchet MS"/>
                        </a:rPr>
                        <a:t>mins</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187988">
                <a:tc>
                  <a:txBody>
                    <a:bodyPr/>
                    <a:lstStyle/>
                    <a:p>
                      <a:pPr algn="ctr" fontAlgn="ctr"/>
                      <a:r>
                        <a:rPr lang="en-US" sz="900" b="1" i="0" u="none" strike="noStrike" dirty="0" smtClean="0">
                          <a:effectLst/>
                          <a:latin typeface="Trebuchet MS"/>
                        </a:rPr>
                        <a:t>Shifts</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2</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187988">
                <a:tc>
                  <a:txBody>
                    <a:bodyPr/>
                    <a:lstStyle/>
                    <a:p>
                      <a:pPr algn="ctr" fontAlgn="ctr"/>
                      <a:r>
                        <a:rPr lang="nl-NL" sz="900" b="1" i="0" u="none" strike="noStrike" dirty="0" smtClean="0">
                          <a:effectLst/>
                          <a:latin typeface="Trebuchet MS"/>
                        </a:rPr>
                        <a:t>Availability</a:t>
                      </a:r>
                      <a:endParaRPr lang="nl-NL"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30%</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187988">
                <a:tc>
                  <a:txBody>
                    <a:bodyPr/>
                    <a:lstStyle/>
                    <a:p>
                      <a:pPr algn="ctr" fontAlgn="ctr"/>
                      <a:r>
                        <a:rPr lang="en-US" sz="900" b="1" i="0" u="none" strike="noStrike" dirty="0" smtClean="0">
                          <a:effectLst/>
                          <a:latin typeface="Trebuchet MS"/>
                        </a:rPr>
                        <a:t>Batch size</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15</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187988">
                <a:tc gridSpan="2">
                  <a:txBody>
                    <a:bodyPr/>
                    <a:lstStyle/>
                    <a:p>
                      <a:pPr algn="ctr" fontAlgn="ctr">
                        <a:lnSpc>
                          <a:spcPct val="90000"/>
                        </a:lnSpc>
                      </a:pPr>
                      <a:r>
                        <a:rPr lang="en-US" sz="2000" b="0" i="0" u="none" strike="noStrike" dirty="0" smtClean="0">
                          <a:effectLst/>
                          <a:latin typeface="Trebuchet MS"/>
                        </a:rPr>
                        <a:t>+</a:t>
                      </a:r>
                      <a:r>
                        <a:rPr lang="en-US" sz="20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hMerge="1">
                  <a:txBody>
                    <a:bodyPr/>
                    <a:lstStyle/>
                    <a:p>
                      <a:pPr marL="0" marR="0" indent="0" algn="ctr" defTabSz="457200" rtl="0" eaLnBrk="1" fontAlgn="ctr" latinLnBrk="0" hangingPunct="1">
                        <a:lnSpc>
                          <a:spcPct val="90000"/>
                        </a:lnSpc>
                        <a:spcBef>
                          <a:spcPts val="0"/>
                        </a:spcBef>
                        <a:spcAft>
                          <a:spcPts val="0"/>
                        </a:spcAft>
                        <a:buClrTx/>
                        <a:buSzTx/>
                        <a:buFontTx/>
                        <a:buNone/>
                        <a:tabLst/>
                        <a:defRPr/>
                      </a:pPr>
                      <a:endParaRPr lang="en-US" sz="2000" b="0" i="0" u="none" strike="noStrike" dirty="0" smtClean="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bl>
          </a:graphicData>
        </a:graphic>
      </p:graphicFrame>
      <p:sp>
        <p:nvSpPr>
          <p:cNvPr id="29" name="TextBox 28"/>
          <p:cNvSpPr txBox="1"/>
          <p:nvPr/>
        </p:nvSpPr>
        <p:spPr>
          <a:xfrm>
            <a:off x="283583" y="986319"/>
            <a:ext cx="2034397" cy="3970318"/>
          </a:xfrm>
          <a:prstGeom prst="rect">
            <a:avLst/>
          </a:prstGeom>
          <a:noFill/>
        </p:spPr>
        <p:txBody>
          <a:bodyPr wrap="square" rtlCol="0">
            <a:spAutoFit/>
          </a:bodyPr>
          <a:lstStyle/>
          <a:p>
            <a:r>
              <a:rPr lang="en-US" dirty="0" smtClean="0"/>
              <a:t>When user adds a process box, a data box should be automatically added under that process box and link that process box with the production control box on the top through the arrow. User can later delete the data box later. </a:t>
            </a:r>
            <a:endParaRPr lang="en-US" dirty="0"/>
          </a:p>
        </p:txBody>
      </p:sp>
      <p:sp>
        <p:nvSpPr>
          <p:cNvPr id="40" name="Rectangle 39"/>
          <p:cNvSpPr/>
          <p:nvPr/>
        </p:nvSpPr>
        <p:spPr>
          <a:xfrm>
            <a:off x="184945" y="147948"/>
            <a:ext cx="1467232" cy="332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Rule 3</a:t>
            </a:r>
            <a:endParaRPr lang="en-US" dirty="0"/>
          </a:p>
        </p:txBody>
      </p:sp>
    </p:spTree>
    <p:extLst>
      <p:ext uri="{BB962C8B-B14F-4D97-AF65-F5344CB8AC3E}">
        <p14:creationId xmlns:p14="http://schemas.microsoft.com/office/powerpoint/2010/main" val="224162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51781" y="236507"/>
            <a:ext cx="1185704" cy="801721"/>
            <a:chOff x="4068443" y="607377"/>
            <a:chExt cx="1185704" cy="801721"/>
          </a:xfrm>
        </p:grpSpPr>
        <p:pic>
          <p:nvPicPr>
            <p:cNvPr id="5" name="Picture 4"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4100838" y="627219"/>
              <a:ext cx="1120913" cy="7818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68443" y="607377"/>
              <a:ext cx="1185704" cy="307777"/>
            </a:xfrm>
            <a:prstGeom prst="rect">
              <a:avLst/>
            </a:prstGeom>
            <a:noFill/>
          </p:spPr>
          <p:txBody>
            <a:bodyPr wrap="none" rtlCol="0">
              <a:spAutoFit/>
            </a:bodyPr>
            <a:lstStyle/>
            <a:p>
              <a:r>
                <a:rPr lang="en-US" sz="1400" dirty="0" smtClean="0"/>
                <a:t>Headquarters</a:t>
              </a:r>
              <a:endParaRPr lang="en-US" sz="1400" dirty="0"/>
            </a:p>
          </p:txBody>
        </p:sp>
      </p:grpSp>
      <p:grpSp>
        <p:nvGrpSpPr>
          <p:cNvPr id="7" name="Group 6"/>
          <p:cNvGrpSpPr/>
          <p:nvPr/>
        </p:nvGrpSpPr>
        <p:grpSpPr>
          <a:xfrm>
            <a:off x="6189135" y="3762649"/>
            <a:ext cx="854556" cy="803621"/>
            <a:chOff x="4196838" y="4546428"/>
            <a:chExt cx="854556" cy="803621"/>
          </a:xfrm>
        </p:grpSpPr>
        <p:pic>
          <p:nvPicPr>
            <p:cNvPr id="8" name="Picture 7"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4196838" y="4568170"/>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200971" y="4546428"/>
              <a:ext cx="646331" cy="307777"/>
            </a:xfrm>
            <a:prstGeom prst="rect">
              <a:avLst/>
            </a:prstGeom>
            <a:noFill/>
          </p:spPr>
          <p:txBody>
            <a:bodyPr wrap="none" rtlCol="0">
              <a:spAutoFit/>
            </a:bodyPr>
            <a:lstStyle/>
            <a:p>
              <a:r>
                <a:rPr lang="en-US" sz="1400" dirty="0" smtClean="0"/>
                <a:t>Step 2</a:t>
              </a:r>
              <a:endParaRPr lang="en-US" sz="1400" dirty="0"/>
            </a:p>
          </p:txBody>
        </p:sp>
      </p:grpSp>
      <p:cxnSp>
        <p:nvCxnSpPr>
          <p:cNvPr id="12" name="Straight Arrow Connector 11"/>
          <p:cNvCxnSpPr>
            <a:stCxn id="5" idx="2"/>
          </p:cNvCxnSpPr>
          <p:nvPr/>
        </p:nvCxnSpPr>
        <p:spPr>
          <a:xfrm>
            <a:off x="6644633" y="1038228"/>
            <a:ext cx="0" cy="270496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319245" y="1812109"/>
            <a:ext cx="650775" cy="297683"/>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Daily Order</a:t>
            </a:r>
            <a:endParaRPr lang="en-US" sz="900" dirty="0">
              <a:solidFill>
                <a:srgbClr val="000000"/>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2681672962"/>
              </p:ext>
            </p:extLst>
          </p:nvPr>
        </p:nvGraphicFramePr>
        <p:xfrm>
          <a:off x="5672791" y="4597269"/>
          <a:ext cx="1700320" cy="1214260"/>
        </p:xfrm>
        <a:graphic>
          <a:graphicData uri="http://schemas.openxmlformats.org/drawingml/2006/table">
            <a:tbl>
              <a:tblPr>
                <a:effectLst>
                  <a:innerShdw blurRad="63500" dist="50800" dir="8100000">
                    <a:prstClr val="black">
                      <a:alpha val="50000"/>
                    </a:prstClr>
                  </a:innerShdw>
                </a:effectLst>
              </a:tblPr>
              <a:tblGrid>
                <a:gridCol w="850160"/>
                <a:gridCol w="850160"/>
              </a:tblGrid>
              <a:tr h="187988">
                <a:tc>
                  <a:txBody>
                    <a:bodyPr/>
                    <a:lstStyle/>
                    <a:p>
                      <a:pPr algn="ctr" fontAlgn="ctr"/>
                      <a:r>
                        <a:rPr lang="en-US" sz="900" b="1" i="0" u="none" strike="noStrike" dirty="0" smtClean="0">
                          <a:effectLst/>
                          <a:latin typeface="Trebuchet MS"/>
                        </a:rPr>
                        <a:t>CT </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30</a:t>
                      </a:r>
                      <a:r>
                        <a:rPr lang="en-US" sz="900" b="1" i="0" u="none" strike="noStrike" baseline="0" dirty="0" smtClean="0">
                          <a:effectLst/>
                          <a:latin typeface="Trebuchet MS"/>
                        </a:rPr>
                        <a:t> </a:t>
                      </a:r>
                      <a:r>
                        <a:rPr lang="en-US" sz="900" b="1" i="0" u="none" strike="noStrike" baseline="0" dirty="0" err="1" smtClean="0">
                          <a:effectLst/>
                          <a:latin typeface="Trebuchet MS"/>
                        </a:rPr>
                        <a:t>mins</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187988">
                <a:tc>
                  <a:txBody>
                    <a:bodyPr/>
                    <a:lstStyle/>
                    <a:p>
                      <a:pPr algn="ctr" fontAlgn="ctr"/>
                      <a:r>
                        <a:rPr lang="pt-BR" sz="900" b="1" i="0" u="none" strike="noStrike" dirty="0" smtClean="0">
                          <a:effectLst/>
                          <a:latin typeface="Trebuchet MS"/>
                        </a:rPr>
                        <a:t>C/O </a:t>
                      </a:r>
                      <a:endParaRPr lang="pt-BR"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10</a:t>
                      </a:r>
                      <a:r>
                        <a:rPr lang="en-US" sz="900" b="1" i="0" u="none" strike="noStrike" baseline="0" dirty="0" smtClean="0">
                          <a:effectLst/>
                          <a:latin typeface="Trebuchet MS"/>
                        </a:rPr>
                        <a:t> </a:t>
                      </a:r>
                      <a:r>
                        <a:rPr lang="en-US" sz="900" b="1" i="0" u="none" strike="noStrike" baseline="0" dirty="0" err="1" smtClean="0">
                          <a:effectLst/>
                          <a:latin typeface="Trebuchet MS"/>
                        </a:rPr>
                        <a:t>mins</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187988">
                <a:tc>
                  <a:txBody>
                    <a:bodyPr/>
                    <a:lstStyle/>
                    <a:p>
                      <a:pPr algn="ctr" fontAlgn="ctr"/>
                      <a:r>
                        <a:rPr lang="en-US" sz="900" b="1" i="0" u="none" strike="noStrike" dirty="0" smtClean="0">
                          <a:effectLst/>
                          <a:latin typeface="Trebuchet MS"/>
                        </a:rPr>
                        <a:t>Shifts</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2</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187988">
                <a:tc>
                  <a:txBody>
                    <a:bodyPr/>
                    <a:lstStyle/>
                    <a:p>
                      <a:pPr algn="ctr" fontAlgn="ctr"/>
                      <a:r>
                        <a:rPr lang="nl-NL" sz="900" b="1" i="0" u="none" strike="noStrike" dirty="0" smtClean="0">
                          <a:effectLst/>
                          <a:latin typeface="Trebuchet MS"/>
                        </a:rPr>
                        <a:t>Availability</a:t>
                      </a:r>
                      <a:endParaRPr lang="nl-NL"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30%</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187988">
                <a:tc>
                  <a:txBody>
                    <a:bodyPr/>
                    <a:lstStyle/>
                    <a:p>
                      <a:pPr algn="ctr" fontAlgn="ctr"/>
                      <a:r>
                        <a:rPr lang="en-US" sz="900" b="1" i="0" u="none" strike="noStrike" dirty="0" smtClean="0">
                          <a:effectLst/>
                          <a:latin typeface="Trebuchet MS"/>
                        </a:rPr>
                        <a:t>Batch size</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900" b="1" i="0" u="none" strike="noStrike" dirty="0" smtClean="0">
                          <a:effectLst/>
                          <a:latin typeface="Trebuchet MS"/>
                        </a:rPr>
                        <a:t>15</a:t>
                      </a:r>
                      <a:endParaRPr lang="en-US" sz="900" b="1"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187988">
                <a:tc gridSpan="2">
                  <a:txBody>
                    <a:bodyPr/>
                    <a:lstStyle/>
                    <a:p>
                      <a:pPr algn="ctr" fontAlgn="ctr">
                        <a:lnSpc>
                          <a:spcPct val="90000"/>
                        </a:lnSpc>
                      </a:pPr>
                      <a:r>
                        <a:rPr lang="en-US" sz="2000" b="0" i="0" u="none" strike="noStrike" dirty="0" smtClean="0">
                          <a:effectLst/>
                          <a:latin typeface="Trebuchet MS"/>
                        </a:rPr>
                        <a:t>+</a:t>
                      </a:r>
                      <a:r>
                        <a:rPr lang="en-US" sz="20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hMerge="1">
                  <a:txBody>
                    <a:bodyPr/>
                    <a:lstStyle/>
                    <a:p>
                      <a:pPr marL="0" marR="0" indent="0" algn="ctr" defTabSz="457200" rtl="0" eaLnBrk="1" fontAlgn="ctr" latinLnBrk="0" hangingPunct="1">
                        <a:lnSpc>
                          <a:spcPct val="90000"/>
                        </a:lnSpc>
                        <a:spcBef>
                          <a:spcPts val="0"/>
                        </a:spcBef>
                        <a:spcAft>
                          <a:spcPts val="0"/>
                        </a:spcAft>
                        <a:buClrTx/>
                        <a:buSzTx/>
                        <a:buFontTx/>
                        <a:buNone/>
                        <a:tabLst/>
                        <a:defRPr/>
                      </a:pPr>
                      <a:endParaRPr lang="en-US" sz="2000" b="0" i="0" u="none" strike="noStrike" dirty="0" smtClean="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bl>
          </a:graphicData>
        </a:graphic>
      </p:graphicFrame>
      <p:sp>
        <p:nvSpPr>
          <p:cNvPr id="29" name="TextBox 28"/>
          <p:cNvSpPr txBox="1"/>
          <p:nvPr/>
        </p:nvSpPr>
        <p:spPr>
          <a:xfrm>
            <a:off x="283583" y="986319"/>
            <a:ext cx="2034397" cy="2862323"/>
          </a:xfrm>
          <a:prstGeom prst="rect">
            <a:avLst/>
          </a:prstGeom>
          <a:noFill/>
        </p:spPr>
        <p:txBody>
          <a:bodyPr wrap="square" rtlCol="0">
            <a:spAutoFit/>
          </a:bodyPr>
          <a:lstStyle/>
          <a:p>
            <a:r>
              <a:rPr lang="en-US" dirty="0" smtClean="0"/>
              <a:t>When user adds the process box for the first time, it should link it to the supplier and customer symbols automatically, and also adds the inventory symbols along with time line</a:t>
            </a:r>
            <a:endParaRPr lang="en-US" dirty="0"/>
          </a:p>
        </p:txBody>
      </p:sp>
      <p:sp>
        <p:nvSpPr>
          <p:cNvPr id="40" name="Rectangle 39"/>
          <p:cNvSpPr/>
          <p:nvPr/>
        </p:nvSpPr>
        <p:spPr>
          <a:xfrm>
            <a:off x="184945" y="147948"/>
            <a:ext cx="1467232" cy="332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Rule 3.1</a:t>
            </a:r>
            <a:endParaRPr lang="en-US" dirty="0"/>
          </a:p>
        </p:txBody>
      </p:sp>
      <p:grpSp>
        <p:nvGrpSpPr>
          <p:cNvPr id="14" name="Group 13"/>
          <p:cNvGrpSpPr/>
          <p:nvPr/>
        </p:nvGrpSpPr>
        <p:grpSpPr>
          <a:xfrm>
            <a:off x="2571927" y="1316203"/>
            <a:ext cx="1120913" cy="773044"/>
            <a:chOff x="509216" y="1742806"/>
            <a:chExt cx="1120913" cy="773044"/>
          </a:xfrm>
        </p:grpSpPr>
        <p:pic>
          <p:nvPicPr>
            <p:cNvPr id="15" name="Picture 14" descr="VSM-Icons_Outside-SourcesTra"/>
            <p:cNvPicPr>
              <a:picLocks noChangeAspect="1" noChangeArrowheads="1"/>
            </p:cNvPicPr>
            <p:nvPr/>
          </p:nvPicPr>
          <p:blipFill>
            <a:blip r:embed="rId3">
              <a:extLst>
                <a:ext uri="{28A0092B-C50C-407E-A947-70E740481C1C}">
                  <a14:useLocalDpi xmlns:a14="http://schemas.microsoft.com/office/drawing/2010/main" val="0"/>
                </a:ext>
              </a:extLst>
            </a:blip>
            <a:srcRect l="4425" t="4347" r="4425" b="4347"/>
            <a:stretch>
              <a:fillRect/>
            </a:stretch>
          </p:blipFill>
          <p:spPr bwMode="auto">
            <a:xfrm>
              <a:off x="509216" y="1742806"/>
              <a:ext cx="1120913" cy="77304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68321" y="2109054"/>
              <a:ext cx="787395" cy="307777"/>
            </a:xfrm>
            <a:prstGeom prst="rect">
              <a:avLst/>
            </a:prstGeom>
            <a:noFill/>
          </p:spPr>
          <p:txBody>
            <a:bodyPr wrap="none" rtlCol="0">
              <a:spAutoFit/>
            </a:bodyPr>
            <a:lstStyle/>
            <a:p>
              <a:r>
                <a:rPr lang="en-US" sz="1400" dirty="0" smtClean="0"/>
                <a:t>Supplier</a:t>
              </a:r>
              <a:endParaRPr lang="en-US" sz="1400" dirty="0"/>
            </a:p>
          </p:txBody>
        </p:sp>
      </p:grpSp>
      <p:sp>
        <p:nvSpPr>
          <p:cNvPr id="17" name="Bent Arrow 16"/>
          <p:cNvSpPr/>
          <p:nvPr/>
        </p:nvSpPr>
        <p:spPr>
          <a:xfrm rot="10800000" flipH="1">
            <a:off x="3001268" y="2089246"/>
            <a:ext cx="2671522" cy="3409583"/>
          </a:xfrm>
          <a:prstGeom prst="bentArrow">
            <a:avLst>
              <a:gd name="adj1" fmla="val 5873"/>
              <a:gd name="adj2" fmla="val 8621"/>
              <a:gd name="adj3" fmla="val 19535"/>
              <a:gd name="adj4" fmla="val 40809"/>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8" name="Group 17"/>
          <p:cNvGrpSpPr/>
          <p:nvPr/>
        </p:nvGrpSpPr>
        <p:grpSpPr>
          <a:xfrm>
            <a:off x="3692840" y="524442"/>
            <a:ext cx="2391336" cy="1158009"/>
            <a:chOff x="2202597" y="654796"/>
            <a:chExt cx="1667565" cy="1027655"/>
          </a:xfrm>
        </p:grpSpPr>
        <p:cxnSp>
          <p:nvCxnSpPr>
            <p:cNvPr id="19" name="Straight Connector 18"/>
            <p:cNvCxnSpPr/>
            <p:nvPr/>
          </p:nvCxnSpPr>
          <p:spPr>
            <a:xfrm flipH="1">
              <a:off x="2926874" y="654796"/>
              <a:ext cx="943288" cy="66140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2926874" y="922668"/>
              <a:ext cx="19403" cy="39353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2202597" y="922668"/>
              <a:ext cx="724277" cy="75978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22" name="Rectangle 21"/>
          <p:cNvSpPr/>
          <p:nvPr/>
        </p:nvSpPr>
        <p:spPr>
          <a:xfrm>
            <a:off x="4338810" y="661149"/>
            <a:ext cx="650775" cy="330285"/>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Weekly</a:t>
            </a:r>
            <a:endParaRPr lang="en-US" sz="900" dirty="0">
              <a:solidFill>
                <a:srgbClr val="000000"/>
              </a:solidFill>
            </a:endParaRPr>
          </a:p>
        </p:txBody>
      </p:sp>
      <p:grpSp>
        <p:nvGrpSpPr>
          <p:cNvPr id="23" name="Group 22"/>
          <p:cNvGrpSpPr/>
          <p:nvPr/>
        </p:nvGrpSpPr>
        <p:grpSpPr>
          <a:xfrm>
            <a:off x="8023087" y="1818167"/>
            <a:ext cx="1120913" cy="773044"/>
            <a:chOff x="7705956" y="1895206"/>
            <a:chExt cx="1120913" cy="773044"/>
          </a:xfrm>
        </p:grpSpPr>
        <p:pic>
          <p:nvPicPr>
            <p:cNvPr id="24" name="Picture 23" descr="VSM-Icons_Outside-SourcesTra"/>
            <p:cNvPicPr>
              <a:picLocks noChangeAspect="1" noChangeArrowheads="1"/>
            </p:cNvPicPr>
            <p:nvPr/>
          </p:nvPicPr>
          <p:blipFill>
            <a:blip r:embed="rId3">
              <a:extLst>
                <a:ext uri="{28A0092B-C50C-407E-A947-70E740481C1C}">
                  <a14:useLocalDpi xmlns:a14="http://schemas.microsoft.com/office/drawing/2010/main" val="0"/>
                </a:ext>
              </a:extLst>
            </a:blip>
            <a:srcRect l="4425" t="4347" r="4425" b="4347"/>
            <a:stretch>
              <a:fillRect/>
            </a:stretch>
          </p:blipFill>
          <p:spPr bwMode="auto">
            <a:xfrm>
              <a:off x="7705956" y="1895206"/>
              <a:ext cx="1120913" cy="773044"/>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7865061" y="2261454"/>
              <a:ext cx="902811" cy="307777"/>
            </a:xfrm>
            <a:prstGeom prst="rect">
              <a:avLst/>
            </a:prstGeom>
            <a:noFill/>
          </p:spPr>
          <p:txBody>
            <a:bodyPr wrap="none" rtlCol="0">
              <a:spAutoFit/>
            </a:bodyPr>
            <a:lstStyle/>
            <a:p>
              <a:r>
                <a:rPr lang="en-US" sz="1400" dirty="0" smtClean="0"/>
                <a:t>Customer</a:t>
              </a:r>
              <a:endParaRPr lang="en-US" sz="1400" dirty="0"/>
            </a:p>
          </p:txBody>
        </p:sp>
      </p:grpSp>
      <p:grpSp>
        <p:nvGrpSpPr>
          <p:cNvPr id="28" name="Group 27"/>
          <p:cNvGrpSpPr/>
          <p:nvPr/>
        </p:nvGrpSpPr>
        <p:grpSpPr>
          <a:xfrm flipV="1">
            <a:off x="7193225" y="592923"/>
            <a:ext cx="1298769" cy="1225243"/>
            <a:chOff x="2202597" y="654796"/>
            <a:chExt cx="1667565" cy="1027655"/>
          </a:xfrm>
        </p:grpSpPr>
        <p:cxnSp>
          <p:nvCxnSpPr>
            <p:cNvPr id="30" name="Straight Connector 29"/>
            <p:cNvCxnSpPr/>
            <p:nvPr/>
          </p:nvCxnSpPr>
          <p:spPr>
            <a:xfrm flipH="1">
              <a:off x="2926874" y="654796"/>
              <a:ext cx="943288" cy="66140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2926874" y="922668"/>
              <a:ext cx="19403" cy="39353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2202597" y="922668"/>
              <a:ext cx="724277" cy="75978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33" name="Rectangle 32"/>
          <p:cNvSpPr/>
          <p:nvPr/>
        </p:nvSpPr>
        <p:spPr>
          <a:xfrm>
            <a:off x="7531417" y="740545"/>
            <a:ext cx="650775" cy="297683"/>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Daily Order</a:t>
            </a:r>
            <a:endParaRPr lang="en-US" sz="900" dirty="0">
              <a:solidFill>
                <a:srgbClr val="000000"/>
              </a:solidFill>
            </a:endParaRPr>
          </a:p>
        </p:txBody>
      </p:sp>
      <p:sp>
        <p:nvSpPr>
          <p:cNvPr id="34" name="Bent Arrow 33"/>
          <p:cNvSpPr/>
          <p:nvPr/>
        </p:nvSpPr>
        <p:spPr>
          <a:xfrm rot="16200000" flipV="1">
            <a:off x="6719706" y="3264559"/>
            <a:ext cx="2744705" cy="1398009"/>
          </a:xfrm>
          <a:prstGeom prst="bentArrow">
            <a:avLst>
              <a:gd name="adj1" fmla="val 11873"/>
              <a:gd name="adj2" fmla="val 10467"/>
              <a:gd name="adj3" fmla="val 19535"/>
              <a:gd name="adj4" fmla="val 40809"/>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36" name="Group 35"/>
          <p:cNvGrpSpPr/>
          <p:nvPr/>
        </p:nvGrpSpPr>
        <p:grpSpPr>
          <a:xfrm>
            <a:off x="7615384" y="4901625"/>
            <a:ext cx="562113" cy="539638"/>
            <a:chOff x="766948" y="4629285"/>
            <a:chExt cx="562113" cy="539638"/>
          </a:xfrm>
        </p:grpSpPr>
        <p:pic>
          <p:nvPicPr>
            <p:cNvPr id="37" name="Picture 36" descr="VSM-Icons_Inventory"/>
            <p:cNvPicPr>
              <a:picLocks noChangeAspect="1" noChangeArrowheads="1"/>
            </p:cNvPicPr>
            <p:nvPr/>
          </p:nvPicPr>
          <p:blipFill>
            <a:blip r:embed="rId4">
              <a:extLst>
                <a:ext uri="{28A0092B-C50C-407E-A947-70E740481C1C}">
                  <a14:useLocalDpi xmlns:a14="http://schemas.microsoft.com/office/drawing/2010/main" val="0"/>
                </a:ext>
              </a:extLst>
            </a:blip>
            <a:srcRect l="9735" t="5746" r="9735" b="3448"/>
            <a:stretch>
              <a:fillRect/>
            </a:stretch>
          </p:blipFill>
          <p:spPr bwMode="auto">
            <a:xfrm>
              <a:off x="766948" y="4629285"/>
              <a:ext cx="562113" cy="416339"/>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766948" y="5045624"/>
              <a:ext cx="562113" cy="123299"/>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000</a:t>
              </a:r>
              <a:endParaRPr lang="en-US" sz="1000" dirty="0">
                <a:solidFill>
                  <a:schemeClr val="tx1"/>
                </a:solidFill>
              </a:endParaRPr>
            </a:p>
          </p:txBody>
        </p:sp>
      </p:grpSp>
      <p:grpSp>
        <p:nvGrpSpPr>
          <p:cNvPr id="39" name="Group 38"/>
          <p:cNvGrpSpPr/>
          <p:nvPr/>
        </p:nvGrpSpPr>
        <p:grpSpPr>
          <a:xfrm>
            <a:off x="4169361" y="4901625"/>
            <a:ext cx="562113" cy="539638"/>
            <a:chOff x="766948" y="4629285"/>
            <a:chExt cx="562113" cy="539638"/>
          </a:xfrm>
        </p:grpSpPr>
        <p:pic>
          <p:nvPicPr>
            <p:cNvPr id="41" name="Picture 40" descr="VSM-Icons_Inventory"/>
            <p:cNvPicPr>
              <a:picLocks noChangeAspect="1" noChangeArrowheads="1"/>
            </p:cNvPicPr>
            <p:nvPr/>
          </p:nvPicPr>
          <p:blipFill>
            <a:blip r:embed="rId4">
              <a:extLst>
                <a:ext uri="{28A0092B-C50C-407E-A947-70E740481C1C}">
                  <a14:useLocalDpi xmlns:a14="http://schemas.microsoft.com/office/drawing/2010/main" val="0"/>
                </a:ext>
              </a:extLst>
            </a:blip>
            <a:srcRect l="9735" t="5746" r="9735" b="3448"/>
            <a:stretch>
              <a:fillRect/>
            </a:stretch>
          </p:blipFill>
          <p:spPr bwMode="auto">
            <a:xfrm>
              <a:off x="766948" y="4629285"/>
              <a:ext cx="562113" cy="416339"/>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p:cNvSpPr/>
            <p:nvPr/>
          </p:nvSpPr>
          <p:spPr>
            <a:xfrm>
              <a:off x="766948" y="5045624"/>
              <a:ext cx="562113" cy="123299"/>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000</a:t>
              </a:r>
              <a:endParaRPr lang="en-US" sz="1000" dirty="0">
                <a:solidFill>
                  <a:schemeClr val="tx1"/>
                </a:solidFill>
              </a:endParaRPr>
            </a:p>
          </p:txBody>
        </p:sp>
      </p:grpSp>
      <p:graphicFrame>
        <p:nvGraphicFramePr>
          <p:cNvPr id="56" name="Table 55"/>
          <p:cNvGraphicFramePr>
            <a:graphicFrameLocks noGrp="1"/>
          </p:cNvGraphicFramePr>
          <p:nvPr>
            <p:extLst>
              <p:ext uri="{D42A27DB-BD31-4B8C-83A1-F6EECF244321}">
                <p14:modId xmlns:p14="http://schemas.microsoft.com/office/powerpoint/2010/main" val="2530994458"/>
              </p:ext>
            </p:extLst>
          </p:nvPr>
        </p:nvGraphicFramePr>
        <p:xfrm>
          <a:off x="8038038" y="6016546"/>
          <a:ext cx="1107500" cy="689668"/>
        </p:xfrm>
        <a:graphic>
          <a:graphicData uri="http://schemas.openxmlformats.org/drawingml/2006/table">
            <a:tbl>
              <a:tblPr/>
              <a:tblGrid>
                <a:gridCol w="553750"/>
                <a:gridCol w="553750"/>
              </a:tblGrid>
              <a:tr h="172417">
                <a:tc>
                  <a:txBody>
                    <a:bodyPr/>
                    <a:lstStyle/>
                    <a:p>
                      <a:pPr algn="ctr" fontAlgn="ctr"/>
                      <a:r>
                        <a:rPr lang="en-US" sz="700" b="0" i="0" u="none" strike="noStrike">
                          <a:effectLst/>
                          <a:latin typeface="Trebuchet MS"/>
                        </a:rPr>
                        <a:t>LEAD</a:t>
                      </a:r>
                    </a:p>
                  </a:txBody>
                  <a:tcPr marL="12700" marR="12700" marT="1270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a:effectLst/>
                          <a:latin typeface="Trebuchet MS"/>
                        </a:rPr>
                        <a:t> </a:t>
                      </a:r>
                    </a:p>
                  </a:txBody>
                  <a:tcPr marL="12700" marR="12700" marT="1270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72417">
                <a:tc>
                  <a:txBody>
                    <a:bodyPr/>
                    <a:lstStyle/>
                    <a:p>
                      <a:pPr algn="ctr" fontAlgn="ctr"/>
                      <a:r>
                        <a:rPr lang="en-US" sz="700" b="0" i="0" u="none" strike="noStrike">
                          <a:effectLst/>
                          <a:latin typeface="Trebuchet MS"/>
                        </a:rPr>
                        <a:t>TIME (s)</a:t>
                      </a:r>
                    </a:p>
                  </a:txBody>
                  <a:tcPr marL="12700" marR="12700" marT="1270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42000</a:t>
                      </a:r>
                    </a:p>
                  </a:txBody>
                  <a:tcPr marL="12700" marR="12700" marT="1270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72417">
                <a:tc>
                  <a:txBody>
                    <a:bodyPr/>
                    <a:lstStyle/>
                    <a:p>
                      <a:pPr algn="ctr" fontAlgn="ctr"/>
                      <a:r>
                        <a:rPr lang="en-US" sz="700" b="0" i="0" u="none" strike="noStrike">
                          <a:effectLst/>
                          <a:latin typeface="Trebuchet MS"/>
                        </a:rPr>
                        <a:t>VALUE</a:t>
                      </a:r>
                    </a:p>
                  </a:txBody>
                  <a:tcPr marL="12700" marR="12700" marT="1270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a:effectLst/>
                          <a:latin typeface="Trebuchet MS"/>
                        </a:rPr>
                        <a:t> </a:t>
                      </a:r>
                    </a:p>
                  </a:txBody>
                  <a:tcPr marL="12700" marR="12700" marT="1270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72417">
                <a:tc>
                  <a:txBody>
                    <a:bodyPr/>
                    <a:lstStyle/>
                    <a:p>
                      <a:pPr algn="ctr" fontAlgn="ctr"/>
                      <a:r>
                        <a:rPr lang="en-US" sz="700" b="0" i="0" u="none" strike="noStrike">
                          <a:effectLst/>
                          <a:latin typeface="Trebuchet MS"/>
                        </a:rPr>
                        <a:t>TIME (s)</a:t>
                      </a:r>
                    </a:p>
                  </a:txBody>
                  <a:tcPr marL="12700" marR="12700" marT="1270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4200</a:t>
                      </a:r>
                    </a:p>
                  </a:txBody>
                  <a:tcPr marL="12700" marR="12700" marT="1270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2535977063"/>
              </p:ext>
            </p:extLst>
          </p:nvPr>
        </p:nvGraphicFramePr>
        <p:xfrm>
          <a:off x="4628470" y="6213139"/>
          <a:ext cx="1044320" cy="592085"/>
        </p:xfrm>
        <a:graphic>
          <a:graphicData uri="http://schemas.openxmlformats.org/drawingml/2006/table">
            <a:tbl>
              <a:tblPr/>
              <a:tblGrid>
                <a:gridCol w="59362"/>
                <a:gridCol w="984958"/>
              </a:tblGrid>
              <a:tr h="247251">
                <a:tc>
                  <a:txBody>
                    <a:bodyPr/>
                    <a:lstStyle/>
                    <a:p>
                      <a:pPr algn="ctr" fontAlgn="ctr"/>
                      <a:endParaRPr lang="en-US" sz="700" b="0" i="0" u="none" strike="noStrike">
                        <a:effectLst/>
                        <a:latin typeface="Trebuchet MS"/>
                      </a:endParaRPr>
                    </a:p>
                  </a:txBody>
                  <a:tcPr marL="12700" marR="12700" marT="12700" marB="0" anchor="ctr">
                    <a:lnL>
                      <a:noFill/>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0 </a:t>
                      </a:r>
                      <a:r>
                        <a:rPr lang="en-US" sz="700" b="0" i="0" u="none" strike="noStrike" dirty="0" smtClean="0">
                          <a:effectLst/>
                          <a:latin typeface="Trebuchet MS"/>
                        </a:rPr>
                        <a:t>day</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r h="172417">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r>
              <a:tr h="172417">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a:noFill/>
                    </a:lnB>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4137026566"/>
              </p:ext>
            </p:extLst>
          </p:nvPr>
        </p:nvGraphicFramePr>
        <p:xfrm>
          <a:off x="5678825" y="6446343"/>
          <a:ext cx="1689614" cy="344834"/>
        </p:xfrm>
        <a:graphic>
          <a:graphicData uri="http://schemas.openxmlformats.org/drawingml/2006/table">
            <a:tbl>
              <a:tblPr/>
              <a:tblGrid>
                <a:gridCol w="52571"/>
                <a:gridCol w="52571"/>
                <a:gridCol w="1584472"/>
              </a:tblGrid>
              <a:tr h="172417">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no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tr>
              <a:tr h="172417">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 </a:t>
                      </a:r>
                    </a:p>
                  </a:txBody>
                  <a:tcPr marL="12700" marR="12700" marT="1270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35</a:t>
                      </a:r>
                      <a:r>
                        <a:rPr lang="en-US" sz="700" b="0" i="0" u="none" strike="noStrike" baseline="0" dirty="0" smtClean="0">
                          <a:effectLst/>
                          <a:latin typeface="Trebuchet MS"/>
                        </a:rPr>
                        <a:t> Seconds</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3731827508"/>
              </p:ext>
            </p:extLst>
          </p:nvPr>
        </p:nvGraphicFramePr>
        <p:xfrm>
          <a:off x="7368438" y="6201648"/>
          <a:ext cx="680227" cy="517251"/>
        </p:xfrm>
        <a:graphic>
          <a:graphicData uri="http://schemas.openxmlformats.org/drawingml/2006/table">
            <a:tbl>
              <a:tblPr/>
              <a:tblGrid>
                <a:gridCol w="50800"/>
                <a:gridCol w="629427"/>
              </a:tblGrid>
              <a:tr h="172417">
                <a:tc>
                  <a:txBody>
                    <a:bodyPr/>
                    <a:lstStyle/>
                    <a:p>
                      <a:pPr algn="ctr" fontAlgn="ctr"/>
                      <a:endParaRPr lang="en-US" sz="700" b="0" i="0" u="none" strike="noStrike">
                        <a:effectLst/>
                        <a:latin typeface="Trebuchet MS"/>
                      </a:endParaRPr>
                    </a:p>
                  </a:txBody>
                  <a:tcPr marL="12700" marR="12700" marT="12700" marB="0" anchor="ctr">
                    <a:lnL>
                      <a:noFill/>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0</a:t>
                      </a:r>
                      <a:r>
                        <a:rPr lang="en-US" sz="700" b="0" i="0" u="none" strike="noStrike" baseline="0" dirty="0" smtClean="0">
                          <a:effectLst/>
                          <a:latin typeface="Trebuchet MS"/>
                        </a:rPr>
                        <a:t> </a:t>
                      </a:r>
                      <a:r>
                        <a:rPr lang="en-US" sz="700" b="0" i="0" u="none" strike="noStrike" dirty="0" smtClean="0">
                          <a:effectLst/>
                          <a:latin typeface="Trebuchet MS"/>
                        </a:rPr>
                        <a:t>day</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r h="172417">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r>
              <a:tr h="172417">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a:noFill/>
                    </a:lnB>
                  </a:tcPr>
                </a:tc>
              </a:tr>
            </a:tbl>
          </a:graphicData>
        </a:graphic>
      </p:graphicFrame>
    </p:spTree>
    <p:extLst>
      <p:ext uri="{BB962C8B-B14F-4D97-AF65-F5344CB8AC3E}">
        <p14:creationId xmlns:p14="http://schemas.microsoft.com/office/powerpoint/2010/main" val="318540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51781" y="236507"/>
            <a:ext cx="1185704" cy="801721"/>
            <a:chOff x="4068443" y="607377"/>
            <a:chExt cx="1185704" cy="801721"/>
          </a:xfrm>
        </p:grpSpPr>
        <p:pic>
          <p:nvPicPr>
            <p:cNvPr id="5" name="Picture 4"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4100838" y="627219"/>
              <a:ext cx="1120913" cy="7818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68443" y="607377"/>
              <a:ext cx="1185704" cy="307777"/>
            </a:xfrm>
            <a:prstGeom prst="rect">
              <a:avLst/>
            </a:prstGeom>
            <a:noFill/>
          </p:spPr>
          <p:txBody>
            <a:bodyPr wrap="none" rtlCol="0">
              <a:spAutoFit/>
            </a:bodyPr>
            <a:lstStyle/>
            <a:p>
              <a:r>
                <a:rPr lang="en-US" sz="1400" dirty="0" smtClean="0"/>
                <a:t>Headquarters</a:t>
              </a:r>
              <a:endParaRPr lang="en-US" sz="1400" dirty="0"/>
            </a:p>
          </p:txBody>
        </p:sp>
      </p:grpSp>
      <p:cxnSp>
        <p:nvCxnSpPr>
          <p:cNvPr id="12" name="Straight Arrow Connector 11"/>
          <p:cNvCxnSpPr>
            <a:stCxn id="5" idx="2"/>
          </p:cNvCxnSpPr>
          <p:nvPr/>
        </p:nvCxnSpPr>
        <p:spPr>
          <a:xfrm>
            <a:off x="6644633" y="1038228"/>
            <a:ext cx="235329" cy="372815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319245" y="1812109"/>
            <a:ext cx="650775" cy="297683"/>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Daily Order</a:t>
            </a:r>
            <a:endParaRPr lang="en-US" sz="900" dirty="0">
              <a:solidFill>
                <a:srgbClr val="000000"/>
              </a:solidFill>
            </a:endParaRPr>
          </a:p>
        </p:txBody>
      </p:sp>
      <p:sp>
        <p:nvSpPr>
          <p:cNvPr id="29" name="TextBox 28"/>
          <p:cNvSpPr txBox="1"/>
          <p:nvPr/>
        </p:nvSpPr>
        <p:spPr>
          <a:xfrm>
            <a:off x="283583" y="986319"/>
            <a:ext cx="2034397" cy="2031325"/>
          </a:xfrm>
          <a:prstGeom prst="rect">
            <a:avLst/>
          </a:prstGeom>
          <a:noFill/>
        </p:spPr>
        <p:txBody>
          <a:bodyPr wrap="square" rtlCol="0">
            <a:spAutoFit/>
          </a:bodyPr>
          <a:lstStyle/>
          <a:p>
            <a:r>
              <a:rPr lang="en-US" dirty="0" smtClean="0"/>
              <a:t>When user adds the process box for second time, it should link it to previous box , and also update the time </a:t>
            </a:r>
            <a:endParaRPr lang="en-US" dirty="0"/>
          </a:p>
        </p:txBody>
      </p:sp>
      <p:sp>
        <p:nvSpPr>
          <p:cNvPr id="40" name="Rectangle 39"/>
          <p:cNvSpPr/>
          <p:nvPr/>
        </p:nvSpPr>
        <p:spPr>
          <a:xfrm>
            <a:off x="184945" y="147948"/>
            <a:ext cx="1467232" cy="332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Rule 3.2</a:t>
            </a:r>
            <a:endParaRPr lang="en-US" dirty="0"/>
          </a:p>
        </p:txBody>
      </p:sp>
      <p:grpSp>
        <p:nvGrpSpPr>
          <p:cNvPr id="14" name="Group 13"/>
          <p:cNvGrpSpPr/>
          <p:nvPr/>
        </p:nvGrpSpPr>
        <p:grpSpPr>
          <a:xfrm>
            <a:off x="2571927" y="1316203"/>
            <a:ext cx="1120913" cy="773044"/>
            <a:chOff x="509216" y="1742806"/>
            <a:chExt cx="1120913" cy="773044"/>
          </a:xfrm>
        </p:grpSpPr>
        <p:pic>
          <p:nvPicPr>
            <p:cNvPr id="15" name="Picture 14" descr="VSM-Icons_Outside-SourcesTra"/>
            <p:cNvPicPr>
              <a:picLocks noChangeAspect="1" noChangeArrowheads="1"/>
            </p:cNvPicPr>
            <p:nvPr/>
          </p:nvPicPr>
          <p:blipFill>
            <a:blip r:embed="rId3">
              <a:extLst>
                <a:ext uri="{28A0092B-C50C-407E-A947-70E740481C1C}">
                  <a14:useLocalDpi xmlns:a14="http://schemas.microsoft.com/office/drawing/2010/main" val="0"/>
                </a:ext>
              </a:extLst>
            </a:blip>
            <a:srcRect l="4425" t="4347" r="4425" b="4347"/>
            <a:stretch>
              <a:fillRect/>
            </a:stretch>
          </p:blipFill>
          <p:spPr bwMode="auto">
            <a:xfrm>
              <a:off x="509216" y="1742806"/>
              <a:ext cx="1120913" cy="77304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68321" y="2109054"/>
              <a:ext cx="787395" cy="307777"/>
            </a:xfrm>
            <a:prstGeom prst="rect">
              <a:avLst/>
            </a:prstGeom>
            <a:noFill/>
          </p:spPr>
          <p:txBody>
            <a:bodyPr wrap="none" rtlCol="0">
              <a:spAutoFit/>
            </a:bodyPr>
            <a:lstStyle/>
            <a:p>
              <a:r>
                <a:rPr lang="en-US" sz="1400" dirty="0" smtClean="0"/>
                <a:t>Supplier</a:t>
              </a:r>
              <a:endParaRPr lang="en-US" sz="1400" dirty="0"/>
            </a:p>
          </p:txBody>
        </p:sp>
      </p:grpSp>
      <p:sp>
        <p:nvSpPr>
          <p:cNvPr id="17" name="Bent Arrow 16"/>
          <p:cNvSpPr/>
          <p:nvPr/>
        </p:nvSpPr>
        <p:spPr>
          <a:xfrm rot="10800000" flipH="1">
            <a:off x="3001268" y="2089245"/>
            <a:ext cx="1227813" cy="3409583"/>
          </a:xfrm>
          <a:prstGeom prst="bentArrow">
            <a:avLst>
              <a:gd name="adj1" fmla="val 5873"/>
              <a:gd name="adj2" fmla="val 8621"/>
              <a:gd name="adj3" fmla="val 19535"/>
              <a:gd name="adj4" fmla="val 40809"/>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8" name="Group 17"/>
          <p:cNvGrpSpPr/>
          <p:nvPr/>
        </p:nvGrpSpPr>
        <p:grpSpPr>
          <a:xfrm>
            <a:off x="3692840" y="524442"/>
            <a:ext cx="2391336" cy="1158009"/>
            <a:chOff x="2202597" y="654796"/>
            <a:chExt cx="1667565" cy="1027655"/>
          </a:xfrm>
        </p:grpSpPr>
        <p:cxnSp>
          <p:nvCxnSpPr>
            <p:cNvPr id="19" name="Straight Connector 18"/>
            <p:cNvCxnSpPr/>
            <p:nvPr/>
          </p:nvCxnSpPr>
          <p:spPr>
            <a:xfrm flipH="1">
              <a:off x="2926874" y="654796"/>
              <a:ext cx="943288" cy="66140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2926874" y="922668"/>
              <a:ext cx="19403" cy="39353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2202597" y="922668"/>
              <a:ext cx="724277" cy="75978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22" name="Rectangle 21"/>
          <p:cNvSpPr/>
          <p:nvPr/>
        </p:nvSpPr>
        <p:spPr>
          <a:xfrm>
            <a:off x="4338810" y="661149"/>
            <a:ext cx="650775" cy="330285"/>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Weekly</a:t>
            </a:r>
            <a:endParaRPr lang="en-US" sz="900" dirty="0">
              <a:solidFill>
                <a:srgbClr val="000000"/>
              </a:solidFill>
            </a:endParaRPr>
          </a:p>
        </p:txBody>
      </p:sp>
      <p:grpSp>
        <p:nvGrpSpPr>
          <p:cNvPr id="23" name="Group 22"/>
          <p:cNvGrpSpPr/>
          <p:nvPr/>
        </p:nvGrpSpPr>
        <p:grpSpPr>
          <a:xfrm>
            <a:off x="8023087" y="1818167"/>
            <a:ext cx="1120913" cy="773044"/>
            <a:chOff x="7705956" y="1895206"/>
            <a:chExt cx="1120913" cy="773044"/>
          </a:xfrm>
        </p:grpSpPr>
        <p:pic>
          <p:nvPicPr>
            <p:cNvPr id="24" name="Picture 23" descr="VSM-Icons_Outside-SourcesTra"/>
            <p:cNvPicPr>
              <a:picLocks noChangeAspect="1" noChangeArrowheads="1"/>
            </p:cNvPicPr>
            <p:nvPr/>
          </p:nvPicPr>
          <p:blipFill>
            <a:blip r:embed="rId3">
              <a:extLst>
                <a:ext uri="{28A0092B-C50C-407E-A947-70E740481C1C}">
                  <a14:useLocalDpi xmlns:a14="http://schemas.microsoft.com/office/drawing/2010/main" val="0"/>
                </a:ext>
              </a:extLst>
            </a:blip>
            <a:srcRect l="4425" t="4347" r="4425" b="4347"/>
            <a:stretch>
              <a:fillRect/>
            </a:stretch>
          </p:blipFill>
          <p:spPr bwMode="auto">
            <a:xfrm>
              <a:off x="7705956" y="1895206"/>
              <a:ext cx="1120913" cy="773044"/>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7865061" y="2261454"/>
              <a:ext cx="902811" cy="307777"/>
            </a:xfrm>
            <a:prstGeom prst="rect">
              <a:avLst/>
            </a:prstGeom>
            <a:noFill/>
          </p:spPr>
          <p:txBody>
            <a:bodyPr wrap="none" rtlCol="0">
              <a:spAutoFit/>
            </a:bodyPr>
            <a:lstStyle/>
            <a:p>
              <a:r>
                <a:rPr lang="en-US" sz="1400" dirty="0" smtClean="0"/>
                <a:t>Customer</a:t>
              </a:r>
              <a:endParaRPr lang="en-US" sz="1400" dirty="0"/>
            </a:p>
          </p:txBody>
        </p:sp>
      </p:grpSp>
      <p:grpSp>
        <p:nvGrpSpPr>
          <p:cNvPr id="28" name="Group 27"/>
          <p:cNvGrpSpPr/>
          <p:nvPr/>
        </p:nvGrpSpPr>
        <p:grpSpPr>
          <a:xfrm flipV="1">
            <a:off x="7193225" y="592923"/>
            <a:ext cx="1298769" cy="1225243"/>
            <a:chOff x="2202597" y="654796"/>
            <a:chExt cx="1667565" cy="1027655"/>
          </a:xfrm>
        </p:grpSpPr>
        <p:cxnSp>
          <p:nvCxnSpPr>
            <p:cNvPr id="30" name="Straight Connector 29"/>
            <p:cNvCxnSpPr/>
            <p:nvPr/>
          </p:nvCxnSpPr>
          <p:spPr>
            <a:xfrm flipH="1">
              <a:off x="2926874" y="654796"/>
              <a:ext cx="943288" cy="66140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2926874" y="922668"/>
              <a:ext cx="19403" cy="39353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2202597" y="922668"/>
              <a:ext cx="724277" cy="75978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33" name="Rectangle 32"/>
          <p:cNvSpPr/>
          <p:nvPr/>
        </p:nvSpPr>
        <p:spPr>
          <a:xfrm>
            <a:off x="7531417" y="740545"/>
            <a:ext cx="650775" cy="297683"/>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Daily Order</a:t>
            </a:r>
            <a:endParaRPr lang="en-US" sz="900" dirty="0">
              <a:solidFill>
                <a:srgbClr val="000000"/>
              </a:solidFill>
            </a:endParaRPr>
          </a:p>
        </p:txBody>
      </p:sp>
      <p:sp>
        <p:nvSpPr>
          <p:cNvPr id="34" name="Bent Arrow 33"/>
          <p:cNvSpPr/>
          <p:nvPr/>
        </p:nvSpPr>
        <p:spPr>
          <a:xfrm rot="16200000" flipV="1">
            <a:off x="6663664" y="3208517"/>
            <a:ext cx="2744705" cy="1510090"/>
          </a:xfrm>
          <a:prstGeom prst="bentArrow">
            <a:avLst>
              <a:gd name="adj1" fmla="val 7791"/>
              <a:gd name="adj2" fmla="val 10467"/>
              <a:gd name="adj3" fmla="val 19535"/>
              <a:gd name="adj4" fmla="val 40809"/>
            </a:avLst>
          </a:prstGeom>
          <a:solidFill>
            <a:srgbClr val="FFFF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35" name="Group 34"/>
          <p:cNvGrpSpPr/>
          <p:nvPr/>
        </p:nvGrpSpPr>
        <p:grpSpPr>
          <a:xfrm>
            <a:off x="5175855" y="5074262"/>
            <a:ext cx="1263981" cy="261653"/>
            <a:chOff x="2808004" y="1121092"/>
            <a:chExt cx="848103" cy="145506"/>
          </a:xfrm>
          <a:solidFill>
            <a:srgbClr val="000000"/>
          </a:solidFill>
        </p:grpSpPr>
        <p:sp>
          <p:nvSpPr>
            <p:cNvPr id="36" name="Right Arrow 35"/>
            <p:cNvSpPr/>
            <p:nvPr/>
          </p:nvSpPr>
          <p:spPr>
            <a:xfrm>
              <a:off x="3427910" y="1121092"/>
              <a:ext cx="228197" cy="145506"/>
            </a:xfrm>
            <a:prstGeom prst="right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37" name="Rectangle 36"/>
            <p:cNvSpPr/>
            <p:nvPr/>
          </p:nvSpPr>
          <p:spPr>
            <a:xfrm>
              <a:off x="3300534" y="1160776"/>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38" name="Rectangle 37"/>
            <p:cNvSpPr/>
            <p:nvPr/>
          </p:nvSpPr>
          <p:spPr>
            <a:xfrm>
              <a:off x="3185040"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39" name="Rectangle 38"/>
            <p:cNvSpPr/>
            <p:nvPr/>
          </p:nvSpPr>
          <p:spPr>
            <a:xfrm>
              <a:off x="3065976"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1" name="Rectangle 40"/>
            <p:cNvSpPr/>
            <p:nvPr/>
          </p:nvSpPr>
          <p:spPr>
            <a:xfrm>
              <a:off x="2936990"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2" name="Rectangle 41"/>
            <p:cNvSpPr/>
            <p:nvPr/>
          </p:nvSpPr>
          <p:spPr>
            <a:xfrm>
              <a:off x="2808004"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aphicFrame>
        <p:nvGraphicFramePr>
          <p:cNvPr id="43" name="Table 42"/>
          <p:cNvGraphicFramePr>
            <a:graphicFrameLocks noGrp="1"/>
          </p:cNvGraphicFramePr>
          <p:nvPr>
            <p:extLst>
              <p:ext uri="{D42A27DB-BD31-4B8C-83A1-F6EECF244321}">
                <p14:modId xmlns:p14="http://schemas.microsoft.com/office/powerpoint/2010/main" val="3335192988"/>
              </p:ext>
            </p:extLst>
          </p:nvPr>
        </p:nvGraphicFramePr>
        <p:xfrm>
          <a:off x="4229081" y="5549878"/>
          <a:ext cx="1043984" cy="685800"/>
        </p:xfrm>
        <a:graphic>
          <a:graphicData uri="http://schemas.openxmlformats.org/drawingml/2006/table">
            <a:tbl>
              <a:tblPr/>
              <a:tblGrid>
                <a:gridCol w="521992"/>
                <a:gridCol w="521992"/>
              </a:tblGrid>
              <a:tr h="114300">
                <a:tc>
                  <a:txBody>
                    <a:bodyPr/>
                    <a:lstStyle/>
                    <a:p>
                      <a:pPr algn="ctr" fontAlgn="ctr"/>
                      <a:r>
                        <a:rPr lang="en-US" sz="700" b="0" i="0" u="none" strike="noStrike" dirty="0" smtClean="0">
                          <a:effectLst/>
                          <a:latin typeface="Trebuchet MS"/>
                        </a:rPr>
                        <a:t>IPLT  </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pt-BR" sz="700" b="0" i="0" u="none" strike="noStrike" dirty="0" smtClean="0">
                          <a:effectLst/>
                          <a:latin typeface="Trebuchet MS"/>
                        </a:rPr>
                        <a:t>P/T </a:t>
                      </a:r>
                      <a:endParaRPr lang="pt-BR"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C/O</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nl-NL" sz="700" b="0" i="0" u="none" strike="noStrike" dirty="0" smtClean="0">
                          <a:effectLst/>
                          <a:latin typeface="Trebuchet MS"/>
                        </a:rPr>
                        <a:t>Availability</a:t>
                      </a:r>
                      <a:endParaRPr lang="nl-NL"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Batch size</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15</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673411939"/>
              </p:ext>
            </p:extLst>
          </p:nvPr>
        </p:nvGraphicFramePr>
        <p:xfrm>
          <a:off x="6337119" y="5558179"/>
          <a:ext cx="1047972" cy="685800"/>
        </p:xfrm>
        <a:graphic>
          <a:graphicData uri="http://schemas.openxmlformats.org/drawingml/2006/table">
            <a:tbl>
              <a:tblPr/>
              <a:tblGrid>
                <a:gridCol w="523986"/>
                <a:gridCol w="523986"/>
              </a:tblGrid>
              <a:tr h="114300">
                <a:tc>
                  <a:txBody>
                    <a:bodyPr/>
                    <a:lstStyle/>
                    <a:p>
                      <a:pPr algn="ctr" fontAlgn="ctr"/>
                      <a:r>
                        <a:rPr lang="en-US" sz="700" b="0" i="0" u="none" strike="noStrike" dirty="0" smtClean="0">
                          <a:effectLst/>
                          <a:latin typeface="Trebuchet MS"/>
                        </a:rPr>
                        <a:t>IPLT  </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pt-BR" sz="700" b="0" i="0" u="none" strike="noStrike" dirty="0" smtClean="0">
                          <a:effectLst/>
                          <a:latin typeface="Trebuchet MS"/>
                        </a:rPr>
                        <a:t>P/T </a:t>
                      </a:r>
                      <a:endParaRPr lang="pt-BR"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C/O</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nl-NL" sz="700" b="0" i="0" u="none" strike="noStrike" dirty="0" smtClean="0">
                          <a:effectLst/>
                          <a:latin typeface="Trebuchet MS"/>
                        </a:rPr>
                        <a:t>Availability</a:t>
                      </a:r>
                      <a:endParaRPr lang="nl-NL"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Batch size</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15</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45" name="Group 44"/>
          <p:cNvGrpSpPr/>
          <p:nvPr/>
        </p:nvGrpSpPr>
        <p:grpSpPr>
          <a:xfrm>
            <a:off x="4301896" y="4766380"/>
            <a:ext cx="854556" cy="791799"/>
            <a:chOff x="2171534" y="4563896"/>
            <a:chExt cx="854556" cy="791799"/>
          </a:xfrm>
        </p:grpSpPr>
        <p:pic>
          <p:nvPicPr>
            <p:cNvPr id="46" name="Picture 45"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2171534" y="4573816"/>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2171534" y="4563896"/>
              <a:ext cx="642536" cy="307777"/>
            </a:xfrm>
            <a:prstGeom prst="rect">
              <a:avLst/>
            </a:prstGeom>
            <a:noFill/>
          </p:spPr>
          <p:txBody>
            <a:bodyPr wrap="none" rtlCol="0">
              <a:spAutoFit/>
            </a:bodyPr>
            <a:lstStyle/>
            <a:p>
              <a:r>
                <a:rPr lang="en-US" sz="1400" dirty="0" smtClean="0"/>
                <a:t>Step 1</a:t>
              </a:r>
              <a:endParaRPr lang="en-US" sz="1400" dirty="0"/>
            </a:p>
          </p:txBody>
        </p:sp>
      </p:grpSp>
      <p:grpSp>
        <p:nvGrpSpPr>
          <p:cNvPr id="48" name="Group 47"/>
          <p:cNvGrpSpPr/>
          <p:nvPr/>
        </p:nvGrpSpPr>
        <p:grpSpPr>
          <a:xfrm>
            <a:off x="6426416" y="4748912"/>
            <a:ext cx="854556" cy="803621"/>
            <a:chOff x="4196838" y="4546428"/>
            <a:chExt cx="854556" cy="803621"/>
          </a:xfrm>
        </p:grpSpPr>
        <p:pic>
          <p:nvPicPr>
            <p:cNvPr id="49" name="Picture 48"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4196838" y="4568170"/>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4200971" y="4546428"/>
              <a:ext cx="646331" cy="307777"/>
            </a:xfrm>
            <a:prstGeom prst="rect">
              <a:avLst/>
            </a:prstGeom>
            <a:noFill/>
          </p:spPr>
          <p:txBody>
            <a:bodyPr wrap="none" rtlCol="0">
              <a:spAutoFit/>
            </a:bodyPr>
            <a:lstStyle/>
            <a:p>
              <a:r>
                <a:rPr lang="en-US" sz="1400" dirty="0" smtClean="0"/>
                <a:t>Step 2</a:t>
              </a:r>
              <a:endParaRPr lang="en-US" sz="1400" dirty="0"/>
            </a:p>
          </p:txBody>
        </p:sp>
      </p:grpSp>
      <p:grpSp>
        <p:nvGrpSpPr>
          <p:cNvPr id="51" name="Group 50"/>
          <p:cNvGrpSpPr/>
          <p:nvPr/>
        </p:nvGrpSpPr>
        <p:grpSpPr>
          <a:xfrm>
            <a:off x="5510268" y="4860870"/>
            <a:ext cx="562113" cy="539638"/>
            <a:chOff x="766948" y="4629285"/>
            <a:chExt cx="562113" cy="539638"/>
          </a:xfrm>
        </p:grpSpPr>
        <p:pic>
          <p:nvPicPr>
            <p:cNvPr id="52" name="Picture 51" descr="VSM-Icons_Inventory"/>
            <p:cNvPicPr>
              <a:picLocks noChangeAspect="1" noChangeArrowheads="1"/>
            </p:cNvPicPr>
            <p:nvPr/>
          </p:nvPicPr>
          <p:blipFill>
            <a:blip r:embed="rId4">
              <a:extLst>
                <a:ext uri="{28A0092B-C50C-407E-A947-70E740481C1C}">
                  <a14:useLocalDpi xmlns:a14="http://schemas.microsoft.com/office/drawing/2010/main" val="0"/>
                </a:ext>
              </a:extLst>
            </a:blip>
            <a:srcRect l="9735" t="5746" r="9735" b="3448"/>
            <a:stretch>
              <a:fillRect/>
            </a:stretch>
          </p:blipFill>
          <p:spPr bwMode="auto">
            <a:xfrm>
              <a:off x="766948" y="4629285"/>
              <a:ext cx="562113" cy="416339"/>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a:xfrm>
              <a:off x="766948" y="5045624"/>
              <a:ext cx="562113" cy="123299"/>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000</a:t>
              </a:r>
              <a:endParaRPr lang="en-US" sz="1000" dirty="0">
                <a:solidFill>
                  <a:schemeClr val="tx1"/>
                </a:solidFill>
              </a:endParaRPr>
            </a:p>
          </p:txBody>
        </p:sp>
      </p:grpSp>
      <p:cxnSp>
        <p:nvCxnSpPr>
          <p:cNvPr id="54" name="Straight Arrow Connector 53"/>
          <p:cNvCxnSpPr/>
          <p:nvPr/>
        </p:nvCxnSpPr>
        <p:spPr>
          <a:xfrm flipH="1">
            <a:off x="4759298" y="1029590"/>
            <a:ext cx="1491701" cy="373679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5358243" y="2473340"/>
            <a:ext cx="650775" cy="297683"/>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00000"/>
                </a:solidFill>
              </a:rPr>
              <a:t>Daily Order</a:t>
            </a:r>
            <a:endParaRPr lang="en-US" sz="900" dirty="0">
              <a:solidFill>
                <a:srgbClr val="000000"/>
              </a:solidFill>
            </a:endParaRPr>
          </a:p>
        </p:txBody>
      </p:sp>
      <p:graphicFrame>
        <p:nvGraphicFramePr>
          <p:cNvPr id="56" name="Table 55"/>
          <p:cNvGraphicFramePr>
            <a:graphicFrameLocks noGrp="1"/>
          </p:cNvGraphicFramePr>
          <p:nvPr>
            <p:extLst>
              <p:ext uri="{D42A27DB-BD31-4B8C-83A1-F6EECF244321}">
                <p14:modId xmlns:p14="http://schemas.microsoft.com/office/powerpoint/2010/main" val="2604367073"/>
              </p:ext>
            </p:extLst>
          </p:nvPr>
        </p:nvGraphicFramePr>
        <p:xfrm>
          <a:off x="8038038" y="6228694"/>
          <a:ext cx="1107500" cy="477519"/>
        </p:xfrm>
        <a:graphic>
          <a:graphicData uri="http://schemas.openxmlformats.org/drawingml/2006/table">
            <a:tbl>
              <a:tblPr/>
              <a:tblGrid>
                <a:gridCol w="553750"/>
                <a:gridCol w="553750"/>
              </a:tblGrid>
              <a:tr h="114300">
                <a:tc>
                  <a:txBody>
                    <a:bodyPr/>
                    <a:lstStyle/>
                    <a:p>
                      <a:pPr algn="ctr" fontAlgn="ctr"/>
                      <a:r>
                        <a:rPr lang="en-US" sz="700" b="0" i="0" u="none" strike="noStrike">
                          <a:effectLst/>
                          <a:latin typeface="Trebuchet MS"/>
                        </a:rPr>
                        <a:t>LEAD</a:t>
                      </a:r>
                    </a:p>
                  </a:txBody>
                  <a:tcPr marL="12700" marR="12700" marT="1270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a:effectLst/>
                          <a:latin typeface="Trebuchet MS"/>
                        </a:rPr>
                        <a:t> </a:t>
                      </a:r>
                    </a:p>
                  </a:txBody>
                  <a:tcPr marL="12700" marR="12700" marT="1270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14300">
                <a:tc>
                  <a:txBody>
                    <a:bodyPr/>
                    <a:lstStyle/>
                    <a:p>
                      <a:pPr algn="ctr" fontAlgn="ctr"/>
                      <a:r>
                        <a:rPr lang="en-US" sz="700" b="0" i="0" u="none" strike="noStrike">
                          <a:effectLst/>
                          <a:latin typeface="Trebuchet MS"/>
                        </a:rPr>
                        <a:t>TIME (s)</a:t>
                      </a:r>
                    </a:p>
                  </a:txBody>
                  <a:tcPr marL="12700" marR="12700" marT="1270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42000</a:t>
                      </a:r>
                    </a:p>
                  </a:txBody>
                  <a:tcPr marL="12700" marR="12700" marT="1270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a:effectLst/>
                          <a:latin typeface="Trebuchet MS"/>
                        </a:rPr>
                        <a:t>VALUE</a:t>
                      </a:r>
                    </a:p>
                  </a:txBody>
                  <a:tcPr marL="12700" marR="12700" marT="1270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a:effectLst/>
                          <a:latin typeface="Trebuchet MS"/>
                        </a:rPr>
                        <a:t> </a:t>
                      </a:r>
                    </a:p>
                  </a:txBody>
                  <a:tcPr marL="12700" marR="12700" marT="1270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14300">
                <a:tc>
                  <a:txBody>
                    <a:bodyPr/>
                    <a:lstStyle/>
                    <a:p>
                      <a:pPr algn="ctr" fontAlgn="ctr"/>
                      <a:r>
                        <a:rPr lang="en-US" sz="700" b="0" i="0" u="none" strike="noStrike">
                          <a:effectLst/>
                          <a:latin typeface="Trebuchet MS"/>
                        </a:rPr>
                        <a:t>TIME (s)</a:t>
                      </a:r>
                    </a:p>
                  </a:txBody>
                  <a:tcPr marL="12700" marR="12700" marT="1270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4200</a:t>
                      </a:r>
                    </a:p>
                  </a:txBody>
                  <a:tcPr marL="12700" marR="12700" marT="1270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490606139"/>
              </p:ext>
            </p:extLst>
          </p:nvPr>
        </p:nvGraphicFramePr>
        <p:xfrm>
          <a:off x="3012497" y="6372251"/>
          <a:ext cx="1216583" cy="358139"/>
        </p:xfrm>
        <a:graphic>
          <a:graphicData uri="http://schemas.openxmlformats.org/drawingml/2006/table">
            <a:tbl>
              <a:tblPr/>
              <a:tblGrid>
                <a:gridCol w="69153"/>
                <a:gridCol w="1147430"/>
              </a:tblGrid>
              <a:tr h="114300">
                <a:tc>
                  <a:txBody>
                    <a:bodyPr/>
                    <a:lstStyle/>
                    <a:p>
                      <a:pPr algn="ctr" fontAlgn="ctr"/>
                      <a:endParaRPr lang="en-US" sz="700" b="0" i="0" u="none" strike="noStrike">
                        <a:effectLst/>
                        <a:latin typeface="Trebuchet MS"/>
                      </a:endParaRPr>
                    </a:p>
                  </a:txBody>
                  <a:tcPr marL="12700" marR="12700" marT="12700" marB="0" anchor="ctr">
                    <a:lnL>
                      <a:noFill/>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0 </a:t>
                      </a:r>
                      <a:r>
                        <a:rPr lang="en-US" sz="700" b="0" i="0" u="none" strike="noStrike" dirty="0" smtClean="0">
                          <a:effectLst/>
                          <a:latin typeface="Trebuchet MS"/>
                        </a:rPr>
                        <a:t>day</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a:noFill/>
                    </a:lnB>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3717916425"/>
              </p:ext>
            </p:extLst>
          </p:nvPr>
        </p:nvGraphicFramePr>
        <p:xfrm>
          <a:off x="5273065" y="6372251"/>
          <a:ext cx="1044320" cy="358139"/>
        </p:xfrm>
        <a:graphic>
          <a:graphicData uri="http://schemas.openxmlformats.org/drawingml/2006/table">
            <a:tbl>
              <a:tblPr/>
              <a:tblGrid>
                <a:gridCol w="59362"/>
                <a:gridCol w="984958"/>
              </a:tblGrid>
              <a:tr h="114300">
                <a:tc>
                  <a:txBody>
                    <a:bodyPr/>
                    <a:lstStyle/>
                    <a:p>
                      <a:pPr algn="ctr" fontAlgn="ctr"/>
                      <a:endParaRPr lang="en-US" sz="700" b="0" i="0" u="none" strike="noStrike">
                        <a:effectLst/>
                        <a:latin typeface="Trebuchet MS"/>
                      </a:endParaRPr>
                    </a:p>
                  </a:txBody>
                  <a:tcPr marL="12700" marR="12700" marT="12700" marB="0" anchor="ctr">
                    <a:lnL>
                      <a:noFill/>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0 </a:t>
                      </a:r>
                      <a:r>
                        <a:rPr lang="en-US" sz="700" b="0" i="0" u="none" strike="noStrike" dirty="0" smtClean="0">
                          <a:effectLst/>
                          <a:latin typeface="Trebuchet MS"/>
                        </a:rPr>
                        <a:t>day</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a:noFill/>
                    </a:lnB>
                  </a:tcPr>
                </a:tc>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1068070072"/>
              </p:ext>
            </p:extLst>
          </p:nvPr>
        </p:nvGraphicFramePr>
        <p:xfrm>
          <a:off x="4229081" y="6495746"/>
          <a:ext cx="1043984" cy="238759"/>
        </p:xfrm>
        <a:graphic>
          <a:graphicData uri="http://schemas.openxmlformats.org/drawingml/2006/table">
            <a:tbl>
              <a:tblPr/>
              <a:tblGrid>
                <a:gridCol w="50800"/>
                <a:gridCol w="993184"/>
              </a:tblGrid>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35</a:t>
                      </a:r>
                      <a:r>
                        <a:rPr lang="en-US" sz="700" b="0" i="0" u="none" strike="noStrike" baseline="0" dirty="0" smtClean="0">
                          <a:effectLst/>
                          <a:latin typeface="Trebuchet MS"/>
                        </a:rPr>
                        <a:t> Seconds</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1436695232"/>
              </p:ext>
            </p:extLst>
          </p:nvPr>
        </p:nvGraphicFramePr>
        <p:xfrm>
          <a:off x="6317386" y="6491631"/>
          <a:ext cx="1051051" cy="238759"/>
        </p:xfrm>
        <a:graphic>
          <a:graphicData uri="http://schemas.openxmlformats.org/drawingml/2006/table">
            <a:tbl>
              <a:tblPr/>
              <a:tblGrid>
                <a:gridCol w="50800"/>
                <a:gridCol w="50800"/>
                <a:gridCol w="949451"/>
              </a:tblGrid>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no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 </a:t>
                      </a:r>
                    </a:p>
                  </a:txBody>
                  <a:tcPr marL="12700" marR="12700" marT="1270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35</a:t>
                      </a:r>
                      <a:r>
                        <a:rPr lang="en-US" sz="700" b="0" i="0" u="none" strike="noStrike" baseline="0" dirty="0" smtClean="0">
                          <a:effectLst/>
                          <a:latin typeface="Trebuchet MS"/>
                        </a:rPr>
                        <a:t> Seconds</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4009856170"/>
              </p:ext>
            </p:extLst>
          </p:nvPr>
        </p:nvGraphicFramePr>
        <p:xfrm>
          <a:off x="7368438" y="6360760"/>
          <a:ext cx="680227" cy="358139"/>
        </p:xfrm>
        <a:graphic>
          <a:graphicData uri="http://schemas.openxmlformats.org/drawingml/2006/table">
            <a:tbl>
              <a:tblPr/>
              <a:tblGrid>
                <a:gridCol w="50800"/>
                <a:gridCol w="629427"/>
              </a:tblGrid>
              <a:tr h="114300">
                <a:tc>
                  <a:txBody>
                    <a:bodyPr/>
                    <a:lstStyle/>
                    <a:p>
                      <a:pPr algn="ctr" fontAlgn="ctr"/>
                      <a:endParaRPr lang="en-US" sz="700" b="0" i="0" u="none" strike="noStrike">
                        <a:effectLst/>
                        <a:latin typeface="Trebuchet MS"/>
                      </a:endParaRPr>
                    </a:p>
                  </a:txBody>
                  <a:tcPr marL="12700" marR="12700" marT="12700" marB="0" anchor="ctr">
                    <a:lnL>
                      <a:noFill/>
                    </a:lnL>
                    <a:lnR w="635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0</a:t>
                      </a:r>
                      <a:r>
                        <a:rPr lang="en-US" sz="700" b="0" i="0" u="none" strike="noStrike" baseline="0" dirty="0" smtClean="0">
                          <a:effectLst/>
                          <a:latin typeface="Trebuchet MS"/>
                        </a:rPr>
                        <a:t> </a:t>
                      </a:r>
                      <a:r>
                        <a:rPr lang="en-US" sz="700" b="0" i="0" u="none" strike="noStrike" dirty="0" smtClean="0">
                          <a:effectLst/>
                          <a:latin typeface="Trebuchet MS"/>
                        </a:rPr>
                        <a:t>day</a:t>
                      </a:r>
                      <a:endParaRPr lang="en-US" sz="700" b="0" i="0" u="none" strike="noStrike" dirty="0">
                        <a:effectLst/>
                        <a:latin typeface="Trebuchet MS"/>
                      </a:endParaRPr>
                    </a:p>
                  </a:txBody>
                  <a:tcPr marL="12700" marR="12700" marT="1270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sz="700" b="0" i="0" u="none" strike="noStrike">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r>
              <a:tr h="114300">
                <a:tc>
                  <a:txBody>
                    <a:bodyPr/>
                    <a:lstStyle/>
                    <a:p>
                      <a:pPr algn="ctr" fontAlgn="ctr"/>
                      <a:r>
                        <a:rPr lang="en-US" sz="700" b="0" i="0" u="none" strike="noStrike">
                          <a:effectLst/>
                          <a:latin typeface="Trebuchet MS"/>
                        </a:rPr>
                        <a:t> </a:t>
                      </a:r>
                    </a:p>
                  </a:txBody>
                  <a:tcPr marL="12700" marR="12700" marT="1270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700" b="0" i="0" u="none" strike="noStrike" dirty="0">
                          <a:effectLst/>
                          <a:latin typeface="Trebuchet MS"/>
                        </a:rPr>
                        <a:t> </a:t>
                      </a:r>
                    </a:p>
                  </a:txBody>
                  <a:tcPr marL="12700" marR="12700" marT="12700" marB="0" anchor="ctr">
                    <a:lnL>
                      <a:noFill/>
                    </a:lnL>
                    <a:lnR w="19050" cap="flat" cmpd="sng" algn="ctr">
                      <a:solidFill>
                        <a:srgbClr val="000000"/>
                      </a:solidFill>
                      <a:prstDash val="solid"/>
                      <a:round/>
                      <a:headEnd type="none" w="med" len="med"/>
                      <a:tailEnd type="none" w="med" len="med"/>
                    </a:lnR>
                    <a:lnT>
                      <a:noFill/>
                    </a:lnT>
                    <a:lnB>
                      <a:noFill/>
                    </a:lnB>
                  </a:tcPr>
                </a:tc>
              </a:tr>
            </a:tbl>
          </a:graphicData>
        </a:graphic>
      </p:graphicFrame>
      <p:grpSp>
        <p:nvGrpSpPr>
          <p:cNvPr id="69" name="Group 68"/>
          <p:cNvGrpSpPr/>
          <p:nvPr/>
        </p:nvGrpSpPr>
        <p:grpSpPr>
          <a:xfrm>
            <a:off x="7615384" y="4901625"/>
            <a:ext cx="562113" cy="539638"/>
            <a:chOff x="766948" y="4629285"/>
            <a:chExt cx="562113" cy="539638"/>
          </a:xfrm>
        </p:grpSpPr>
        <p:pic>
          <p:nvPicPr>
            <p:cNvPr id="70" name="Picture 69" descr="VSM-Icons_Inventory"/>
            <p:cNvPicPr>
              <a:picLocks noChangeAspect="1" noChangeArrowheads="1"/>
            </p:cNvPicPr>
            <p:nvPr/>
          </p:nvPicPr>
          <p:blipFill>
            <a:blip r:embed="rId4">
              <a:extLst>
                <a:ext uri="{28A0092B-C50C-407E-A947-70E740481C1C}">
                  <a14:useLocalDpi xmlns:a14="http://schemas.microsoft.com/office/drawing/2010/main" val="0"/>
                </a:ext>
              </a:extLst>
            </a:blip>
            <a:srcRect l="9735" t="5746" r="9735" b="3448"/>
            <a:stretch>
              <a:fillRect/>
            </a:stretch>
          </p:blipFill>
          <p:spPr bwMode="auto">
            <a:xfrm>
              <a:off x="766948" y="4629285"/>
              <a:ext cx="562113" cy="416339"/>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p:nvPr/>
          </p:nvSpPr>
          <p:spPr>
            <a:xfrm>
              <a:off x="766948" y="5045624"/>
              <a:ext cx="562113" cy="123299"/>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000</a:t>
              </a:r>
              <a:endParaRPr lang="en-US" sz="1000" dirty="0">
                <a:solidFill>
                  <a:schemeClr val="tx1"/>
                </a:solidFill>
              </a:endParaRPr>
            </a:p>
          </p:txBody>
        </p:sp>
      </p:grpSp>
      <p:grpSp>
        <p:nvGrpSpPr>
          <p:cNvPr id="72" name="Group 71"/>
          <p:cNvGrpSpPr/>
          <p:nvPr/>
        </p:nvGrpSpPr>
        <p:grpSpPr>
          <a:xfrm>
            <a:off x="3237370" y="4930726"/>
            <a:ext cx="562113" cy="539638"/>
            <a:chOff x="766948" y="4629285"/>
            <a:chExt cx="562113" cy="539638"/>
          </a:xfrm>
        </p:grpSpPr>
        <p:pic>
          <p:nvPicPr>
            <p:cNvPr id="73" name="Picture 72" descr="VSM-Icons_Inventory"/>
            <p:cNvPicPr>
              <a:picLocks noChangeAspect="1" noChangeArrowheads="1"/>
            </p:cNvPicPr>
            <p:nvPr/>
          </p:nvPicPr>
          <p:blipFill>
            <a:blip r:embed="rId4">
              <a:extLst>
                <a:ext uri="{28A0092B-C50C-407E-A947-70E740481C1C}">
                  <a14:useLocalDpi xmlns:a14="http://schemas.microsoft.com/office/drawing/2010/main" val="0"/>
                </a:ext>
              </a:extLst>
            </a:blip>
            <a:srcRect l="9735" t="5746" r="9735" b="3448"/>
            <a:stretch>
              <a:fillRect/>
            </a:stretch>
          </p:blipFill>
          <p:spPr bwMode="auto">
            <a:xfrm>
              <a:off x="766948" y="4629285"/>
              <a:ext cx="562113" cy="416339"/>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766948" y="5045624"/>
              <a:ext cx="562113" cy="123299"/>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000</a:t>
              </a:r>
              <a:endParaRPr lang="en-US" sz="1000" dirty="0">
                <a:solidFill>
                  <a:schemeClr val="tx1"/>
                </a:solidFill>
              </a:endParaRPr>
            </a:p>
          </p:txBody>
        </p:sp>
      </p:grpSp>
    </p:spTree>
    <p:extLst>
      <p:ext uri="{BB962C8B-B14F-4D97-AF65-F5344CB8AC3E}">
        <p14:creationId xmlns:p14="http://schemas.microsoft.com/office/powerpoint/2010/main" val="3495125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148004" y="2432901"/>
            <a:ext cx="1263981" cy="261653"/>
            <a:chOff x="2808004" y="1121092"/>
            <a:chExt cx="848103" cy="145506"/>
          </a:xfrm>
          <a:solidFill>
            <a:srgbClr val="000000"/>
          </a:solidFill>
        </p:grpSpPr>
        <p:sp>
          <p:nvSpPr>
            <p:cNvPr id="6" name="Right Arrow 5"/>
            <p:cNvSpPr/>
            <p:nvPr/>
          </p:nvSpPr>
          <p:spPr>
            <a:xfrm>
              <a:off x="3427910" y="1121092"/>
              <a:ext cx="228197" cy="145506"/>
            </a:xfrm>
            <a:prstGeom prst="right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 name="Rectangle 6"/>
            <p:cNvSpPr/>
            <p:nvPr/>
          </p:nvSpPr>
          <p:spPr>
            <a:xfrm>
              <a:off x="3300534" y="1160776"/>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 name="Rectangle 7"/>
            <p:cNvSpPr/>
            <p:nvPr/>
          </p:nvSpPr>
          <p:spPr>
            <a:xfrm>
              <a:off x="3185040"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3065976"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 name="Rectangle 9"/>
            <p:cNvSpPr/>
            <p:nvPr/>
          </p:nvSpPr>
          <p:spPr>
            <a:xfrm>
              <a:off x="2936990"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p:nvSpPr>
          <p:spPr>
            <a:xfrm>
              <a:off x="2808004"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aphicFrame>
        <p:nvGraphicFramePr>
          <p:cNvPr id="12" name="Table 11"/>
          <p:cNvGraphicFramePr>
            <a:graphicFrameLocks noGrp="1"/>
          </p:cNvGraphicFramePr>
          <p:nvPr>
            <p:extLst>
              <p:ext uri="{D42A27DB-BD31-4B8C-83A1-F6EECF244321}">
                <p14:modId xmlns:p14="http://schemas.microsoft.com/office/powerpoint/2010/main" val="1848010124"/>
              </p:ext>
            </p:extLst>
          </p:nvPr>
        </p:nvGraphicFramePr>
        <p:xfrm>
          <a:off x="3201230" y="2908517"/>
          <a:ext cx="1043984" cy="685800"/>
        </p:xfrm>
        <a:graphic>
          <a:graphicData uri="http://schemas.openxmlformats.org/drawingml/2006/table">
            <a:tbl>
              <a:tblPr/>
              <a:tblGrid>
                <a:gridCol w="521992"/>
                <a:gridCol w="521992"/>
              </a:tblGrid>
              <a:tr h="114300">
                <a:tc>
                  <a:txBody>
                    <a:bodyPr/>
                    <a:lstStyle/>
                    <a:p>
                      <a:pPr algn="ctr" fontAlgn="ctr"/>
                      <a:r>
                        <a:rPr lang="en-US" sz="700" b="0" i="0" u="none" strike="noStrike" dirty="0" smtClean="0">
                          <a:effectLst/>
                          <a:latin typeface="Trebuchet MS"/>
                        </a:rPr>
                        <a:t>IPLT  </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pt-BR" sz="700" b="0" i="0" u="none" strike="noStrike" dirty="0" smtClean="0">
                          <a:effectLst/>
                          <a:latin typeface="Trebuchet MS"/>
                        </a:rPr>
                        <a:t>P/T </a:t>
                      </a:r>
                      <a:endParaRPr lang="pt-BR"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C/O</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nl-NL" sz="700" b="0" i="0" u="none" strike="noStrike" dirty="0" smtClean="0">
                          <a:effectLst/>
                          <a:latin typeface="Trebuchet MS"/>
                        </a:rPr>
                        <a:t>Availability</a:t>
                      </a:r>
                      <a:endParaRPr lang="nl-NL"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Batch size</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15</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632315756"/>
              </p:ext>
            </p:extLst>
          </p:nvPr>
        </p:nvGraphicFramePr>
        <p:xfrm>
          <a:off x="5309268" y="2916818"/>
          <a:ext cx="1047972" cy="685800"/>
        </p:xfrm>
        <a:graphic>
          <a:graphicData uri="http://schemas.openxmlformats.org/drawingml/2006/table">
            <a:tbl>
              <a:tblPr/>
              <a:tblGrid>
                <a:gridCol w="523986"/>
                <a:gridCol w="523986"/>
              </a:tblGrid>
              <a:tr h="114300">
                <a:tc>
                  <a:txBody>
                    <a:bodyPr/>
                    <a:lstStyle/>
                    <a:p>
                      <a:pPr algn="ctr" fontAlgn="ctr"/>
                      <a:r>
                        <a:rPr lang="en-US" sz="700" b="0" i="0" u="none" strike="noStrike" dirty="0" smtClean="0">
                          <a:effectLst/>
                          <a:latin typeface="Trebuchet MS"/>
                        </a:rPr>
                        <a:t>IPLT  </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pt-BR" sz="700" b="0" i="0" u="none" strike="noStrike" dirty="0" smtClean="0">
                          <a:effectLst/>
                          <a:latin typeface="Trebuchet MS"/>
                        </a:rPr>
                        <a:t>P/T </a:t>
                      </a:r>
                      <a:endParaRPr lang="pt-BR"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C/O</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nl-NL" sz="700" b="0" i="0" u="none" strike="noStrike" dirty="0" smtClean="0">
                          <a:effectLst/>
                          <a:latin typeface="Trebuchet MS"/>
                        </a:rPr>
                        <a:t>Availability</a:t>
                      </a:r>
                      <a:endParaRPr lang="nl-NL"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Batch size</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15</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14" name="Group 13"/>
          <p:cNvGrpSpPr/>
          <p:nvPr/>
        </p:nvGrpSpPr>
        <p:grpSpPr>
          <a:xfrm>
            <a:off x="3274045" y="2125019"/>
            <a:ext cx="854556" cy="791799"/>
            <a:chOff x="2171534" y="4563896"/>
            <a:chExt cx="854556" cy="791799"/>
          </a:xfrm>
        </p:grpSpPr>
        <p:pic>
          <p:nvPicPr>
            <p:cNvPr id="15" name="Picture 14"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2171534" y="4573816"/>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171534" y="4563896"/>
              <a:ext cx="642536" cy="307777"/>
            </a:xfrm>
            <a:prstGeom prst="rect">
              <a:avLst/>
            </a:prstGeom>
            <a:noFill/>
          </p:spPr>
          <p:txBody>
            <a:bodyPr wrap="none" rtlCol="0">
              <a:spAutoFit/>
            </a:bodyPr>
            <a:lstStyle/>
            <a:p>
              <a:r>
                <a:rPr lang="en-US" sz="1400" dirty="0" smtClean="0"/>
                <a:t>Step 1</a:t>
              </a:r>
              <a:endParaRPr lang="en-US" sz="1400" dirty="0"/>
            </a:p>
          </p:txBody>
        </p:sp>
      </p:grpSp>
      <p:grpSp>
        <p:nvGrpSpPr>
          <p:cNvPr id="17" name="Group 16"/>
          <p:cNvGrpSpPr/>
          <p:nvPr/>
        </p:nvGrpSpPr>
        <p:grpSpPr>
          <a:xfrm>
            <a:off x="5398565" y="2107551"/>
            <a:ext cx="854556" cy="803621"/>
            <a:chOff x="4196838" y="4546428"/>
            <a:chExt cx="854556" cy="803621"/>
          </a:xfrm>
        </p:grpSpPr>
        <p:pic>
          <p:nvPicPr>
            <p:cNvPr id="18" name="Picture 17"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4196838" y="4568170"/>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200971" y="4546428"/>
              <a:ext cx="646331" cy="307777"/>
            </a:xfrm>
            <a:prstGeom prst="rect">
              <a:avLst/>
            </a:prstGeom>
            <a:noFill/>
          </p:spPr>
          <p:txBody>
            <a:bodyPr wrap="none" rtlCol="0">
              <a:spAutoFit/>
            </a:bodyPr>
            <a:lstStyle/>
            <a:p>
              <a:r>
                <a:rPr lang="en-US" sz="1400" dirty="0" smtClean="0"/>
                <a:t>Step 2</a:t>
              </a:r>
              <a:endParaRPr lang="en-US" sz="1400" dirty="0"/>
            </a:p>
          </p:txBody>
        </p:sp>
      </p:grpSp>
      <p:grpSp>
        <p:nvGrpSpPr>
          <p:cNvPr id="20" name="Group 19"/>
          <p:cNvGrpSpPr/>
          <p:nvPr/>
        </p:nvGrpSpPr>
        <p:grpSpPr>
          <a:xfrm>
            <a:off x="4482417" y="2219509"/>
            <a:ext cx="562113" cy="539638"/>
            <a:chOff x="766948" y="4629285"/>
            <a:chExt cx="562113" cy="539638"/>
          </a:xfrm>
        </p:grpSpPr>
        <p:pic>
          <p:nvPicPr>
            <p:cNvPr id="21" name="Picture 20" descr="VSM-Icons_Inventory"/>
            <p:cNvPicPr>
              <a:picLocks noChangeAspect="1" noChangeArrowheads="1"/>
            </p:cNvPicPr>
            <p:nvPr/>
          </p:nvPicPr>
          <p:blipFill>
            <a:blip r:embed="rId3">
              <a:extLst>
                <a:ext uri="{28A0092B-C50C-407E-A947-70E740481C1C}">
                  <a14:useLocalDpi xmlns:a14="http://schemas.microsoft.com/office/drawing/2010/main" val="0"/>
                </a:ext>
              </a:extLst>
            </a:blip>
            <a:srcRect l="9735" t="5746" r="9735" b="3448"/>
            <a:stretch>
              <a:fillRect/>
            </a:stretch>
          </p:blipFill>
          <p:spPr bwMode="auto">
            <a:xfrm>
              <a:off x="766948" y="4629285"/>
              <a:ext cx="562113" cy="41633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766948" y="5045624"/>
              <a:ext cx="562113" cy="123299"/>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000</a:t>
              </a:r>
              <a:endParaRPr lang="en-US" sz="1000" dirty="0">
                <a:solidFill>
                  <a:schemeClr val="tx1"/>
                </a:solidFill>
              </a:endParaRPr>
            </a:p>
          </p:txBody>
        </p:sp>
      </p:grpSp>
      <p:sp>
        <p:nvSpPr>
          <p:cNvPr id="24" name="TextBox 23"/>
          <p:cNvSpPr txBox="1"/>
          <p:nvPr/>
        </p:nvSpPr>
        <p:spPr>
          <a:xfrm>
            <a:off x="283583" y="986319"/>
            <a:ext cx="2034397" cy="3139321"/>
          </a:xfrm>
          <a:prstGeom prst="rect">
            <a:avLst/>
          </a:prstGeom>
          <a:noFill/>
        </p:spPr>
        <p:txBody>
          <a:bodyPr wrap="square" rtlCol="0">
            <a:spAutoFit/>
          </a:bodyPr>
          <a:lstStyle/>
          <a:p>
            <a:r>
              <a:rPr lang="en-US" dirty="0" smtClean="0"/>
              <a:t>When user adds an other process box, it should connect it to the previous process box through the arrow. Also put the inventory symbol in between. User can remove the symbol later. </a:t>
            </a:r>
            <a:endParaRPr lang="en-US" dirty="0"/>
          </a:p>
        </p:txBody>
      </p:sp>
      <p:sp>
        <p:nvSpPr>
          <p:cNvPr id="25" name="Rectangle 24"/>
          <p:cNvSpPr/>
          <p:nvPr/>
        </p:nvSpPr>
        <p:spPr>
          <a:xfrm>
            <a:off x="184945" y="147948"/>
            <a:ext cx="1467232" cy="332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Rule 4</a:t>
            </a:r>
            <a:endParaRPr lang="en-US" dirty="0"/>
          </a:p>
        </p:txBody>
      </p:sp>
    </p:spTree>
    <p:extLst>
      <p:ext uri="{BB962C8B-B14F-4D97-AF65-F5344CB8AC3E}">
        <p14:creationId xmlns:p14="http://schemas.microsoft.com/office/powerpoint/2010/main" val="362029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3382644371"/>
              </p:ext>
            </p:extLst>
          </p:nvPr>
        </p:nvGraphicFramePr>
        <p:xfrm>
          <a:off x="2855990" y="3155097"/>
          <a:ext cx="1043984" cy="685800"/>
        </p:xfrm>
        <a:graphic>
          <a:graphicData uri="http://schemas.openxmlformats.org/drawingml/2006/table">
            <a:tbl>
              <a:tblPr/>
              <a:tblGrid>
                <a:gridCol w="521992"/>
                <a:gridCol w="521992"/>
              </a:tblGrid>
              <a:tr h="114300">
                <a:tc>
                  <a:txBody>
                    <a:bodyPr/>
                    <a:lstStyle/>
                    <a:p>
                      <a:pPr algn="ctr" fontAlgn="ctr"/>
                      <a:r>
                        <a:rPr lang="en-US" sz="700" b="0" i="0" u="none" strike="noStrike" dirty="0" smtClean="0">
                          <a:effectLst/>
                          <a:latin typeface="Trebuchet MS"/>
                        </a:rPr>
                        <a:t>IPLT  </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pt-BR" sz="700" b="0" i="0" u="none" strike="noStrike" dirty="0" smtClean="0">
                          <a:effectLst/>
                          <a:latin typeface="Trebuchet MS"/>
                        </a:rPr>
                        <a:t>P/T </a:t>
                      </a:r>
                      <a:endParaRPr lang="pt-BR"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C/O</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nl-NL" sz="700" b="0" i="0" u="none" strike="noStrike" dirty="0" smtClean="0">
                          <a:effectLst/>
                          <a:latin typeface="Trebuchet MS"/>
                        </a:rPr>
                        <a:t>Availability</a:t>
                      </a:r>
                      <a:endParaRPr lang="nl-NL"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Batch size</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15</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14" name="Group 13"/>
          <p:cNvGrpSpPr/>
          <p:nvPr/>
        </p:nvGrpSpPr>
        <p:grpSpPr>
          <a:xfrm>
            <a:off x="2928805" y="2371599"/>
            <a:ext cx="854556" cy="791799"/>
            <a:chOff x="2171534" y="4563896"/>
            <a:chExt cx="854556" cy="791799"/>
          </a:xfrm>
        </p:grpSpPr>
        <p:pic>
          <p:nvPicPr>
            <p:cNvPr id="15" name="Picture 14"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2171534" y="4573816"/>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171534" y="4563896"/>
              <a:ext cx="642536" cy="307777"/>
            </a:xfrm>
            <a:prstGeom prst="rect">
              <a:avLst/>
            </a:prstGeom>
            <a:noFill/>
          </p:spPr>
          <p:txBody>
            <a:bodyPr wrap="none" rtlCol="0">
              <a:spAutoFit/>
            </a:bodyPr>
            <a:lstStyle/>
            <a:p>
              <a:r>
                <a:rPr lang="en-US" sz="1400" dirty="0" smtClean="0"/>
                <a:t>Step 1</a:t>
              </a:r>
              <a:endParaRPr lang="en-US" sz="1400" dirty="0"/>
            </a:p>
          </p:txBody>
        </p:sp>
      </p:grpSp>
      <p:sp>
        <p:nvSpPr>
          <p:cNvPr id="24" name="TextBox 23"/>
          <p:cNvSpPr txBox="1"/>
          <p:nvPr/>
        </p:nvSpPr>
        <p:spPr>
          <a:xfrm>
            <a:off x="283583" y="986319"/>
            <a:ext cx="2034397" cy="1477328"/>
          </a:xfrm>
          <a:prstGeom prst="rect">
            <a:avLst/>
          </a:prstGeom>
          <a:noFill/>
        </p:spPr>
        <p:txBody>
          <a:bodyPr wrap="square" rtlCol="0">
            <a:spAutoFit/>
          </a:bodyPr>
          <a:lstStyle/>
          <a:p>
            <a:r>
              <a:rPr lang="en-US" dirty="0" smtClean="0"/>
              <a:t>When user adds a process box, it should also add the time line at the bottom </a:t>
            </a:r>
            <a:endParaRPr lang="en-US" dirty="0"/>
          </a:p>
        </p:txBody>
      </p:sp>
      <p:grpSp>
        <p:nvGrpSpPr>
          <p:cNvPr id="39" name="Group 38"/>
          <p:cNvGrpSpPr/>
          <p:nvPr/>
        </p:nvGrpSpPr>
        <p:grpSpPr>
          <a:xfrm>
            <a:off x="3961092" y="5636355"/>
            <a:ext cx="1097342" cy="990234"/>
            <a:chOff x="3637256" y="2655208"/>
            <a:chExt cx="1097342" cy="990234"/>
          </a:xfrm>
        </p:grpSpPr>
        <p:grpSp>
          <p:nvGrpSpPr>
            <p:cNvPr id="40" name="Group 39"/>
            <p:cNvGrpSpPr/>
            <p:nvPr/>
          </p:nvGrpSpPr>
          <p:grpSpPr>
            <a:xfrm>
              <a:off x="3637256" y="3012211"/>
              <a:ext cx="1097342" cy="633231"/>
              <a:chOff x="1812463" y="2761693"/>
              <a:chExt cx="1097342" cy="633231"/>
            </a:xfrm>
          </p:grpSpPr>
          <p:sp>
            <p:nvSpPr>
              <p:cNvPr id="42" name="Rectangle 41"/>
              <p:cNvSpPr/>
              <p:nvPr/>
            </p:nvSpPr>
            <p:spPr>
              <a:xfrm>
                <a:off x="1812463" y="2761693"/>
                <a:ext cx="1097342" cy="567134"/>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812463" y="2827790"/>
                <a:ext cx="1027810" cy="5671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3711230" y="2655208"/>
              <a:ext cx="952116" cy="369332"/>
            </a:xfrm>
            <a:prstGeom prst="rect">
              <a:avLst/>
            </a:prstGeom>
            <a:noFill/>
          </p:spPr>
          <p:txBody>
            <a:bodyPr wrap="none" rtlCol="0">
              <a:spAutoFit/>
            </a:bodyPr>
            <a:lstStyle/>
            <a:p>
              <a:r>
                <a:rPr lang="en-US" dirty="0" smtClean="0"/>
                <a:t>Time A2</a:t>
              </a:r>
              <a:endParaRPr lang="en-US" dirty="0"/>
            </a:p>
          </p:txBody>
        </p:sp>
      </p:grpSp>
      <p:grpSp>
        <p:nvGrpSpPr>
          <p:cNvPr id="44" name="Group 43"/>
          <p:cNvGrpSpPr/>
          <p:nvPr/>
        </p:nvGrpSpPr>
        <p:grpSpPr>
          <a:xfrm>
            <a:off x="5009114" y="5179451"/>
            <a:ext cx="1541210" cy="1479479"/>
            <a:chOff x="-556385" y="-226570"/>
            <a:chExt cx="1541210" cy="1479479"/>
          </a:xfrm>
        </p:grpSpPr>
        <p:sp>
          <p:nvSpPr>
            <p:cNvPr id="45" name="Rectangle 44"/>
            <p:cNvSpPr/>
            <p:nvPr/>
          </p:nvSpPr>
          <p:spPr>
            <a:xfrm>
              <a:off x="-556385" y="-201912"/>
              <a:ext cx="1528880" cy="1454821"/>
            </a:xfrm>
            <a:prstGeom prst="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a:p>
              <a:pPr algn="ctr"/>
              <a:r>
                <a:rPr lang="en-US" sz="1200" dirty="0">
                  <a:solidFill>
                    <a:srgbClr val="000000"/>
                  </a:solidFill>
                </a:rPr>
                <a:t>Value Added </a:t>
              </a:r>
              <a:r>
                <a:rPr lang="en-US" sz="1200" dirty="0" smtClean="0">
                  <a:solidFill>
                    <a:srgbClr val="000000"/>
                  </a:solidFill>
                </a:rPr>
                <a:t>Time = B1+B2</a:t>
              </a:r>
              <a:endParaRPr lang="en-US" sz="1200" dirty="0">
                <a:solidFill>
                  <a:srgbClr val="000000"/>
                </a:solidFill>
              </a:endParaRPr>
            </a:p>
          </p:txBody>
        </p:sp>
        <p:sp>
          <p:nvSpPr>
            <p:cNvPr id="46" name="Rectangle 45"/>
            <p:cNvSpPr/>
            <p:nvPr/>
          </p:nvSpPr>
          <p:spPr>
            <a:xfrm>
              <a:off x="-544055" y="-226570"/>
              <a:ext cx="1528880" cy="772274"/>
            </a:xfrm>
            <a:prstGeom prst="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Non Value Added Time = A1+A2</a:t>
              </a:r>
              <a:endParaRPr lang="en-US" sz="1400" dirty="0">
                <a:solidFill>
                  <a:srgbClr val="000000"/>
                </a:solidFill>
              </a:endParaRPr>
            </a:p>
          </p:txBody>
        </p:sp>
      </p:grpSp>
      <p:grpSp>
        <p:nvGrpSpPr>
          <p:cNvPr id="52" name="Group 51"/>
          <p:cNvGrpSpPr/>
          <p:nvPr/>
        </p:nvGrpSpPr>
        <p:grpSpPr>
          <a:xfrm>
            <a:off x="2748337" y="5933669"/>
            <a:ext cx="1250578" cy="633231"/>
            <a:chOff x="3142791" y="2802104"/>
            <a:chExt cx="1615188" cy="633231"/>
          </a:xfrm>
        </p:grpSpPr>
        <p:grpSp>
          <p:nvGrpSpPr>
            <p:cNvPr id="53" name="Group 52"/>
            <p:cNvGrpSpPr/>
            <p:nvPr/>
          </p:nvGrpSpPr>
          <p:grpSpPr>
            <a:xfrm rot="10800000" flipH="1">
              <a:off x="3142791" y="2802104"/>
              <a:ext cx="1615188" cy="633231"/>
              <a:chOff x="1627518" y="2761693"/>
              <a:chExt cx="1282287" cy="633231"/>
            </a:xfrm>
          </p:grpSpPr>
          <p:sp>
            <p:nvSpPr>
              <p:cNvPr id="55" name="Rectangle 54"/>
              <p:cNvSpPr/>
              <p:nvPr/>
            </p:nvSpPr>
            <p:spPr>
              <a:xfrm>
                <a:off x="1812463" y="2761693"/>
                <a:ext cx="1097342" cy="567134"/>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1627518" y="2827790"/>
                <a:ext cx="1212755" cy="5671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TextBox 53"/>
            <p:cNvSpPr txBox="1"/>
            <p:nvPr/>
          </p:nvSpPr>
          <p:spPr>
            <a:xfrm>
              <a:off x="3719345" y="2999907"/>
              <a:ext cx="649374" cy="369332"/>
            </a:xfrm>
            <a:prstGeom prst="rect">
              <a:avLst/>
            </a:prstGeom>
            <a:noFill/>
          </p:spPr>
          <p:txBody>
            <a:bodyPr wrap="none" rtlCol="0">
              <a:spAutoFit/>
            </a:bodyPr>
            <a:lstStyle/>
            <a:p>
              <a:r>
                <a:rPr lang="en-US" dirty="0" smtClean="0"/>
                <a:t>Time</a:t>
              </a:r>
              <a:endParaRPr lang="en-US" dirty="0"/>
            </a:p>
          </p:txBody>
        </p:sp>
      </p:grpSp>
      <p:sp>
        <p:nvSpPr>
          <p:cNvPr id="57" name="Rectangle 56"/>
          <p:cNvSpPr/>
          <p:nvPr/>
        </p:nvSpPr>
        <p:spPr>
          <a:xfrm>
            <a:off x="184945" y="147948"/>
            <a:ext cx="1467232" cy="332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Rule 5</a:t>
            </a:r>
            <a:endParaRPr lang="en-US" dirty="0"/>
          </a:p>
        </p:txBody>
      </p:sp>
    </p:spTree>
    <p:extLst>
      <p:ext uri="{BB962C8B-B14F-4D97-AF65-F5344CB8AC3E}">
        <p14:creationId xmlns:p14="http://schemas.microsoft.com/office/powerpoint/2010/main" val="172672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5788411" y="5677794"/>
            <a:ext cx="1097342" cy="990234"/>
            <a:chOff x="3637256" y="2655208"/>
            <a:chExt cx="1097342" cy="990234"/>
          </a:xfrm>
        </p:grpSpPr>
        <p:grpSp>
          <p:nvGrpSpPr>
            <p:cNvPr id="48" name="Group 47"/>
            <p:cNvGrpSpPr/>
            <p:nvPr/>
          </p:nvGrpSpPr>
          <p:grpSpPr>
            <a:xfrm>
              <a:off x="3637256" y="3012211"/>
              <a:ext cx="1097342" cy="633231"/>
              <a:chOff x="1812463" y="2761693"/>
              <a:chExt cx="1097342" cy="633231"/>
            </a:xfrm>
          </p:grpSpPr>
          <p:sp>
            <p:nvSpPr>
              <p:cNvPr id="50" name="Rectangle 49"/>
              <p:cNvSpPr/>
              <p:nvPr/>
            </p:nvSpPr>
            <p:spPr>
              <a:xfrm>
                <a:off x="1812463" y="2761693"/>
                <a:ext cx="1097342" cy="567134"/>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1812463" y="2827790"/>
                <a:ext cx="1027810" cy="5671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 name="TextBox 48"/>
            <p:cNvSpPr txBox="1"/>
            <p:nvPr/>
          </p:nvSpPr>
          <p:spPr>
            <a:xfrm>
              <a:off x="3711230" y="2655208"/>
              <a:ext cx="952116" cy="369332"/>
            </a:xfrm>
            <a:prstGeom prst="rect">
              <a:avLst/>
            </a:prstGeom>
            <a:noFill/>
          </p:spPr>
          <p:txBody>
            <a:bodyPr wrap="none" rtlCol="0">
              <a:spAutoFit/>
            </a:bodyPr>
            <a:lstStyle/>
            <a:p>
              <a:r>
                <a:rPr lang="en-US" dirty="0" smtClean="0"/>
                <a:t>Time A2</a:t>
              </a:r>
              <a:endParaRPr lang="en-US" dirty="0"/>
            </a:p>
          </p:txBody>
        </p:sp>
      </p:grpSp>
      <p:grpSp>
        <p:nvGrpSpPr>
          <p:cNvPr id="57" name="Group 56"/>
          <p:cNvGrpSpPr/>
          <p:nvPr/>
        </p:nvGrpSpPr>
        <p:grpSpPr>
          <a:xfrm>
            <a:off x="4575657" y="5975108"/>
            <a:ext cx="1250578" cy="633231"/>
            <a:chOff x="3142791" y="2802104"/>
            <a:chExt cx="1615188" cy="633231"/>
          </a:xfrm>
        </p:grpSpPr>
        <p:grpSp>
          <p:nvGrpSpPr>
            <p:cNvPr id="58" name="Group 57"/>
            <p:cNvGrpSpPr/>
            <p:nvPr/>
          </p:nvGrpSpPr>
          <p:grpSpPr>
            <a:xfrm rot="10800000" flipH="1">
              <a:off x="3142791" y="2802104"/>
              <a:ext cx="1615188" cy="633231"/>
              <a:chOff x="1627518" y="2761693"/>
              <a:chExt cx="1282287" cy="633231"/>
            </a:xfrm>
          </p:grpSpPr>
          <p:sp>
            <p:nvSpPr>
              <p:cNvPr id="60" name="Rectangle 59"/>
              <p:cNvSpPr/>
              <p:nvPr/>
            </p:nvSpPr>
            <p:spPr>
              <a:xfrm>
                <a:off x="1812463" y="2761693"/>
                <a:ext cx="1097342" cy="567134"/>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627518" y="2827790"/>
                <a:ext cx="1212755" cy="5671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9" name="TextBox 58"/>
            <p:cNvSpPr txBox="1"/>
            <p:nvPr/>
          </p:nvSpPr>
          <p:spPr>
            <a:xfrm>
              <a:off x="3425914" y="2999907"/>
              <a:ext cx="1219375" cy="369332"/>
            </a:xfrm>
            <a:prstGeom prst="rect">
              <a:avLst/>
            </a:prstGeom>
            <a:noFill/>
          </p:spPr>
          <p:txBody>
            <a:bodyPr wrap="none" rtlCol="0">
              <a:spAutoFit/>
            </a:bodyPr>
            <a:lstStyle/>
            <a:p>
              <a:r>
                <a:rPr lang="en-US" dirty="0" smtClean="0"/>
                <a:t>Time B2</a:t>
              </a:r>
              <a:endParaRPr lang="en-US" dirty="0"/>
            </a:p>
          </p:txBody>
        </p:sp>
      </p:grpSp>
      <p:sp>
        <p:nvSpPr>
          <p:cNvPr id="24" name="TextBox 23"/>
          <p:cNvSpPr txBox="1"/>
          <p:nvPr/>
        </p:nvSpPr>
        <p:spPr>
          <a:xfrm>
            <a:off x="283583" y="567090"/>
            <a:ext cx="2034397" cy="6186310"/>
          </a:xfrm>
          <a:prstGeom prst="rect">
            <a:avLst/>
          </a:prstGeom>
          <a:noFill/>
        </p:spPr>
        <p:txBody>
          <a:bodyPr wrap="square" rtlCol="0">
            <a:spAutoFit/>
          </a:bodyPr>
          <a:lstStyle/>
          <a:p>
            <a:r>
              <a:rPr lang="en-US" dirty="0" smtClean="0"/>
              <a:t>When user adds a process box, it should also add the time line at the bottom, that will be connected to the previous time line symbol. User can add the values in the time line manually, or delete the time symbol. When user adds the value in the time line, it should add the value in the total of Non Value Added or value added. Also add time symbol for the non value added time. </a:t>
            </a:r>
            <a:endParaRPr lang="en-US" dirty="0"/>
          </a:p>
        </p:txBody>
      </p:sp>
      <p:grpSp>
        <p:nvGrpSpPr>
          <p:cNvPr id="39" name="Group 38"/>
          <p:cNvGrpSpPr/>
          <p:nvPr/>
        </p:nvGrpSpPr>
        <p:grpSpPr>
          <a:xfrm>
            <a:off x="3697526" y="5636355"/>
            <a:ext cx="1097342" cy="990234"/>
            <a:chOff x="3637256" y="2655208"/>
            <a:chExt cx="1097342" cy="990234"/>
          </a:xfrm>
        </p:grpSpPr>
        <p:grpSp>
          <p:nvGrpSpPr>
            <p:cNvPr id="40" name="Group 39"/>
            <p:cNvGrpSpPr/>
            <p:nvPr/>
          </p:nvGrpSpPr>
          <p:grpSpPr>
            <a:xfrm>
              <a:off x="3637256" y="3012211"/>
              <a:ext cx="1097342" cy="633231"/>
              <a:chOff x="1812463" y="2761693"/>
              <a:chExt cx="1097342" cy="633231"/>
            </a:xfrm>
          </p:grpSpPr>
          <p:sp>
            <p:nvSpPr>
              <p:cNvPr id="42" name="Rectangle 41"/>
              <p:cNvSpPr/>
              <p:nvPr/>
            </p:nvSpPr>
            <p:spPr>
              <a:xfrm>
                <a:off x="1812463" y="2761693"/>
                <a:ext cx="1097342" cy="567134"/>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812463" y="2827790"/>
                <a:ext cx="1027810" cy="5671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3711230" y="2655208"/>
              <a:ext cx="952116" cy="369332"/>
            </a:xfrm>
            <a:prstGeom prst="rect">
              <a:avLst/>
            </a:prstGeom>
            <a:noFill/>
          </p:spPr>
          <p:txBody>
            <a:bodyPr wrap="none" rtlCol="0">
              <a:spAutoFit/>
            </a:bodyPr>
            <a:lstStyle/>
            <a:p>
              <a:r>
                <a:rPr lang="en-US" dirty="0" smtClean="0"/>
                <a:t>Time A2</a:t>
              </a:r>
              <a:endParaRPr lang="en-US" dirty="0"/>
            </a:p>
          </p:txBody>
        </p:sp>
      </p:grpSp>
      <p:grpSp>
        <p:nvGrpSpPr>
          <p:cNvPr id="44" name="Group 43"/>
          <p:cNvGrpSpPr/>
          <p:nvPr/>
        </p:nvGrpSpPr>
        <p:grpSpPr>
          <a:xfrm>
            <a:off x="6885753" y="5236643"/>
            <a:ext cx="1541210" cy="1479479"/>
            <a:chOff x="-556385" y="-226570"/>
            <a:chExt cx="1541210" cy="1479479"/>
          </a:xfrm>
        </p:grpSpPr>
        <p:sp>
          <p:nvSpPr>
            <p:cNvPr id="45" name="Rectangle 44"/>
            <p:cNvSpPr/>
            <p:nvPr/>
          </p:nvSpPr>
          <p:spPr>
            <a:xfrm>
              <a:off x="-556385" y="-201912"/>
              <a:ext cx="1528880" cy="1454821"/>
            </a:xfrm>
            <a:prstGeom prst="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a:p>
              <a:pPr algn="ctr"/>
              <a:r>
                <a:rPr lang="en-US" sz="1200" dirty="0">
                  <a:solidFill>
                    <a:srgbClr val="000000"/>
                  </a:solidFill>
                </a:rPr>
                <a:t>Value Added </a:t>
              </a:r>
              <a:r>
                <a:rPr lang="en-US" sz="1200" dirty="0" smtClean="0">
                  <a:solidFill>
                    <a:srgbClr val="000000"/>
                  </a:solidFill>
                </a:rPr>
                <a:t>Time = B1+B2</a:t>
              </a:r>
              <a:endParaRPr lang="en-US" sz="1200" dirty="0">
                <a:solidFill>
                  <a:srgbClr val="000000"/>
                </a:solidFill>
              </a:endParaRPr>
            </a:p>
          </p:txBody>
        </p:sp>
        <p:sp>
          <p:nvSpPr>
            <p:cNvPr id="46" name="Rectangle 45"/>
            <p:cNvSpPr/>
            <p:nvPr/>
          </p:nvSpPr>
          <p:spPr>
            <a:xfrm>
              <a:off x="-544055" y="-226570"/>
              <a:ext cx="1528880" cy="772274"/>
            </a:xfrm>
            <a:prstGeom prst="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Non Value Added Time = A1+A2</a:t>
              </a:r>
              <a:endParaRPr lang="en-US" sz="1400" dirty="0">
                <a:solidFill>
                  <a:srgbClr val="000000"/>
                </a:solidFill>
              </a:endParaRPr>
            </a:p>
          </p:txBody>
        </p:sp>
      </p:grpSp>
      <p:grpSp>
        <p:nvGrpSpPr>
          <p:cNvPr id="52" name="Group 51"/>
          <p:cNvGrpSpPr/>
          <p:nvPr/>
        </p:nvGrpSpPr>
        <p:grpSpPr>
          <a:xfrm>
            <a:off x="2484772" y="5933669"/>
            <a:ext cx="1250578" cy="633231"/>
            <a:chOff x="3142791" y="2802104"/>
            <a:chExt cx="1615188" cy="633231"/>
          </a:xfrm>
        </p:grpSpPr>
        <p:grpSp>
          <p:nvGrpSpPr>
            <p:cNvPr id="53" name="Group 52"/>
            <p:cNvGrpSpPr/>
            <p:nvPr/>
          </p:nvGrpSpPr>
          <p:grpSpPr>
            <a:xfrm rot="10800000" flipH="1">
              <a:off x="3142791" y="2802104"/>
              <a:ext cx="1615188" cy="633231"/>
              <a:chOff x="1627518" y="2761693"/>
              <a:chExt cx="1282287" cy="633231"/>
            </a:xfrm>
          </p:grpSpPr>
          <p:sp>
            <p:nvSpPr>
              <p:cNvPr id="55" name="Rectangle 54"/>
              <p:cNvSpPr/>
              <p:nvPr/>
            </p:nvSpPr>
            <p:spPr>
              <a:xfrm>
                <a:off x="1812463" y="2761693"/>
                <a:ext cx="1097342" cy="567134"/>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1627518" y="2827790"/>
                <a:ext cx="1212755" cy="56713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TextBox 53"/>
            <p:cNvSpPr txBox="1"/>
            <p:nvPr/>
          </p:nvSpPr>
          <p:spPr>
            <a:xfrm>
              <a:off x="3489753" y="2991542"/>
              <a:ext cx="1219375" cy="369332"/>
            </a:xfrm>
            <a:prstGeom prst="rect">
              <a:avLst/>
            </a:prstGeom>
            <a:noFill/>
          </p:spPr>
          <p:txBody>
            <a:bodyPr wrap="none" rtlCol="0">
              <a:spAutoFit/>
            </a:bodyPr>
            <a:lstStyle/>
            <a:p>
              <a:r>
                <a:rPr lang="en-US" dirty="0" smtClean="0"/>
                <a:t>Time B1</a:t>
              </a:r>
              <a:endParaRPr lang="en-US" dirty="0"/>
            </a:p>
          </p:txBody>
        </p:sp>
      </p:grpSp>
      <p:grpSp>
        <p:nvGrpSpPr>
          <p:cNvPr id="20" name="Group 19"/>
          <p:cNvGrpSpPr/>
          <p:nvPr/>
        </p:nvGrpSpPr>
        <p:grpSpPr>
          <a:xfrm>
            <a:off x="3445943" y="2432901"/>
            <a:ext cx="1263981" cy="261653"/>
            <a:chOff x="2808004" y="1121092"/>
            <a:chExt cx="848103" cy="145506"/>
          </a:xfrm>
          <a:solidFill>
            <a:srgbClr val="000000"/>
          </a:solidFill>
        </p:grpSpPr>
        <p:sp>
          <p:nvSpPr>
            <p:cNvPr id="21" name="Right Arrow 20"/>
            <p:cNvSpPr/>
            <p:nvPr/>
          </p:nvSpPr>
          <p:spPr>
            <a:xfrm>
              <a:off x="3427910" y="1121092"/>
              <a:ext cx="228197" cy="145506"/>
            </a:xfrm>
            <a:prstGeom prst="right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 name="Rectangle 21"/>
            <p:cNvSpPr/>
            <p:nvPr/>
          </p:nvSpPr>
          <p:spPr>
            <a:xfrm>
              <a:off x="3300534" y="1160776"/>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3" name="Rectangle 22"/>
            <p:cNvSpPr/>
            <p:nvPr/>
          </p:nvSpPr>
          <p:spPr>
            <a:xfrm>
              <a:off x="3185040"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 name="Rectangle 24"/>
            <p:cNvSpPr/>
            <p:nvPr/>
          </p:nvSpPr>
          <p:spPr>
            <a:xfrm>
              <a:off x="3065976"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6" name="Rectangle 25"/>
            <p:cNvSpPr/>
            <p:nvPr/>
          </p:nvSpPr>
          <p:spPr>
            <a:xfrm>
              <a:off x="2936990"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7" name="Rectangle 26"/>
            <p:cNvSpPr/>
            <p:nvPr/>
          </p:nvSpPr>
          <p:spPr>
            <a:xfrm>
              <a:off x="2808004" y="1164361"/>
              <a:ext cx="82734" cy="69448"/>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graphicFrame>
        <p:nvGraphicFramePr>
          <p:cNvPr id="28" name="Table 27"/>
          <p:cNvGraphicFramePr>
            <a:graphicFrameLocks noGrp="1"/>
          </p:cNvGraphicFramePr>
          <p:nvPr>
            <p:extLst>
              <p:ext uri="{D42A27DB-BD31-4B8C-83A1-F6EECF244321}">
                <p14:modId xmlns:p14="http://schemas.microsoft.com/office/powerpoint/2010/main" val="3886367657"/>
              </p:ext>
            </p:extLst>
          </p:nvPr>
        </p:nvGraphicFramePr>
        <p:xfrm>
          <a:off x="2499169" y="2908517"/>
          <a:ext cx="1043984" cy="685800"/>
        </p:xfrm>
        <a:graphic>
          <a:graphicData uri="http://schemas.openxmlformats.org/drawingml/2006/table">
            <a:tbl>
              <a:tblPr/>
              <a:tblGrid>
                <a:gridCol w="521992"/>
                <a:gridCol w="521992"/>
              </a:tblGrid>
              <a:tr h="114300">
                <a:tc>
                  <a:txBody>
                    <a:bodyPr/>
                    <a:lstStyle/>
                    <a:p>
                      <a:pPr algn="ctr" fontAlgn="ctr"/>
                      <a:r>
                        <a:rPr lang="en-US" sz="700" b="0" i="0" u="none" strike="noStrike" dirty="0" smtClean="0">
                          <a:effectLst/>
                          <a:latin typeface="Trebuchet MS"/>
                        </a:rPr>
                        <a:t>IPLT  </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pt-BR" sz="700" b="0" i="0" u="none" strike="noStrike" dirty="0" smtClean="0">
                          <a:effectLst/>
                          <a:latin typeface="Trebuchet MS"/>
                        </a:rPr>
                        <a:t>P/T </a:t>
                      </a:r>
                      <a:endParaRPr lang="pt-BR"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C/O</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nl-NL" sz="700" b="0" i="0" u="none" strike="noStrike" dirty="0" smtClean="0">
                          <a:effectLst/>
                          <a:latin typeface="Trebuchet MS"/>
                        </a:rPr>
                        <a:t>Availability</a:t>
                      </a:r>
                      <a:endParaRPr lang="nl-NL"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Batch size</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15</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958240110"/>
              </p:ext>
            </p:extLst>
          </p:nvPr>
        </p:nvGraphicFramePr>
        <p:xfrm>
          <a:off x="4607207" y="2916818"/>
          <a:ext cx="1047972" cy="685800"/>
        </p:xfrm>
        <a:graphic>
          <a:graphicData uri="http://schemas.openxmlformats.org/drawingml/2006/table">
            <a:tbl>
              <a:tblPr/>
              <a:tblGrid>
                <a:gridCol w="523986"/>
                <a:gridCol w="523986"/>
              </a:tblGrid>
              <a:tr h="114300">
                <a:tc>
                  <a:txBody>
                    <a:bodyPr/>
                    <a:lstStyle/>
                    <a:p>
                      <a:pPr algn="ctr" fontAlgn="ctr"/>
                      <a:r>
                        <a:rPr lang="en-US" sz="700" b="0" i="0" u="none" strike="noStrike" dirty="0" smtClean="0">
                          <a:effectLst/>
                          <a:latin typeface="Trebuchet MS"/>
                        </a:rPr>
                        <a:t>IPLT  </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pt-BR" sz="700" b="0" i="0" u="none" strike="noStrike" dirty="0" smtClean="0">
                          <a:effectLst/>
                          <a:latin typeface="Trebuchet MS"/>
                        </a:rPr>
                        <a:t>P/T </a:t>
                      </a:r>
                      <a:endParaRPr lang="pt-BR"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C/O</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nl-NL" sz="700" b="0" i="0" u="none" strike="noStrike" dirty="0" smtClean="0">
                          <a:effectLst/>
                          <a:latin typeface="Trebuchet MS"/>
                        </a:rPr>
                        <a:t>Availability</a:t>
                      </a:r>
                      <a:endParaRPr lang="nl-NL"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effectLst/>
                          <a:latin typeface="Trebuchet MS"/>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smtClean="0">
                          <a:effectLst/>
                          <a:latin typeface="Trebuchet MS"/>
                        </a:rPr>
                        <a:t>Batch size</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effectLst/>
                          <a:latin typeface="Trebuchet MS"/>
                        </a:rPr>
                        <a:t>15</a:t>
                      </a:r>
                      <a:endParaRPr lang="en-US" sz="700" b="0" i="0" u="none" strike="noStrike" dirty="0">
                        <a:effectLst/>
                        <a:latin typeface="Trebuchet M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300">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effectLst/>
                          <a:latin typeface="Trebuchet M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30" name="Group 29"/>
          <p:cNvGrpSpPr/>
          <p:nvPr/>
        </p:nvGrpSpPr>
        <p:grpSpPr>
          <a:xfrm>
            <a:off x="2571984" y="2125019"/>
            <a:ext cx="854556" cy="791799"/>
            <a:chOff x="2171534" y="4563896"/>
            <a:chExt cx="854556" cy="791799"/>
          </a:xfrm>
        </p:grpSpPr>
        <p:pic>
          <p:nvPicPr>
            <p:cNvPr id="31" name="Picture 30"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2171534" y="4573816"/>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2171534" y="4563896"/>
              <a:ext cx="642536" cy="307777"/>
            </a:xfrm>
            <a:prstGeom prst="rect">
              <a:avLst/>
            </a:prstGeom>
            <a:noFill/>
          </p:spPr>
          <p:txBody>
            <a:bodyPr wrap="none" rtlCol="0">
              <a:spAutoFit/>
            </a:bodyPr>
            <a:lstStyle/>
            <a:p>
              <a:r>
                <a:rPr lang="en-US" sz="1400" dirty="0" smtClean="0"/>
                <a:t>Step 1</a:t>
              </a:r>
              <a:endParaRPr lang="en-US" sz="1400" dirty="0"/>
            </a:p>
          </p:txBody>
        </p:sp>
      </p:grpSp>
      <p:grpSp>
        <p:nvGrpSpPr>
          <p:cNvPr id="33" name="Group 32"/>
          <p:cNvGrpSpPr/>
          <p:nvPr/>
        </p:nvGrpSpPr>
        <p:grpSpPr>
          <a:xfrm>
            <a:off x="4696504" y="2107551"/>
            <a:ext cx="854556" cy="803621"/>
            <a:chOff x="4196838" y="4546428"/>
            <a:chExt cx="854556" cy="803621"/>
          </a:xfrm>
        </p:grpSpPr>
        <p:pic>
          <p:nvPicPr>
            <p:cNvPr id="34" name="Picture 33" descr="VSM-Icons_Manufacturing-ProcessTra"/>
            <p:cNvPicPr>
              <a:picLocks noChangeAspect="1" noChangeArrowheads="1"/>
            </p:cNvPicPr>
            <p:nvPr/>
          </p:nvPicPr>
          <p:blipFill>
            <a:blip r:embed="rId2">
              <a:extLst>
                <a:ext uri="{28A0092B-C50C-407E-A947-70E740481C1C}">
                  <a14:useLocalDpi xmlns:a14="http://schemas.microsoft.com/office/drawing/2010/main" val="0"/>
                </a:ext>
              </a:extLst>
            </a:blip>
            <a:srcRect l="4425" t="3297" r="4425" b="3297"/>
            <a:stretch>
              <a:fillRect/>
            </a:stretch>
          </p:blipFill>
          <p:spPr bwMode="auto">
            <a:xfrm>
              <a:off x="4196838" y="4568170"/>
              <a:ext cx="854556" cy="781879"/>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4200971" y="4546428"/>
              <a:ext cx="646331" cy="307777"/>
            </a:xfrm>
            <a:prstGeom prst="rect">
              <a:avLst/>
            </a:prstGeom>
            <a:noFill/>
          </p:spPr>
          <p:txBody>
            <a:bodyPr wrap="none" rtlCol="0">
              <a:spAutoFit/>
            </a:bodyPr>
            <a:lstStyle/>
            <a:p>
              <a:r>
                <a:rPr lang="en-US" sz="1400" dirty="0" smtClean="0"/>
                <a:t>Step 2</a:t>
              </a:r>
              <a:endParaRPr lang="en-US" sz="1400" dirty="0"/>
            </a:p>
          </p:txBody>
        </p:sp>
      </p:grpSp>
      <p:grpSp>
        <p:nvGrpSpPr>
          <p:cNvPr id="36" name="Group 35"/>
          <p:cNvGrpSpPr/>
          <p:nvPr/>
        </p:nvGrpSpPr>
        <p:grpSpPr>
          <a:xfrm>
            <a:off x="3780356" y="2219509"/>
            <a:ext cx="562113" cy="539638"/>
            <a:chOff x="766948" y="4629285"/>
            <a:chExt cx="562113" cy="539638"/>
          </a:xfrm>
        </p:grpSpPr>
        <p:pic>
          <p:nvPicPr>
            <p:cNvPr id="37" name="Picture 36" descr="VSM-Icons_Inventory"/>
            <p:cNvPicPr>
              <a:picLocks noChangeAspect="1" noChangeArrowheads="1"/>
            </p:cNvPicPr>
            <p:nvPr/>
          </p:nvPicPr>
          <p:blipFill>
            <a:blip r:embed="rId3">
              <a:extLst>
                <a:ext uri="{28A0092B-C50C-407E-A947-70E740481C1C}">
                  <a14:useLocalDpi xmlns:a14="http://schemas.microsoft.com/office/drawing/2010/main" val="0"/>
                </a:ext>
              </a:extLst>
            </a:blip>
            <a:srcRect l="9735" t="5746" r="9735" b="3448"/>
            <a:stretch>
              <a:fillRect/>
            </a:stretch>
          </p:blipFill>
          <p:spPr bwMode="auto">
            <a:xfrm>
              <a:off x="766948" y="4629285"/>
              <a:ext cx="562113" cy="416339"/>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766948" y="5045624"/>
              <a:ext cx="562113" cy="123299"/>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000</a:t>
              </a:r>
              <a:endParaRPr lang="en-US" sz="1000" dirty="0">
                <a:solidFill>
                  <a:schemeClr val="tx1"/>
                </a:solidFill>
              </a:endParaRPr>
            </a:p>
          </p:txBody>
        </p:sp>
      </p:grpSp>
      <p:sp>
        <p:nvSpPr>
          <p:cNvPr id="62" name="Rectangle 61"/>
          <p:cNvSpPr/>
          <p:nvPr/>
        </p:nvSpPr>
        <p:spPr>
          <a:xfrm>
            <a:off x="184945" y="147948"/>
            <a:ext cx="1467232" cy="332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Rule 6</a:t>
            </a:r>
            <a:endParaRPr lang="en-US" dirty="0"/>
          </a:p>
        </p:txBody>
      </p:sp>
    </p:spTree>
    <p:extLst>
      <p:ext uri="{BB962C8B-B14F-4D97-AF65-F5344CB8AC3E}">
        <p14:creationId xmlns:p14="http://schemas.microsoft.com/office/powerpoint/2010/main" val="1382087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1065</TotalTime>
  <Words>891</Words>
  <Application>Microsoft Macintosh PowerPoint</Application>
  <PresentationFormat>On-screen Show (4:3)</PresentationFormat>
  <Paragraphs>383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procise gmbh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Fateh Ud Din</dc:creator>
  <cp:lastModifiedBy>Fateh Ud Din</cp:lastModifiedBy>
  <cp:revision>182</cp:revision>
  <dcterms:created xsi:type="dcterms:W3CDTF">2013-01-23T15:49:20Z</dcterms:created>
  <dcterms:modified xsi:type="dcterms:W3CDTF">2013-03-27T14:25:51Z</dcterms:modified>
</cp:coreProperties>
</file>