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07200" cy="9939338"/>
  <p:defaultTextStyle>
    <a:defPPr>
      <a:defRPr lang="fr-FR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038" y="-78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2D4A9-4E56-4A7F-B1C7-0D2747539651}" type="datetimeFigureOut">
              <a:rPr lang="fr-FR" smtClean="0"/>
              <a:t>26/02/2013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746125"/>
            <a:ext cx="26320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2E907-4DD1-42F8-AA12-7E54B21F7CC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E907-4DD1-42F8-AA12-7E54B21F7CC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4272-93F1-481B-9039-EF2758538D7F}" type="datetimeFigureOut">
              <a:rPr lang="fr-FR" smtClean="0"/>
              <a:pPr/>
              <a:t>26/02/2013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6C7C-1F00-4622-8861-09E1492B7E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 descr="architecture_globa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54811"/>
            <a:ext cx="13186463" cy="91408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385892"/>
            <a:ext cx="213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 smtClean="0">
                <a:latin typeface="Helvetica" pitchFamily="34" charset="0"/>
              </a:rPr>
              <a:t>RetroVisor</a:t>
            </a:r>
            <a:r>
              <a:rPr lang="fr-FR" sz="8000" b="1" dirty="0" smtClean="0">
                <a:latin typeface="Helvetica" pitchFamily="34" charset="0"/>
              </a:rPr>
              <a:t>: </a:t>
            </a:r>
            <a:r>
              <a:rPr lang="fr-FR" sz="8000" b="1" dirty="0" err="1" smtClean="0">
                <a:latin typeface="Helvetica" pitchFamily="34" charset="0"/>
              </a:rPr>
              <a:t>Nested</a:t>
            </a:r>
            <a:r>
              <a:rPr lang="fr-FR" sz="8000" b="1" dirty="0" smtClean="0">
                <a:latin typeface="Helvetica" pitchFamily="34" charset="0"/>
              </a:rPr>
              <a:t> </a:t>
            </a:r>
            <a:r>
              <a:rPr lang="fr-FR" sz="8000" b="1" dirty="0" err="1" smtClean="0">
                <a:latin typeface="Helvetica" pitchFamily="34" charset="0"/>
              </a:rPr>
              <a:t>Virtualization</a:t>
            </a:r>
            <a:r>
              <a:rPr lang="fr-FR" sz="8000" b="1" dirty="0" smtClean="0">
                <a:latin typeface="Helvetica" pitchFamily="34" charset="0"/>
              </a:rPr>
              <a:t> </a:t>
            </a:r>
          </a:p>
          <a:p>
            <a:pPr algn="ctr"/>
            <a:r>
              <a:rPr lang="fr-FR" sz="8000" b="1" dirty="0" smtClean="0">
                <a:latin typeface="Helvetica" pitchFamily="34" charset="0"/>
              </a:rPr>
              <a:t>for Multi-</a:t>
            </a:r>
            <a:r>
              <a:rPr lang="fr-FR" sz="8000" b="1" dirty="0" err="1" smtClean="0">
                <a:latin typeface="Helvetica" pitchFamily="34" charset="0"/>
              </a:rPr>
              <a:t>IaaS</a:t>
            </a:r>
            <a:r>
              <a:rPr lang="fr-FR" sz="8000" b="1" dirty="0" smtClean="0">
                <a:latin typeface="Helvetica" pitchFamily="34" charset="0"/>
              </a:rPr>
              <a:t> VM </a:t>
            </a:r>
            <a:r>
              <a:rPr lang="fr-FR" sz="8000" b="1" dirty="0" err="1" smtClean="0">
                <a:latin typeface="Helvetica" pitchFamily="34" charset="0"/>
              </a:rPr>
              <a:t>Availability</a:t>
            </a:r>
            <a:endParaRPr lang="fr-FR" sz="8000" b="1" dirty="0">
              <a:latin typeface="Helvetic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2839393"/>
            <a:ext cx="12133560" cy="70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Helvetica" pitchFamily="34" charset="0"/>
              </a:rPr>
              <a:t>Aurélien Wailly</a:t>
            </a:r>
            <a:r>
              <a:rPr lang="fr-FR" sz="4000" baseline="30000" dirty="0" smtClean="0">
                <a:latin typeface="Helvetica" pitchFamily="34" charset="0"/>
              </a:rPr>
              <a:t>1</a:t>
            </a:r>
            <a:r>
              <a:rPr lang="fr-FR" sz="4000" dirty="0" smtClean="0">
                <a:latin typeface="Helvetica" pitchFamily="34" charset="0"/>
              </a:rPr>
              <a:t>, Marc Lacoste</a:t>
            </a:r>
            <a:r>
              <a:rPr lang="fr-FR" sz="4000" baseline="30000" dirty="0" smtClean="0">
                <a:latin typeface="Helvetica" pitchFamily="34" charset="0"/>
              </a:rPr>
              <a:t>1</a:t>
            </a:r>
            <a:r>
              <a:rPr lang="fr-FR" sz="4000" dirty="0" smtClean="0">
                <a:latin typeface="Helvetica" pitchFamily="34" charset="0"/>
              </a:rPr>
              <a:t>, Hervé Debar</a:t>
            </a:r>
            <a:r>
              <a:rPr lang="fr-FR" sz="4000" baseline="30000" dirty="0">
                <a:latin typeface="Helvetica" pitchFamily="34" charset="0"/>
              </a:rPr>
              <a:t>2</a:t>
            </a:r>
            <a:endParaRPr lang="fr-FR" sz="4000" dirty="0" smtClean="0">
              <a:latin typeface="Helvetica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6256" y="14576697"/>
            <a:ext cx="9729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IMPLEMENTING THE DISPATCHER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069664" y="4266779"/>
            <a:ext cx="2877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10693400" y="25233881"/>
            <a:ext cx="12241360" cy="5243810"/>
            <a:chOff x="11298452" y="27610145"/>
            <a:chExt cx="9433049" cy="5243810"/>
          </a:xfrm>
        </p:grpSpPr>
        <p:sp>
          <p:nvSpPr>
            <p:cNvPr id="11" name="ZoneTexte 10"/>
            <p:cNvSpPr txBox="1"/>
            <p:nvPr/>
          </p:nvSpPr>
          <p:spPr>
            <a:xfrm>
              <a:off x="11298452" y="27610145"/>
              <a:ext cx="37782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 smtClean="0">
                  <a:solidFill>
                    <a:schemeClr val="accent6">
                      <a:lumMod val="75000"/>
                    </a:schemeClr>
                  </a:solidFill>
                </a:rPr>
                <a:t>REFERENCES</a:t>
              </a:r>
              <a:endParaRPr lang="fr-FR" sz="5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298452" y="28668194"/>
              <a:ext cx="9433049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[CCS12]    S. BUTT et al. Self-Service Cloud Computing. CCS 2012.</a:t>
              </a:r>
            </a:p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[VESPA]     A. WAILLY,  M. LACOSTE, and H. DEBAR. VESPA: </a:t>
              </a:r>
            </a:p>
            <a:p>
              <a:r>
                <a:rPr lang="en-US" sz="2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                Multi-Layered Self-Protection </a:t>
              </a:r>
              <a:r>
                <a:rPr lang="en-US" sz="2600" dirty="0" err="1" smtClean="0">
                  <a:latin typeface="Arial" pitchFamily="34" charset="0"/>
                  <a:cs typeface="Arial" pitchFamily="34" charset="0"/>
                </a:rPr>
                <a:t>forCloud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Resources. ICAC’12.</a:t>
              </a:r>
            </a:p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[RFB]         T. RICHARDSON and J. LEVINE. The Remote </a:t>
              </a:r>
              <a:r>
                <a:rPr lang="en-US" sz="2600" dirty="0" err="1" smtClean="0">
                  <a:latin typeface="Arial" pitchFamily="34" charset="0"/>
                  <a:cs typeface="Arial" pitchFamily="34" charset="0"/>
                </a:rPr>
                <a:t>Framebuffer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2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                Protocol. IETF RFC 6143, 2011.</a:t>
              </a:r>
            </a:p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[OSDI10]   M. BEN-YEHUDA et al. The Turtles project: Design and</a:t>
              </a:r>
            </a:p>
            <a:p>
              <a:r>
                <a:rPr lang="en-US" sz="2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                Implementation of Nested Virtualization. OSDI’10.</a:t>
              </a:r>
            </a:p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[XenB12]    D. WILLIAMS et al.. The </a:t>
              </a:r>
              <a:r>
                <a:rPr lang="en-US" sz="2600" dirty="0" err="1" smtClean="0">
                  <a:latin typeface="Arial" pitchFamily="34" charset="0"/>
                  <a:cs typeface="Arial" pitchFamily="34" charset="0"/>
                </a:rPr>
                <a:t>Xen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-Blanket: </a:t>
              </a:r>
              <a:r>
                <a:rPr lang="en-US" sz="2600" dirty="0" err="1" smtClean="0">
                  <a:latin typeface="Arial" pitchFamily="34" charset="0"/>
                  <a:cs typeface="Arial" pitchFamily="34" charset="0"/>
                </a:rPr>
                <a:t>Virtualize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Once,</a:t>
              </a:r>
            </a:p>
            <a:p>
              <a:r>
                <a:rPr lang="en-US" sz="2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                 Run Everywhere. EUROSYS’12.</a:t>
              </a:r>
            </a:p>
            <a:p>
              <a:endParaRPr lang="en-US" sz="3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2" descr="http://ec.europa.eu/information_society/activities/itgirls/images/images_09/oran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56" y="450355"/>
            <a:ext cx="1718622" cy="1718622"/>
          </a:xfrm>
          <a:prstGeom prst="rect">
            <a:avLst/>
          </a:prstGeom>
          <a:noFill/>
        </p:spPr>
      </p:pic>
      <p:pic>
        <p:nvPicPr>
          <p:cNvPr id="11268" name="Picture 4" descr="http://handicom.it-sudparis.eu/icost2009/image/telecom_sudpari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78376" y="306339"/>
            <a:ext cx="1623070" cy="162307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96256" y="4338787"/>
            <a:ext cx="4542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ARCHITECTURE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0837414" y="15788059"/>
          <a:ext cx="9937105" cy="29678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421"/>
                <a:gridCol w="1987421"/>
                <a:gridCol w="1987421"/>
                <a:gridCol w="1987421"/>
                <a:gridCol w="1987421"/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Approach</a:t>
                      </a:r>
                      <a:endParaRPr lang="fr-FR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Easiness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Fault</a:t>
                      </a:r>
                      <a:r>
                        <a:rPr lang="fr-FR" sz="3200" dirty="0" smtClean="0"/>
                        <a:t> </a:t>
                      </a:r>
                      <a:r>
                        <a:rPr lang="fr-FR" sz="3200" dirty="0" err="1" smtClean="0"/>
                        <a:t>tolerance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Genericity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Security</a:t>
                      </a:r>
                      <a:endParaRPr lang="fr-FR" sz="3200" dirty="0"/>
                    </a:p>
                  </a:txBody>
                  <a:tcPr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fr-FR" sz="3200" b="0" dirty="0" smtClean="0">
                          <a:latin typeface="+mj-lt"/>
                        </a:rPr>
                        <a:t>User</a:t>
                      </a:r>
                      <a:endParaRPr lang="fr-FR" sz="3200" b="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fr-FR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fr-FR" sz="3200" b="1" dirty="0"/>
                    </a:p>
                  </a:txBody>
                  <a:tcPr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fr-FR" sz="3200" b="0" dirty="0" smtClean="0">
                          <a:latin typeface="+mj-lt"/>
                        </a:rPr>
                        <a:t>Router</a:t>
                      </a:r>
                      <a:endParaRPr lang="fr-FR" sz="3200" b="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Medium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 smtClean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fr-FR" sz="3200" b="1" dirty="0"/>
                    </a:p>
                  </a:txBody>
                  <a:tcPr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fr-FR" sz="3200" b="0" dirty="0" err="1" smtClean="0">
                          <a:latin typeface="+mj-lt"/>
                        </a:rPr>
                        <a:t>Hypervisor</a:t>
                      </a:r>
                      <a:endParaRPr lang="fr-FR" sz="3200" b="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fr-FR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fr-FR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à coins arrondis 30"/>
          <p:cNvSpPr/>
          <p:nvPr/>
        </p:nvSpPr>
        <p:spPr>
          <a:xfrm>
            <a:off x="612280" y="19632596"/>
            <a:ext cx="9433048" cy="3464274"/>
          </a:xfrm>
          <a:prstGeom prst="roundRect">
            <a:avLst>
              <a:gd name="adj" fmla="val 43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Option 2: Router-based synchronization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Packets received on router VNC port are replicated.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457200">
              <a:buClr>
                <a:schemeClr val="accent6">
                  <a:lumMod val="75000"/>
                </a:schemeClr>
              </a:buClr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Transparent security management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>
              <a:buClr>
                <a:schemeClr val="accent6">
                  <a:lumMod val="75000"/>
                </a:schemeClr>
              </a:buClr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Network protocols and management components need</a:t>
            </a:r>
          </a:p>
          <a:p>
            <a:pPr marL="457200">
              <a:buClr>
                <a:schemeClr val="accent6">
                  <a:lumMod val="75000"/>
                </a:schemeClr>
              </a:buClr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to be modified (porting RFB or using UDP tunnel).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612280" y="23492915"/>
            <a:ext cx="9433048" cy="3456384"/>
          </a:xfrm>
          <a:prstGeom prst="roundRect">
            <a:avLst>
              <a:gd name="adj" fmla="val 45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Option 3: L0 Hypervisor-based synchronization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Facade to L1 hypervisors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to notify user events to VMs.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marL="457200">
              <a:buClr>
                <a:schemeClr val="accent6">
                  <a:lumMod val="75000"/>
                </a:schemeClr>
              </a:buClr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User uses normalized interfaces,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increasing security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457200">
              <a:buClr>
                <a:schemeClr val="accent6">
                  <a:lumMod val="75000"/>
                </a:schemeClr>
              </a:buClr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Error-prone: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each bug in L0 hypervisor severely threatens infrastructure security. 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612280" y="15788059"/>
            <a:ext cx="9433048" cy="3448493"/>
          </a:xfrm>
          <a:prstGeom prst="roundRect">
            <a:avLst>
              <a:gd name="adj" fmla="val 48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Option 1: User-based synchronization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User handles multiple connections to the hypervisor.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Sends mouse moves / keystrokes to each hypervisor.</a:t>
            </a:r>
          </a:p>
          <a:p>
            <a:pPr marL="457200">
              <a:buClr>
                <a:schemeClr val="accent6">
                  <a:lumMod val="75000"/>
                </a:schemeClr>
              </a:buClr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457200">
              <a:buClr>
                <a:schemeClr val="accent6">
                  <a:lumMod val="75000"/>
                </a:schemeClr>
              </a:buClr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VNC clients are available in Python.</a:t>
            </a:r>
          </a:p>
          <a:p>
            <a:pPr marL="457200">
              <a:buClr>
                <a:schemeClr val="accent6">
                  <a:lumMod val="75000"/>
                </a:schemeClr>
              </a:buClr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Increased size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of client display program.</a:t>
            </a:r>
          </a:p>
          <a:p>
            <a:pPr marL="457200">
              <a:buClr>
                <a:schemeClr val="accent6">
                  <a:lumMod val="75000"/>
                </a:schemeClr>
              </a:buClr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User has to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perform entire security administration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0822397" y="14576697"/>
            <a:ext cx="7359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EVALUATION </a:t>
            </a:r>
            <a:r>
              <a:rPr lang="en-US" sz="3600" dirty="0" smtClean="0">
                <a:latin typeface="Helvetica" pitchFamily="34" charset="0"/>
              </a:rPr>
              <a:t>(higher is </a:t>
            </a:r>
            <a:r>
              <a:rPr lang="en-US" sz="3600" dirty="0" smtClean="0">
                <a:solidFill>
                  <a:srgbClr val="00B050"/>
                </a:solidFill>
                <a:latin typeface="Helvetica" pitchFamily="34" charset="0"/>
              </a:rPr>
              <a:t>better</a:t>
            </a:r>
            <a:r>
              <a:rPr lang="en-US" sz="3600" dirty="0" smtClean="0">
                <a:latin typeface="Helvetica" pitchFamily="34" charset="0"/>
              </a:rPr>
              <a:t>)</a:t>
            </a:r>
            <a:endParaRPr lang="fr-FR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70" name="Picture 6" descr="http://www.opencloudware.org/bin/skin/XWiki/mySkin2/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56" y="28317451"/>
            <a:ext cx="5112568" cy="1526296"/>
          </a:xfrm>
          <a:prstGeom prst="rect">
            <a:avLst/>
          </a:prstGeom>
          <a:noFill/>
        </p:spPr>
      </p:pic>
      <p:sp>
        <p:nvSpPr>
          <p:cNvPr id="37" name="Rectangle à coins arrondis 36"/>
          <p:cNvSpPr/>
          <p:nvPr/>
        </p:nvSpPr>
        <p:spPr>
          <a:xfrm>
            <a:off x="13429704" y="5274891"/>
            <a:ext cx="7488832" cy="3096344"/>
          </a:xfrm>
          <a:prstGeom prst="roundRect">
            <a:avLst>
              <a:gd name="adj" fmla="val 52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3200" dirty="0" smtClean="0">
                <a:latin typeface="Arial" pitchFamily="34" charset="0"/>
                <a:cs typeface="Arial" pitchFamily="34" charset="0"/>
              </a:rPr>
              <a:t>Multi-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IaaS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platforms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offer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low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protection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against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failure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of an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hypervisor</a:t>
            </a:r>
            <a:endParaRPr lang="fr-FR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endParaRPr lang="fr-FR" sz="3200" dirty="0" smtClean="0">
              <a:latin typeface="Arial" pitchFamily="34" charset="0"/>
              <a:cs typeface="Arial" pitchFamily="34" charset="0"/>
            </a:endParaRPr>
          </a:p>
          <a:p>
            <a:pPr marL="9525">
              <a:buFont typeface="Wingdings" pitchFamily="2" charset="2"/>
              <a:buChar char="§"/>
            </a:pPr>
            <a:r>
              <a:rPr lang="fr-FR" sz="32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possible to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replicate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execution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of a single VM on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different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hypervisors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 ?</a:t>
            </a:r>
            <a:endParaRPr lang="fr-F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3429704" y="8587259"/>
            <a:ext cx="7488832" cy="2520280"/>
          </a:xfrm>
          <a:prstGeom prst="roundRect">
            <a:avLst>
              <a:gd name="adj" fmla="val 58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Security architecture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to seamlessly 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run a virtual machine on multiple hypervisors simultaneously.</a:t>
            </a:r>
          </a:p>
        </p:txBody>
      </p:sp>
      <p:grpSp>
        <p:nvGrpSpPr>
          <p:cNvPr id="62" name="Groupe 61"/>
          <p:cNvGrpSpPr/>
          <p:nvPr/>
        </p:nvGrpSpPr>
        <p:grpSpPr>
          <a:xfrm>
            <a:off x="10693400" y="22412795"/>
            <a:ext cx="9520075" cy="2363490"/>
            <a:chOff x="11038421" y="23780947"/>
            <a:chExt cx="9520075" cy="2363490"/>
          </a:xfrm>
        </p:grpSpPr>
        <p:sp>
          <p:nvSpPr>
            <p:cNvPr id="10" name="ZoneTexte 9"/>
            <p:cNvSpPr txBox="1"/>
            <p:nvPr/>
          </p:nvSpPr>
          <p:spPr>
            <a:xfrm>
              <a:off x="11038421" y="23780947"/>
              <a:ext cx="35586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 smtClean="0">
                  <a:solidFill>
                    <a:schemeClr val="accent6">
                      <a:lumMod val="75000"/>
                    </a:schemeClr>
                  </a:solidFill>
                </a:rPr>
                <a:t>NEXT STEPS</a:t>
              </a:r>
              <a:endParaRPr lang="fr-FR" sz="5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11197456" y="24704277"/>
              <a:ext cx="9361040" cy="1440160"/>
            </a:xfrm>
            <a:prstGeom prst="roundRect">
              <a:avLst>
                <a:gd name="adj" fmla="val 21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More investigation of reaction mechanisms.</a:t>
              </a:r>
            </a:p>
            <a:p>
              <a:pPr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Advanced threat detection through the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VESPA</a:t>
              </a:r>
            </a:p>
            <a:p>
              <a:pPr>
                <a:buClr>
                  <a:schemeClr val="accent6">
                    <a:lumMod val="75000"/>
                  </a:schemeClr>
                </a:buClr>
              </a:pPr>
              <a:r>
                <a:rPr lang="en-US" sz="3200" b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framework [ICAC12].</a:t>
              </a:r>
            </a:p>
          </p:txBody>
        </p:sp>
      </p:grpSp>
      <p:sp>
        <p:nvSpPr>
          <p:cNvPr id="41" name="Rectangle à coins arrondis 40"/>
          <p:cNvSpPr/>
          <p:nvPr/>
        </p:nvSpPr>
        <p:spPr>
          <a:xfrm>
            <a:off x="13429704" y="11323563"/>
            <a:ext cx="7488832" cy="2016224"/>
          </a:xfrm>
          <a:prstGeom prst="roundRect">
            <a:avLst>
              <a:gd name="adj" fmla="val 68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latin typeface="Arial" pitchFamily="34" charset="0"/>
                <a:cs typeface="Arial" pitchFamily="34" charset="0"/>
              </a:rPr>
              <a:t> High-availability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latin typeface="Arial" pitchFamily="34" charset="0"/>
                <a:cs typeface="Arial" pitchFamily="34" charset="0"/>
              </a:rPr>
              <a:t> Strong execution guarantees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5013880" y="8587259"/>
            <a:ext cx="416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Solution: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RetroVisor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6194780" y="11395571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Benefits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2981620" y="2839393"/>
            <a:ext cx="8008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aseline="30000" dirty="0" smtClean="0">
                <a:latin typeface="Helvetica" pitchFamily="34" charset="0"/>
                <a:cs typeface="Arial" pitchFamily="34" charset="0"/>
              </a:rPr>
              <a:t>1</a:t>
            </a:r>
            <a:r>
              <a:rPr lang="fr-FR" sz="4000" dirty="0" smtClean="0">
                <a:latin typeface="Helvetica" pitchFamily="34" charset="0"/>
                <a:cs typeface="Arial" pitchFamily="34" charset="0"/>
              </a:rPr>
              <a:t>Orange </a:t>
            </a:r>
            <a:r>
              <a:rPr lang="fr-FR" sz="4000" dirty="0" err="1" smtClean="0">
                <a:latin typeface="Helvetica" pitchFamily="34" charset="0"/>
                <a:cs typeface="Arial" pitchFamily="34" charset="0"/>
              </a:rPr>
              <a:t>Labs</a:t>
            </a:r>
            <a:r>
              <a:rPr lang="fr-FR" sz="4000" dirty="0" smtClean="0">
                <a:latin typeface="Helvetica" pitchFamily="34" charset="0"/>
                <a:cs typeface="Arial" pitchFamily="34" charset="0"/>
              </a:rPr>
              <a:t>, </a:t>
            </a:r>
            <a:r>
              <a:rPr lang="fr-FR" sz="4000" baseline="30000" dirty="0" smtClean="0">
                <a:latin typeface="Helvetica" pitchFamily="34" charset="0"/>
                <a:cs typeface="Arial" pitchFamily="34" charset="0"/>
              </a:rPr>
              <a:t>2</a:t>
            </a:r>
            <a:r>
              <a:rPr lang="fr-FR" sz="4000" dirty="0" smtClean="0">
                <a:latin typeface="Helvetica" pitchFamily="34" charset="0"/>
                <a:cs typeface="Arial" pitchFamily="34" charset="0"/>
              </a:rPr>
              <a:t>Télécom SudParis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56296" y="27165323"/>
            <a:ext cx="921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We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selected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the user-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approach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as a first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RetroVisor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81956" y="52661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10837416" y="19388459"/>
            <a:ext cx="9361040" cy="2736304"/>
            <a:chOff x="10837416" y="20468579"/>
            <a:chExt cx="9361040" cy="2736304"/>
          </a:xfrm>
        </p:grpSpPr>
        <p:sp>
          <p:nvSpPr>
            <p:cNvPr id="46" name="Rectangle à coins arrondis 45"/>
            <p:cNvSpPr/>
            <p:nvPr/>
          </p:nvSpPr>
          <p:spPr>
            <a:xfrm>
              <a:off x="10837416" y="20468579"/>
              <a:ext cx="9361040" cy="2736304"/>
            </a:xfrm>
            <a:prstGeom prst="roundRect">
              <a:avLst>
                <a:gd name="adj" fmla="val 21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Strong guarantees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of VM execution.</a:t>
              </a:r>
            </a:p>
            <a:p>
              <a:pPr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US" sz="3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High availability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  <a:p>
              <a:pPr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Leverage nested virtualization.</a:t>
              </a:r>
            </a:p>
            <a:p>
              <a:pPr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US" sz="3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dirty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etect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failures and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recover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to a safe state.</a:t>
              </a: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14470677" y="20468579"/>
              <a:ext cx="20553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Summary</a:t>
              </a:r>
              <a:endParaRPr lang="en-US" sz="32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599589" y="17372235"/>
            <a:ext cx="601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B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+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B05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4464" y="17817057"/>
            <a:ext cx="7116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4464" y="18164323"/>
            <a:ext cx="7116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0272" y="21620707"/>
            <a:ext cx="7116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5397" y="21273441"/>
            <a:ext cx="601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B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+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B05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5397" y="25377897"/>
            <a:ext cx="601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B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+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B05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0272" y="25737937"/>
            <a:ext cx="7116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404</Words>
  <Application>Microsoft Office PowerPoint</Application>
  <PresentationFormat>Personnalisé</PresentationFormat>
  <Paragraphs>91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FRANCE TELECOM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Retrovisor</dc:title>
  <dc:subject>Retrovisor</dc:subject>
  <dc:creator>Aurélien Wailly</dc:creator>
  <cp:keywords>Multi-IaaS, Nested Virtualisation</cp:keywords>
  <dc:description>RetroVisor: Nested Virtualization for Multi-IaaS VM Availability </dc:description>
  <cp:lastModifiedBy>Orange Labs</cp:lastModifiedBy>
  <cp:revision>196</cp:revision>
  <dcterms:created xsi:type="dcterms:W3CDTF">2012-12-18T17:18:18Z</dcterms:created>
  <dcterms:modified xsi:type="dcterms:W3CDTF">2013-02-26T10:29:39Z</dcterms:modified>
</cp:coreProperties>
</file>