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4"/>
  </p:sldMasterIdLst>
  <p:notesMasterIdLst>
    <p:notesMasterId r:id="rId12"/>
  </p:notesMasterIdLst>
  <p:handoutMasterIdLst>
    <p:handoutMasterId r:id="rId13"/>
  </p:handoutMasterIdLst>
  <p:sldIdLst>
    <p:sldId id="262" r:id="rId5"/>
    <p:sldId id="583" r:id="rId6"/>
    <p:sldId id="585" r:id="rId7"/>
    <p:sldId id="508" r:id="rId8"/>
    <p:sldId id="558" r:id="rId9"/>
    <p:sldId id="552" r:id="rId10"/>
    <p:sldId id="820" r:id="rId11"/>
  </p:sldIdLst>
  <p:sldSz cx="12192000" cy="6858000"/>
  <p:notesSz cx="7010400" cy="9296400"/>
  <p:custDataLst>
    <p:tags r:id="rId14"/>
  </p:custDataLst>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b="1"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b="1"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b="1"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b="1"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459" userDrawn="1">
          <p15:clr>
            <a:srgbClr val="A4A3A4"/>
          </p15:clr>
        </p15:guide>
        <p15:guide id="2" orient="horz" pos="3945" userDrawn="1">
          <p15:clr>
            <a:srgbClr val="A4A3A4"/>
          </p15:clr>
        </p15:guide>
        <p15:guide id="3" orient="horz" pos="922" userDrawn="1">
          <p15:clr>
            <a:srgbClr val="A4A3A4"/>
          </p15:clr>
        </p15:guide>
        <p15:guide id="4" orient="horz" pos="1298" userDrawn="1">
          <p15:clr>
            <a:srgbClr val="A4A3A4"/>
          </p15:clr>
        </p15:guide>
        <p15:guide id="5" orient="horz" pos="3725" userDrawn="1">
          <p15:clr>
            <a:srgbClr val="A4A3A4"/>
          </p15:clr>
        </p15:guide>
        <p15:guide id="6" pos="2268" userDrawn="1">
          <p15:clr>
            <a:srgbClr val="A4A3A4"/>
          </p15:clr>
        </p15:guide>
        <p15:guide id="7" pos="7317" userDrawn="1">
          <p15:clr>
            <a:srgbClr val="A4A3A4"/>
          </p15:clr>
        </p15:guide>
        <p15:guide id="8" pos="345" userDrawn="1">
          <p15:clr>
            <a:srgbClr val="A4A3A4"/>
          </p15:clr>
        </p15:guide>
        <p15:guide id="9" pos="4808"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9F8"/>
    <a:srgbClr val="00B050"/>
    <a:srgbClr val="BFBFBF"/>
    <a:srgbClr val="FF0000"/>
    <a:srgbClr val="00A9E0"/>
    <a:srgbClr val="EBF4FC"/>
    <a:srgbClr val="EBE9F8"/>
    <a:srgbClr val="FFD9D9"/>
    <a:srgbClr val="007A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3910" autoAdjust="0"/>
  </p:normalViewPr>
  <p:slideViewPr>
    <p:cSldViewPr snapToObjects="1">
      <p:cViewPr varScale="1">
        <p:scale>
          <a:sx n="110" d="100"/>
          <a:sy n="110" d="100"/>
        </p:scale>
        <p:origin x="612" y="102"/>
      </p:cViewPr>
      <p:guideLst>
        <p:guide orient="horz" pos="459"/>
        <p:guide orient="horz" pos="3945"/>
        <p:guide orient="horz" pos="922"/>
        <p:guide orient="horz" pos="1298"/>
        <p:guide orient="horz" pos="3725"/>
        <p:guide pos="2268"/>
        <p:guide pos="7317"/>
        <p:guide pos="345"/>
        <p:guide pos="48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4" d="100"/>
          <a:sy n="64" d="100"/>
        </p:scale>
        <p:origin x="3240" y="90"/>
      </p:cViewPr>
      <p:guideLst>
        <p:guide orient="horz" pos="2928"/>
        <p:guide pos="2208"/>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255" cy="465445"/>
          </a:xfrm>
          <a:prstGeom prst="rect">
            <a:avLst/>
          </a:prstGeom>
        </p:spPr>
        <p:txBody>
          <a:bodyPr vert="horz" lIns="92295" tIns="46146" rIns="92295" bIns="46146" rtlCol="0"/>
          <a:lstStyle>
            <a:lvl1pPr algn="l" eaLnBrk="1" hangingPunct="1">
              <a:spcBef>
                <a:spcPct val="50000"/>
              </a:spcBef>
              <a:defRPr sz="1200">
                <a:latin typeface="Arial" charset="0"/>
                <a:ea typeface="ＭＳ Ｐゴシック" pitchFamily="28" charset="-128"/>
                <a:cs typeface="+mn-cs"/>
              </a:defRPr>
            </a:lvl1pPr>
          </a:lstStyle>
          <a:p>
            <a:pPr>
              <a:defRPr/>
            </a:pPr>
            <a:endParaRPr lang="en-US" dirty="0"/>
          </a:p>
        </p:txBody>
      </p:sp>
      <p:sp>
        <p:nvSpPr>
          <p:cNvPr id="3" name="Date Placeholder 2"/>
          <p:cNvSpPr>
            <a:spLocks noGrp="1"/>
          </p:cNvSpPr>
          <p:nvPr>
            <p:ph type="dt" sz="quarter" idx="1"/>
          </p:nvPr>
        </p:nvSpPr>
        <p:spPr>
          <a:xfrm>
            <a:off x="3970589" y="0"/>
            <a:ext cx="3038255" cy="465445"/>
          </a:xfrm>
          <a:prstGeom prst="rect">
            <a:avLst/>
          </a:prstGeom>
        </p:spPr>
        <p:txBody>
          <a:bodyPr vert="horz" lIns="92295" tIns="46146" rIns="92295" bIns="46146" rtlCol="0"/>
          <a:lstStyle>
            <a:lvl1pPr algn="r" eaLnBrk="1" hangingPunct="1">
              <a:spcBef>
                <a:spcPct val="50000"/>
              </a:spcBef>
              <a:defRPr sz="1200">
                <a:latin typeface="Arial" charset="0"/>
                <a:ea typeface="ＭＳ Ｐゴシック" pitchFamily="28" charset="-128"/>
                <a:cs typeface="+mn-cs"/>
              </a:defRPr>
            </a:lvl1pPr>
          </a:lstStyle>
          <a:p>
            <a:pPr>
              <a:defRPr/>
            </a:pPr>
            <a:fld id="{D70022DD-0554-42EA-905F-E364BFE92201}" type="datetimeFigureOut">
              <a:rPr lang="en-US"/>
              <a:pPr>
                <a:defRPr/>
              </a:pPr>
              <a:t>09/01/2023</a:t>
            </a:fld>
            <a:endParaRPr lang="en-US" dirty="0"/>
          </a:p>
        </p:txBody>
      </p:sp>
      <p:sp>
        <p:nvSpPr>
          <p:cNvPr id="4" name="Footer Placeholder 3"/>
          <p:cNvSpPr>
            <a:spLocks noGrp="1"/>
          </p:cNvSpPr>
          <p:nvPr>
            <p:ph type="ftr" sz="quarter" idx="2"/>
          </p:nvPr>
        </p:nvSpPr>
        <p:spPr>
          <a:xfrm>
            <a:off x="0" y="8829394"/>
            <a:ext cx="3038255" cy="465445"/>
          </a:xfrm>
          <a:prstGeom prst="rect">
            <a:avLst/>
          </a:prstGeom>
        </p:spPr>
        <p:txBody>
          <a:bodyPr vert="horz" lIns="92295" tIns="46146" rIns="92295" bIns="46146" rtlCol="0" anchor="b"/>
          <a:lstStyle>
            <a:lvl1pPr algn="l" eaLnBrk="1" hangingPunct="1">
              <a:spcBef>
                <a:spcPct val="50000"/>
              </a:spcBef>
              <a:defRPr sz="1200">
                <a:latin typeface="Arial" charset="0"/>
                <a:ea typeface="ＭＳ Ｐゴシック" pitchFamily="28" charset="-128"/>
                <a:cs typeface="+mn-cs"/>
              </a:defRPr>
            </a:lvl1pPr>
          </a:lstStyle>
          <a:p>
            <a:pPr>
              <a:defRPr/>
            </a:pPr>
            <a:endParaRPr lang="en-US" dirty="0"/>
          </a:p>
        </p:txBody>
      </p:sp>
      <p:sp>
        <p:nvSpPr>
          <p:cNvPr id="5" name="Slide Number Placeholder 4"/>
          <p:cNvSpPr>
            <a:spLocks noGrp="1"/>
          </p:cNvSpPr>
          <p:nvPr>
            <p:ph type="sldNum" sz="quarter" idx="3"/>
          </p:nvPr>
        </p:nvSpPr>
        <p:spPr>
          <a:xfrm>
            <a:off x="3970589" y="8829394"/>
            <a:ext cx="3038255" cy="465445"/>
          </a:xfrm>
          <a:prstGeom prst="rect">
            <a:avLst/>
          </a:prstGeom>
        </p:spPr>
        <p:txBody>
          <a:bodyPr vert="horz" wrap="square" lIns="92295" tIns="46146" rIns="92295" bIns="46146" numCol="1" anchor="b" anchorCtr="0" compatLnSpc="1">
            <a:prstTxWarp prst="textNoShape">
              <a:avLst/>
            </a:prstTxWarp>
          </a:bodyPr>
          <a:lstStyle>
            <a:lvl1pPr algn="r" eaLnBrk="1" hangingPunct="1">
              <a:spcBef>
                <a:spcPct val="50000"/>
              </a:spcBef>
              <a:defRPr sz="1200">
                <a:ea typeface="ＭＳ Ｐゴシック" panose="020B0600070205080204" pitchFamily="34" charset="-128"/>
              </a:defRPr>
            </a:lvl1pPr>
          </a:lstStyle>
          <a:p>
            <a:pPr>
              <a:defRPr/>
            </a:pPr>
            <a:fld id="{0984C543-5468-4ACC-94F8-94594C70DDA2}" type="slidenum">
              <a:rPr lang="en-US" altLang="en-US"/>
              <a:pPr>
                <a:defRPr/>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255" cy="465445"/>
          </a:xfrm>
          <a:prstGeom prst="rect">
            <a:avLst/>
          </a:prstGeom>
          <a:noFill/>
          <a:ln w="9525">
            <a:noFill/>
            <a:miter lim="800000"/>
            <a:headEnd/>
            <a:tailEnd/>
          </a:ln>
        </p:spPr>
        <p:txBody>
          <a:bodyPr vert="horz" wrap="square" lIns="92294" tIns="46145" rIns="92294" bIns="46145" numCol="1" anchor="t" anchorCtr="0" compatLnSpc="1">
            <a:prstTxWarp prst="textNoShape">
              <a:avLst/>
            </a:prstTxWarp>
          </a:bodyPr>
          <a:lstStyle>
            <a:lvl1pPr eaLnBrk="0" hangingPunct="0">
              <a:spcBef>
                <a:spcPct val="0"/>
              </a:spcBef>
              <a:defRPr sz="1200" b="0">
                <a:latin typeface="Arial" charset="0"/>
                <a:ea typeface="ＭＳ Ｐゴシック" pitchFamily="28" charset="-128"/>
                <a:cs typeface="+mn-cs"/>
              </a:defRPr>
            </a:lvl1pPr>
          </a:lstStyle>
          <a:p>
            <a:pPr>
              <a:defRPr/>
            </a:pPr>
            <a:endParaRPr lang="en-US" dirty="0"/>
          </a:p>
        </p:txBody>
      </p:sp>
      <p:sp>
        <p:nvSpPr>
          <p:cNvPr id="13315" name="Rectangle 3"/>
          <p:cNvSpPr>
            <a:spLocks noGrp="1" noChangeArrowheads="1"/>
          </p:cNvSpPr>
          <p:nvPr>
            <p:ph type="dt" idx="1"/>
          </p:nvPr>
        </p:nvSpPr>
        <p:spPr bwMode="auto">
          <a:xfrm>
            <a:off x="3972145" y="0"/>
            <a:ext cx="3038255" cy="465445"/>
          </a:xfrm>
          <a:prstGeom prst="rect">
            <a:avLst/>
          </a:prstGeom>
          <a:noFill/>
          <a:ln w="9525">
            <a:noFill/>
            <a:miter lim="800000"/>
            <a:headEnd/>
            <a:tailEnd/>
          </a:ln>
        </p:spPr>
        <p:txBody>
          <a:bodyPr vert="horz" wrap="square" lIns="92294" tIns="46145" rIns="92294" bIns="46145" numCol="1" anchor="t" anchorCtr="0" compatLnSpc="1">
            <a:prstTxWarp prst="textNoShape">
              <a:avLst/>
            </a:prstTxWarp>
          </a:bodyPr>
          <a:lstStyle>
            <a:lvl1pPr algn="r" eaLnBrk="0" hangingPunct="0">
              <a:spcBef>
                <a:spcPct val="0"/>
              </a:spcBef>
              <a:defRPr sz="1200" b="0">
                <a:latin typeface="Arial" charset="0"/>
                <a:ea typeface="ＭＳ Ｐゴシック" pitchFamily="28" charset="-128"/>
                <a:cs typeface="+mn-cs"/>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35447" y="4417040"/>
            <a:ext cx="5139507" cy="4182755"/>
          </a:xfrm>
          <a:prstGeom prst="rect">
            <a:avLst/>
          </a:prstGeom>
          <a:noFill/>
          <a:ln w="9525">
            <a:noFill/>
            <a:miter lim="800000"/>
            <a:headEnd/>
            <a:tailEnd/>
          </a:ln>
        </p:spPr>
        <p:txBody>
          <a:bodyPr vert="horz" wrap="square" lIns="92294" tIns="46145" rIns="92294" bIns="4614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830956"/>
            <a:ext cx="3038255" cy="465445"/>
          </a:xfrm>
          <a:prstGeom prst="rect">
            <a:avLst/>
          </a:prstGeom>
          <a:noFill/>
          <a:ln w="9525">
            <a:noFill/>
            <a:miter lim="800000"/>
            <a:headEnd/>
            <a:tailEnd/>
          </a:ln>
        </p:spPr>
        <p:txBody>
          <a:bodyPr vert="horz" wrap="square" lIns="92294" tIns="46145" rIns="92294" bIns="46145" numCol="1" anchor="b" anchorCtr="0" compatLnSpc="1">
            <a:prstTxWarp prst="textNoShape">
              <a:avLst/>
            </a:prstTxWarp>
          </a:bodyPr>
          <a:lstStyle>
            <a:lvl1pPr eaLnBrk="0" hangingPunct="0">
              <a:spcBef>
                <a:spcPct val="0"/>
              </a:spcBef>
              <a:defRPr sz="1200" b="0">
                <a:latin typeface="Arial" charset="0"/>
                <a:ea typeface="ＭＳ Ｐゴシック" pitchFamily="28" charset="-128"/>
                <a:cs typeface="+mn-cs"/>
              </a:defRPr>
            </a:lvl1pPr>
          </a:lstStyle>
          <a:p>
            <a:pPr>
              <a:defRPr/>
            </a:pPr>
            <a:endParaRPr lang="en-US" dirty="0"/>
          </a:p>
        </p:txBody>
      </p:sp>
      <p:sp>
        <p:nvSpPr>
          <p:cNvPr id="13319" name="Rectangle 7"/>
          <p:cNvSpPr>
            <a:spLocks noGrp="1" noChangeArrowheads="1"/>
          </p:cNvSpPr>
          <p:nvPr>
            <p:ph type="sldNum" sz="quarter" idx="5"/>
          </p:nvPr>
        </p:nvSpPr>
        <p:spPr bwMode="auto">
          <a:xfrm>
            <a:off x="3972145" y="8830956"/>
            <a:ext cx="3038255" cy="465445"/>
          </a:xfrm>
          <a:prstGeom prst="rect">
            <a:avLst/>
          </a:prstGeom>
          <a:noFill/>
          <a:ln w="9525">
            <a:noFill/>
            <a:miter lim="800000"/>
            <a:headEnd/>
            <a:tailEnd/>
          </a:ln>
        </p:spPr>
        <p:txBody>
          <a:bodyPr vert="horz" wrap="square" lIns="92294" tIns="46145" rIns="92294" bIns="46145" numCol="1" anchor="b" anchorCtr="0" compatLnSpc="1">
            <a:prstTxWarp prst="textNoShape">
              <a:avLst/>
            </a:prstTxWarp>
          </a:bodyPr>
          <a:lstStyle>
            <a:lvl1pPr algn="r" eaLnBrk="0" hangingPunct="0">
              <a:defRPr sz="1200" b="0">
                <a:ea typeface="ＭＳ Ｐゴシック" panose="020B0600070205080204" pitchFamily="34" charset="-128"/>
              </a:defRPr>
            </a:lvl1pPr>
          </a:lstStyle>
          <a:p>
            <a:pPr>
              <a:defRPr/>
            </a:pPr>
            <a:fld id="{DCE23C1C-CC7E-47B8-A313-0265A8EA700A}"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29874" indent="-280721">
              <a:spcBef>
                <a:spcPct val="30000"/>
              </a:spcBef>
              <a:defRPr sz="1200">
                <a:solidFill>
                  <a:schemeClr val="tx1"/>
                </a:solidFill>
                <a:latin typeface="Arial" panose="020B0604020202020204" pitchFamily="34" charset="0"/>
                <a:ea typeface="MS PGothic" panose="020B0600070205080204" pitchFamily="34" charset="-128"/>
              </a:defRPr>
            </a:lvl2pPr>
            <a:lvl3pPr marL="1122883" indent="-224577">
              <a:spcBef>
                <a:spcPct val="30000"/>
              </a:spcBef>
              <a:defRPr sz="1200">
                <a:solidFill>
                  <a:schemeClr val="tx1"/>
                </a:solidFill>
                <a:latin typeface="Arial" panose="020B0604020202020204" pitchFamily="34" charset="0"/>
                <a:ea typeface="MS PGothic" panose="020B0600070205080204" pitchFamily="34" charset="-128"/>
              </a:defRPr>
            </a:lvl3pPr>
            <a:lvl4pPr marL="1572036" indent="-224577">
              <a:spcBef>
                <a:spcPct val="30000"/>
              </a:spcBef>
              <a:defRPr sz="1200">
                <a:solidFill>
                  <a:schemeClr val="tx1"/>
                </a:solidFill>
                <a:latin typeface="Arial" panose="020B0604020202020204" pitchFamily="34" charset="0"/>
                <a:ea typeface="MS PGothic" panose="020B0600070205080204" pitchFamily="34" charset="-128"/>
              </a:defRPr>
            </a:lvl4pPr>
            <a:lvl5pPr marL="2021190" indent="-224577">
              <a:spcBef>
                <a:spcPct val="30000"/>
              </a:spcBef>
              <a:defRPr sz="1200">
                <a:solidFill>
                  <a:schemeClr val="tx1"/>
                </a:solidFill>
                <a:latin typeface="Arial" panose="020B0604020202020204" pitchFamily="34" charset="0"/>
                <a:ea typeface="MS PGothic" panose="020B0600070205080204" pitchFamily="34" charset="-128"/>
              </a:defRPr>
            </a:lvl5pPr>
            <a:lvl6pPr marL="2470343"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19496"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368650"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17803"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AD1B0CF-0021-4B30-9321-58C1F9294DFC}" type="slidenum">
              <a:rPr lang="en-US" altLang="en-US" smtClean="0"/>
              <a:pPr>
                <a:spcBef>
                  <a:spcPct val="0"/>
                </a:spcBef>
              </a:pPr>
              <a:t>1</a:t>
            </a:fld>
            <a:endParaRPr lang="en-US" altLang="en-US" dirty="0"/>
          </a:p>
        </p:txBody>
      </p:sp>
      <p:sp>
        <p:nvSpPr>
          <p:cNvPr id="6147" name="Rectangle 2"/>
          <p:cNvSpPr>
            <a:spLocks noGrp="1" noRot="1" noChangeAspect="1" noChangeArrowheads="1" noTextEdit="1"/>
          </p:cNvSpPr>
          <p:nvPr>
            <p:ph type="sldImg"/>
          </p:nvPr>
        </p:nvSpPr>
        <p:spPr>
          <a:xfrm>
            <a:off x="406400" y="696913"/>
            <a:ext cx="6197600" cy="3486150"/>
          </a:xfrm>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a:latin typeface="Arial" panose="020B0604020202020204" pitchFamily="34" charset="0"/>
              </a:rPr>
              <a:t>Guidance:</a:t>
            </a:r>
            <a:r>
              <a:rPr lang="en-US" altLang="en-US" dirty="0">
                <a:latin typeface="Arial" panose="020B0604020202020204" pitchFamily="34" charset="0"/>
              </a:rPr>
              <a:t>  Use this business case template to demonstrate project value and surface project risks.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The shift in IT from managing a few large projects to managing many smaller ones has amplified the need for a way to objectively compare projects across an increasingly complex project portfolio.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With this challenge in mind, we’ve designed this business case template to provide a way of comparing different-in-kind projects in an objective manner, while allowing the project sponsor the flexibility to vary the length of and detail in the business case depending on the needs of any given project proposal.  Throughout the business case, we’ve incorporated project management best practices which compel the business case author to thoughtfully analyze a project’s key success factors and consider the project at the portfolio level.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406400" y="696913"/>
            <a:ext cx="6197600" cy="3486150"/>
          </a:xfrm>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latin typeface="Arial" panose="020B0604020202020204" pitchFamily="34" charset="0"/>
              </a:rPr>
              <a:t>Guidance: </a:t>
            </a:r>
            <a:r>
              <a:rPr lang="en-US" altLang="en-US" dirty="0">
                <a:latin typeface="Arial" panose="020B0604020202020204" pitchFamily="34" charset="0"/>
              </a:rPr>
              <a:t>Consider both Capital Expenses and Annual Operating Expenses for the project.  </a:t>
            </a:r>
          </a:p>
          <a:p>
            <a:endParaRPr lang="en-US" altLang="en-US" dirty="0">
              <a:latin typeface="Arial" panose="020B0604020202020204" pitchFamily="34" charset="0"/>
            </a:endParaRPr>
          </a:p>
          <a:p>
            <a:r>
              <a:rPr lang="en-US" altLang="en-US" dirty="0">
                <a:latin typeface="Arial" panose="020B0604020202020204" pitchFamily="34" charset="0"/>
              </a:rPr>
              <a:t>Cost categories to consider:</a:t>
            </a:r>
          </a:p>
          <a:p>
            <a:endParaRPr lang="en-US" altLang="en-US" dirty="0">
              <a:latin typeface="Arial" panose="020B0604020202020204" pitchFamily="34" charset="0"/>
            </a:endParaRPr>
          </a:p>
          <a:p>
            <a:pPr>
              <a:buFont typeface="Wingdings" panose="05000000000000000000" pitchFamily="2" charset="2"/>
              <a:buChar char="§"/>
            </a:pPr>
            <a:r>
              <a:rPr lang="en-US" altLang="en-US" dirty="0">
                <a:latin typeface="Arial" panose="020B0604020202020204" pitchFamily="34" charset="0"/>
              </a:rPr>
              <a:t> Hardware and Software Costs</a:t>
            </a:r>
          </a:p>
          <a:p>
            <a:pPr lvl="1">
              <a:buFont typeface="Wingdings" panose="05000000000000000000" pitchFamily="2" charset="2"/>
              <a:buChar char="ü"/>
            </a:pPr>
            <a:r>
              <a:rPr lang="en-US" altLang="en-US" dirty="0">
                <a:latin typeface="Arial" panose="020B0604020202020204" pitchFamily="34" charset="0"/>
              </a:rPr>
              <a:t> Server-side hardware</a:t>
            </a:r>
          </a:p>
          <a:p>
            <a:pPr lvl="1">
              <a:buFont typeface="Wingdings" panose="05000000000000000000" pitchFamily="2" charset="2"/>
              <a:buChar char="ü"/>
            </a:pPr>
            <a:r>
              <a:rPr lang="en-US" altLang="en-US" dirty="0">
                <a:latin typeface="Arial" panose="020B0604020202020204" pitchFamily="34" charset="0"/>
              </a:rPr>
              <a:t> End-user hardware</a:t>
            </a:r>
          </a:p>
          <a:p>
            <a:pPr lvl="1">
              <a:buFont typeface="Wingdings" panose="05000000000000000000" pitchFamily="2" charset="2"/>
              <a:buChar char="ü"/>
            </a:pPr>
            <a:r>
              <a:rPr lang="en-US" altLang="en-US" dirty="0">
                <a:latin typeface="Arial" panose="020B0604020202020204" pitchFamily="34" charset="0"/>
              </a:rPr>
              <a:t> Server Software</a:t>
            </a:r>
          </a:p>
          <a:p>
            <a:pPr lvl="1">
              <a:buFont typeface="Wingdings" panose="05000000000000000000" pitchFamily="2" charset="2"/>
              <a:buChar char="ü"/>
            </a:pPr>
            <a:r>
              <a:rPr lang="en-US" altLang="en-US" dirty="0">
                <a:latin typeface="Arial" panose="020B0604020202020204" pitchFamily="34" charset="0"/>
              </a:rPr>
              <a:t> On-premise Packaged Software</a:t>
            </a:r>
          </a:p>
          <a:p>
            <a:pPr lvl="1">
              <a:buFont typeface="Wingdings" panose="05000000000000000000" pitchFamily="2" charset="2"/>
              <a:buChar char="ü"/>
            </a:pPr>
            <a:r>
              <a:rPr lang="en-US" altLang="en-US" dirty="0">
                <a:latin typeface="Arial" panose="020B0604020202020204" pitchFamily="34" charset="0"/>
              </a:rPr>
              <a:t> End-user software</a:t>
            </a:r>
          </a:p>
          <a:p>
            <a:pPr lvl="1">
              <a:buFont typeface="Wingdings" panose="05000000000000000000" pitchFamily="2" charset="2"/>
              <a:buChar char="§"/>
            </a:pPr>
            <a:endParaRPr lang="en-US" altLang="en-US" dirty="0">
              <a:latin typeface="Arial" panose="020B0604020202020204" pitchFamily="34" charset="0"/>
            </a:endParaRPr>
          </a:p>
          <a:p>
            <a:pPr>
              <a:buFont typeface="Wingdings" panose="05000000000000000000" pitchFamily="2" charset="2"/>
              <a:buChar char="§"/>
            </a:pPr>
            <a:r>
              <a:rPr lang="en-US" altLang="en-US" dirty="0">
                <a:latin typeface="Arial" panose="020B0604020202020204" pitchFamily="34" charset="0"/>
              </a:rPr>
              <a:t> Implementation Costs</a:t>
            </a:r>
          </a:p>
          <a:p>
            <a:pPr lvl="1">
              <a:buFont typeface="Wingdings" panose="05000000000000000000" pitchFamily="2" charset="2"/>
              <a:buChar char="ü"/>
            </a:pPr>
            <a:r>
              <a:rPr lang="en-US" altLang="en-US" dirty="0">
                <a:latin typeface="Arial" panose="020B0604020202020204" pitchFamily="34" charset="0"/>
              </a:rPr>
              <a:t> Data center facilities</a:t>
            </a:r>
          </a:p>
          <a:p>
            <a:pPr lvl="1">
              <a:buFont typeface="Wingdings" panose="05000000000000000000" pitchFamily="2" charset="2"/>
              <a:buChar char="ü"/>
            </a:pPr>
            <a:r>
              <a:rPr lang="en-US" altLang="en-US" dirty="0">
                <a:latin typeface="Arial" panose="020B0604020202020204" pitchFamily="34" charset="0"/>
              </a:rPr>
              <a:t> Storage</a:t>
            </a:r>
          </a:p>
          <a:p>
            <a:pPr lvl="1">
              <a:buFont typeface="Wingdings" panose="05000000000000000000" pitchFamily="2" charset="2"/>
              <a:buChar char="ü"/>
            </a:pPr>
            <a:r>
              <a:rPr lang="en-US" altLang="en-US" dirty="0">
                <a:latin typeface="Arial" panose="020B0604020202020204" pitchFamily="34" charset="0"/>
              </a:rPr>
              <a:t> Human resources</a:t>
            </a:r>
          </a:p>
          <a:p>
            <a:pPr lvl="1">
              <a:buFont typeface="Wingdings" panose="05000000000000000000" pitchFamily="2" charset="2"/>
              <a:buChar char="ü"/>
            </a:pPr>
            <a:r>
              <a:rPr lang="en-US" altLang="en-US" dirty="0">
                <a:latin typeface="Arial" panose="020B0604020202020204" pitchFamily="34" charset="0"/>
              </a:rPr>
              <a:t> Training/Adoption/Awareness</a:t>
            </a:r>
          </a:p>
          <a:p>
            <a:pPr lvl="1">
              <a:buFont typeface="Wingdings" panose="05000000000000000000" pitchFamily="2" charset="2"/>
              <a:buChar char="ü"/>
            </a:pPr>
            <a:r>
              <a:rPr lang="en-US" altLang="en-US" dirty="0">
                <a:latin typeface="Arial" panose="020B0604020202020204" pitchFamily="34" charset="0"/>
              </a:rPr>
              <a:t> Enterprise upgrades</a:t>
            </a:r>
          </a:p>
          <a:p>
            <a:pPr>
              <a:buFont typeface="Wingdings" panose="05000000000000000000" pitchFamily="2" charset="2"/>
              <a:buChar char="ü"/>
            </a:pPr>
            <a:endParaRPr lang="en-US" altLang="en-US" dirty="0">
              <a:latin typeface="Arial" panose="020B0604020202020204" pitchFamily="34" charset="0"/>
            </a:endParaRPr>
          </a:p>
          <a:p>
            <a:pPr>
              <a:buFont typeface="Wingdings" panose="05000000000000000000" pitchFamily="2" charset="2"/>
              <a:buChar char="§"/>
            </a:pPr>
            <a:r>
              <a:rPr lang="en-US" altLang="en-US" dirty="0">
                <a:latin typeface="Arial" panose="020B0604020202020204" pitchFamily="34" charset="0"/>
              </a:rPr>
              <a:t> Annual OpEx:</a:t>
            </a:r>
          </a:p>
          <a:p>
            <a:pPr lvl="1">
              <a:buFont typeface="Wingdings" panose="05000000000000000000" pitchFamily="2" charset="2"/>
              <a:buChar char="ü"/>
            </a:pPr>
            <a:r>
              <a:rPr lang="en-US" altLang="en-US" dirty="0">
                <a:latin typeface="Arial" panose="020B0604020202020204" pitchFamily="34" charset="0"/>
              </a:rPr>
              <a:t>Hardware maintenance</a:t>
            </a:r>
          </a:p>
          <a:p>
            <a:pPr lvl="1">
              <a:buFont typeface="Wingdings" panose="05000000000000000000" pitchFamily="2" charset="2"/>
              <a:buChar char="ü"/>
            </a:pPr>
            <a:r>
              <a:rPr lang="en-US" altLang="en-US" dirty="0">
                <a:latin typeface="Arial" panose="020B0604020202020204" pitchFamily="34" charset="0"/>
              </a:rPr>
              <a:t> On-premise Application maintenance</a:t>
            </a:r>
          </a:p>
          <a:p>
            <a:pPr lvl="1">
              <a:buFont typeface="Wingdings" panose="05000000000000000000" pitchFamily="2" charset="2"/>
              <a:buChar char="ü"/>
            </a:pPr>
            <a:r>
              <a:rPr lang="en-US" altLang="en-US" dirty="0">
                <a:latin typeface="Arial" panose="020B0604020202020204" pitchFamily="34" charset="0"/>
              </a:rPr>
              <a:t> Human resources</a:t>
            </a:r>
          </a:p>
          <a:p>
            <a:pPr lvl="1">
              <a:buFont typeface="Wingdings" panose="05000000000000000000" pitchFamily="2" charset="2"/>
              <a:buChar char="ü"/>
            </a:pPr>
            <a:r>
              <a:rPr lang="en-US" altLang="en-US" dirty="0">
                <a:latin typeface="Arial" panose="020B0604020202020204" pitchFamily="34" charset="0"/>
              </a:rPr>
              <a:t> Data center facilities</a:t>
            </a:r>
          </a:p>
          <a:p>
            <a:pPr lvl="1">
              <a:buFont typeface="Wingdings" panose="05000000000000000000" pitchFamily="2" charset="2"/>
              <a:buChar char="ü"/>
            </a:pPr>
            <a:r>
              <a:rPr lang="en-US" altLang="en-US" dirty="0">
                <a:latin typeface="Arial" panose="020B0604020202020204" pitchFamily="34" charset="0"/>
              </a:rPr>
              <a:t> Ongoing Training/Adoption</a:t>
            </a:r>
          </a:p>
          <a:p>
            <a:pPr lvl="1">
              <a:buFont typeface="Wingdings" panose="05000000000000000000" pitchFamily="2" charset="2"/>
              <a:buChar char="ü"/>
            </a:pPr>
            <a:r>
              <a:rPr lang="en-US" altLang="en-US" dirty="0">
                <a:latin typeface="Arial" panose="020B0604020202020204" pitchFamily="34" charset="0"/>
              </a:rPr>
              <a:t> Compliance </a:t>
            </a: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29874" indent="-280721">
              <a:spcBef>
                <a:spcPct val="30000"/>
              </a:spcBef>
              <a:defRPr sz="1200">
                <a:solidFill>
                  <a:schemeClr val="tx1"/>
                </a:solidFill>
                <a:latin typeface="Arial" panose="020B0604020202020204" pitchFamily="34" charset="0"/>
                <a:ea typeface="MS PGothic" panose="020B0600070205080204" pitchFamily="34" charset="-128"/>
              </a:defRPr>
            </a:lvl2pPr>
            <a:lvl3pPr marL="1122883" indent="-224577">
              <a:spcBef>
                <a:spcPct val="30000"/>
              </a:spcBef>
              <a:defRPr sz="1200">
                <a:solidFill>
                  <a:schemeClr val="tx1"/>
                </a:solidFill>
                <a:latin typeface="Arial" panose="020B0604020202020204" pitchFamily="34" charset="0"/>
                <a:ea typeface="MS PGothic" panose="020B0600070205080204" pitchFamily="34" charset="-128"/>
              </a:defRPr>
            </a:lvl3pPr>
            <a:lvl4pPr marL="1572036" indent="-224577">
              <a:spcBef>
                <a:spcPct val="30000"/>
              </a:spcBef>
              <a:defRPr sz="1200">
                <a:solidFill>
                  <a:schemeClr val="tx1"/>
                </a:solidFill>
                <a:latin typeface="Arial" panose="020B0604020202020204" pitchFamily="34" charset="0"/>
                <a:ea typeface="MS PGothic" panose="020B0600070205080204" pitchFamily="34" charset="-128"/>
              </a:defRPr>
            </a:lvl4pPr>
            <a:lvl5pPr marL="2021190" indent="-224577">
              <a:spcBef>
                <a:spcPct val="30000"/>
              </a:spcBef>
              <a:defRPr sz="1200">
                <a:solidFill>
                  <a:schemeClr val="tx1"/>
                </a:solidFill>
                <a:latin typeface="Arial" panose="020B0604020202020204" pitchFamily="34" charset="0"/>
                <a:ea typeface="MS PGothic" panose="020B0600070205080204" pitchFamily="34" charset="-128"/>
              </a:defRPr>
            </a:lvl5pPr>
            <a:lvl6pPr marL="2470343"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19496"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368650"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17803"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FA610AB-781A-481D-B3B4-C48C5FA927A5}" type="slidenum">
              <a:rPr lang="en-US" altLang="en-US" smtClean="0"/>
              <a:pPr>
                <a:spcBef>
                  <a:spcPct val="0"/>
                </a:spcBef>
              </a:pPr>
              <a:t>2</a:t>
            </a:fld>
            <a:endParaRPr lang="en-US" altLang="en-US" dirty="0"/>
          </a:p>
        </p:txBody>
      </p:sp>
    </p:spTree>
    <p:extLst>
      <p:ext uri="{BB962C8B-B14F-4D97-AF65-F5344CB8AC3E}">
        <p14:creationId xmlns:p14="http://schemas.microsoft.com/office/powerpoint/2010/main" val="858105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406400" y="696913"/>
            <a:ext cx="6197600" cy="3486150"/>
          </a:xfrm>
          <a:ln/>
        </p:spPr>
      </p:sp>
      <p:sp>
        <p:nvSpPr>
          <p:cNvPr id="3" name="Notes Placeholder 2"/>
          <p:cNvSpPr>
            <a:spLocks noGrp="1"/>
          </p:cNvSpPr>
          <p:nvPr>
            <p:ph type="body" idx="1"/>
          </p:nvPr>
        </p:nvSpPr>
        <p:spPr/>
        <p:txBody>
          <a:bodyPr>
            <a:normAutofit lnSpcReduction="10000"/>
          </a:bodyPr>
          <a:lstStyle/>
          <a:p>
            <a:pPr eaLnBrk="1" fontAlgn="auto" hangingPunct="1">
              <a:spcBef>
                <a:spcPts val="0"/>
              </a:spcBef>
              <a:spcAft>
                <a:spcPts val="0"/>
              </a:spcAft>
              <a:defRPr/>
            </a:pPr>
            <a:r>
              <a:rPr lang="en-US" b="1" dirty="0">
                <a:ea typeface="ＭＳ Ｐゴシック" pitchFamily="28" charset="-128"/>
              </a:rPr>
              <a:t>Guidance:</a:t>
            </a:r>
            <a:r>
              <a:rPr lang="en-US" dirty="0">
                <a:ea typeface="ＭＳ Ｐゴシック" pitchFamily="28" charset="-128"/>
              </a:rPr>
              <a:t>  Copy and Paste the Project Description from the Case-on-a-Page for reference purposes; then describe the project at greater length in the section entitled “Project Background.”  </a:t>
            </a:r>
          </a:p>
          <a:p>
            <a:pPr eaLnBrk="1" fontAlgn="auto" hangingPunct="1">
              <a:spcBef>
                <a:spcPts val="0"/>
              </a:spcBef>
              <a:spcAft>
                <a:spcPts val="0"/>
              </a:spcAft>
              <a:defRPr/>
            </a:pPr>
            <a:endParaRPr lang="en-US" dirty="0">
              <a:ea typeface="ＭＳ Ｐゴシック" pitchFamily="28" charset="-128"/>
            </a:endParaRPr>
          </a:p>
          <a:p>
            <a:pPr eaLnBrk="1" fontAlgn="auto" hangingPunct="1">
              <a:spcBef>
                <a:spcPts val="0"/>
              </a:spcBef>
              <a:spcAft>
                <a:spcPts val="0"/>
              </a:spcAft>
              <a:defRPr/>
            </a:pPr>
            <a:r>
              <a:rPr lang="en-US" dirty="0">
                <a:ea typeface="ＭＳ Ｐゴシック" pitchFamily="28" charset="-128"/>
              </a:rPr>
              <a:t>Use this space as an opportunity to elaborate upon the short Project Description provided in the Case-on-a-Page (slide 4) in order to provide the reader with  contextual facts about the project most critical to understanding why it’s being proposed. Consider the following:</a:t>
            </a:r>
          </a:p>
          <a:p>
            <a:pPr eaLnBrk="1" fontAlgn="auto" hangingPunct="1">
              <a:spcBef>
                <a:spcPts val="0"/>
              </a:spcBef>
              <a:spcAft>
                <a:spcPts val="0"/>
              </a:spcAft>
              <a:defRPr/>
            </a:pPr>
            <a:endParaRPr lang="en-US" dirty="0">
              <a:ea typeface="ＭＳ Ｐゴシック" pitchFamily="28" charset="-128"/>
            </a:endParaRPr>
          </a:p>
          <a:p>
            <a:pPr eaLnBrk="1" fontAlgn="auto" hangingPunct="1">
              <a:spcBef>
                <a:spcPts val="0"/>
              </a:spcBef>
              <a:spcAft>
                <a:spcPts val="0"/>
              </a:spcAft>
              <a:defRPr/>
            </a:pPr>
            <a:r>
              <a:rPr lang="en-US" dirty="0">
                <a:ea typeface="ＭＳ Ｐゴシック" pitchFamily="28" charset="-128"/>
              </a:rPr>
              <a:t>(1) </a:t>
            </a:r>
            <a:r>
              <a:rPr lang="en-US" u="sng" dirty="0">
                <a:ea typeface="ＭＳ Ｐゴシック" pitchFamily="28" charset="-128"/>
              </a:rPr>
              <a:t>Problem/Opportunity</a:t>
            </a:r>
            <a:r>
              <a:rPr lang="en-US" dirty="0">
                <a:ea typeface="ＭＳ Ｐゴシック" pitchFamily="28" charset="-128"/>
              </a:rPr>
              <a:t>:  Provide a brief description of the problem or opportunity that the project aims to address.</a:t>
            </a:r>
          </a:p>
          <a:p>
            <a:pPr>
              <a:buFont typeface="Arial" pitchFamily="34" charset="0"/>
              <a:buNone/>
              <a:defRPr/>
            </a:pPr>
            <a:endParaRPr lang="en-US" b="1" dirty="0">
              <a:ea typeface="ＭＳ Ｐゴシック" pitchFamily="28" charset="-128"/>
            </a:endParaRPr>
          </a:p>
          <a:p>
            <a:pPr>
              <a:buFont typeface="Arial" pitchFamily="34" charset="0"/>
              <a:buNone/>
              <a:defRPr/>
            </a:pPr>
            <a:r>
              <a:rPr lang="en-US" dirty="0">
                <a:ea typeface="ＭＳ Ｐゴシック" pitchFamily="28" charset="-128"/>
              </a:rPr>
              <a:t>(2) </a:t>
            </a:r>
            <a:r>
              <a:rPr lang="en-US" u="sng" dirty="0">
                <a:ea typeface="ＭＳ Ｐゴシック" pitchFamily="28" charset="-128"/>
              </a:rPr>
              <a:t>Current State</a:t>
            </a:r>
            <a:r>
              <a:rPr lang="en-US" dirty="0">
                <a:ea typeface="ＭＳ Ｐゴシック" pitchFamily="28" charset="-128"/>
              </a:rPr>
              <a:t>:  What is the issue/need that this business case is designed to solve or resolve? Why is the project being done?  </a:t>
            </a:r>
          </a:p>
          <a:p>
            <a:pPr>
              <a:buFont typeface="Arial" pitchFamily="34" charset="0"/>
              <a:buNone/>
              <a:defRPr/>
            </a:pPr>
            <a:r>
              <a:rPr lang="en-US" dirty="0">
                <a:ea typeface="ＭＳ Ｐゴシック" pitchFamily="28" charset="-128"/>
              </a:rPr>
              <a:t>Consider:</a:t>
            </a:r>
          </a:p>
          <a:p>
            <a:pPr>
              <a:buFont typeface="Arial" pitchFamily="34" charset="0"/>
              <a:buNone/>
              <a:defRPr/>
            </a:pPr>
            <a:endParaRPr lang="en-US" dirty="0">
              <a:ea typeface="ＭＳ Ｐゴシック" pitchFamily="28" charset="-128"/>
            </a:endParaRPr>
          </a:p>
          <a:p>
            <a:pPr lvl="1">
              <a:buFont typeface="Wingdings" pitchFamily="2" charset="2"/>
              <a:buChar char="ü"/>
              <a:defRPr/>
            </a:pPr>
            <a:r>
              <a:rPr lang="en-US" dirty="0">
                <a:solidFill>
                  <a:srgbClr val="FF0000"/>
                </a:solidFill>
                <a:ea typeface="ＭＳ Ｐゴシック" pitchFamily="28" charset="-128"/>
              </a:rPr>
              <a:t>Relevant legislative requirements</a:t>
            </a:r>
          </a:p>
          <a:p>
            <a:pPr lvl="1">
              <a:buFont typeface="Wingdings" pitchFamily="2" charset="2"/>
              <a:buChar char="ü"/>
              <a:defRPr/>
            </a:pPr>
            <a:r>
              <a:rPr lang="en-US" dirty="0">
                <a:solidFill>
                  <a:srgbClr val="FF0000"/>
                </a:solidFill>
                <a:ea typeface="ＭＳ Ｐゴシック" pitchFamily="28" charset="-128"/>
              </a:rPr>
              <a:t>Organization structures and responsibilities</a:t>
            </a:r>
          </a:p>
          <a:p>
            <a:pPr lvl="1">
              <a:buFont typeface="Wingdings" pitchFamily="2" charset="2"/>
              <a:buChar char="ü"/>
              <a:defRPr/>
            </a:pPr>
            <a:r>
              <a:rPr lang="en-US" dirty="0">
                <a:solidFill>
                  <a:srgbClr val="FF0000"/>
                </a:solidFill>
                <a:ea typeface="ＭＳ Ｐゴシック" pitchFamily="28" charset="-128"/>
              </a:rPr>
              <a:t>Human resources</a:t>
            </a:r>
          </a:p>
          <a:p>
            <a:pPr lvl="1">
              <a:buFont typeface="Wingdings" pitchFamily="2" charset="2"/>
              <a:buChar char="ü"/>
              <a:defRPr/>
            </a:pPr>
            <a:r>
              <a:rPr lang="en-US" dirty="0">
                <a:solidFill>
                  <a:srgbClr val="FF0000"/>
                </a:solidFill>
                <a:ea typeface="ＭＳ Ｐゴシック" pitchFamily="28" charset="-128"/>
              </a:rPr>
              <a:t>Processes</a:t>
            </a:r>
          </a:p>
          <a:p>
            <a:pPr lvl="1">
              <a:buFont typeface="Wingdings" pitchFamily="2" charset="2"/>
              <a:buChar char="ü"/>
              <a:defRPr/>
            </a:pPr>
            <a:r>
              <a:rPr lang="en-US" dirty="0">
                <a:solidFill>
                  <a:srgbClr val="FF0000"/>
                </a:solidFill>
                <a:ea typeface="ＭＳ Ｐゴシック" pitchFamily="28" charset="-128"/>
              </a:rPr>
              <a:t>Technology</a:t>
            </a:r>
            <a:endParaRPr lang="en-US" b="1" dirty="0">
              <a:ea typeface="ＭＳ Ｐゴシック" pitchFamily="28" charset="-128"/>
            </a:endParaRPr>
          </a:p>
          <a:p>
            <a:pPr>
              <a:buFont typeface="Arial" pitchFamily="34" charset="0"/>
              <a:buNone/>
              <a:defRPr/>
            </a:pPr>
            <a:endParaRPr lang="en-US" b="1" dirty="0">
              <a:ea typeface="ＭＳ Ｐゴシック" pitchFamily="28" charset="-128"/>
              <a:cs typeface="+mn-cs"/>
            </a:endParaRP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29874" indent="-280721">
              <a:spcBef>
                <a:spcPct val="30000"/>
              </a:spcBef>
              <a:defRPr sz="1200">
                <a:solidFill>
                  <a:schemeClr val="tx1"/>
                </a:solidFill>
                <a:latin typeface="Arial" panose="020B0604020202020204" pitchFamily="34" charset="0"/>
                <a:ea typeface="MS PGothic" panose="020B0600070205080204" pitchFamily="34" charset="-128"/>
              </a:defRPr>
            </a:lvl2pPr>
            <a:lvl3pPr marL="1122883" indent="-224577">
              <a:spcBef>
                <a:spcPct val="30000"/>
              </a:spcBef>
              <a:defRPr sz="1200">
                <a:solidFill>
                  <a:schemeClr val="tx1"/>
                </a:solidFill>
                <a:latin typeface="Arial" panose="020B0604020202020204" pitchFamily="34" charset="0"/>
                <a:ea typeface="MS PGothic" panose="020B0600070205080204" pitchFamily="34" charset="-128"/>
              </a:defRPr>
            </a:lvl3pPr>
            <a:lvl4pPr marL="1572036" indent="-224577">
              <a:spcBef>
                <a:spcPct val="30000"/>
              </a:spcBef>
              <a:defRPr sz="1200">
                <a:solidFill>
                  <a:schemeClr val="tx1"/>
                </a:solidFill>
                <a:latin typeface="Arial" panose="020B0604020202020204" pitchFamily="34" charset="0"/>
                <a:ea typeface="MS PGothic" panose="020B0600070205080204" pitchFamily="34" charset="-128"/>
              </a:defRPr>
            </a:lvl4pPr>
            <a:lvl5pPr marL="2021190" indent="-224577">
              <a:spcBef>
                <a:spcPct val="30000"/>
              </a:spcBef>
              <a:defRPr sz="1200">
                <a:solidFill>
                  <a:schemeClr val="tx1"/>
                </a:solidFill>
                <a:latin typeface="Arial" panose="020B0604020202020204" pitchFamily="34" charset="0"/>
                <a:ea typeface="MS PGothic" panose="020B0600070205080204" pitchFamily="34" charset="-128"/>
              </a:defRPr>
            </a:lvl5pPr>
            <a:lvl6pPr marL="2470343"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19496"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368650"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17803"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7EDF887-3FD5-4216-AC06-2059BAB19086}" type="slidenum">
              <a:rPr lang="en-US" altLang="en-US" smtClean="0"/>
              <a:pPr>
                <a:spcBef>
                  <a:spcPct val="0"/>
                </a:spcBef>
              </a:pPr>
              <a:t>4</a:t>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406400" y="696913"/>
            <a:ext cx="6197600" cy="3486150"/>
          </a:xfrm>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The Appendix is designed to provide a more detailed project overview, at the discretion of the business case author.</a:t>
            </a:r>
          </a:p>
          <a:p>
            <a:endParaRPr lang="en-US" altLang="en-US" dirty="0">
              <a:latin typeface="Arial" panose="020B0604020202020204" pitchFamily="34" charset="0"/>
            </a:endParaRPr>
          </a:p>
          <a:p>
            <a:pPr>
              <a:buFont typeface="Wingdings" panose="05000000000000000000" pitchFamily="2" charset="2"/>
              <a:buChar char="§"/>
            </a:pPr>
            <a:r>
              <a:rPr lang="en-US" altLang="en-US" dirty="0">
                <a:latin typeface="Arial" panose="020B0604020202020204" pitchFamily="34" charset="0"/>
              </a:rPr>
              <a:t>  Some sections (e.g. Key Stakeholders on slide 13) and also featured on the Case-on-a-Page in abbreviated form; others (e.g. Alternative Investment Analysis), are only featured in the Appendix.</a:t>
            </a:r>
          </a:p>
          <a:p>
            <a:pPr>
              <a:buFont typeface="Wingdings" panose="05000000000000000000" pitchFamily="2" charset="2"/>
              <a:buNone/>
            </a:pPr>
            <a:endParaRPr lang="en-US" altLang="en-US" dirty="0">
              <a:latin typeface="Arial" panose="020B0604020202020204" pitchFamily="34" charset="0"/>
            </a:endParaRPr>
          </a:p>
          <a:p>
            <a:pPr>
              <a:buFont typeface="Wingdings" panose="05000000000000000000" pitchFamily="2" charset="2"/>
              <a:buNone/>
            </a:pPr>
            <a:r>
              <a:rPr lang="en-US" altLang="en-US" b="1" dirty="0">
                <a:latin typeface="Arial" panose="020B0604020202020204" pitchFamily="34" charset="0"/>
              </a:rPr>
              <a:t>NOTE</a:t>
            </a:r>
            <a:r>
              <a:rPr lang="en-US" altLang="en-US" dirty="0">
                <a:latin typeface="Arial" panose="020B0604020202020204" pitchFamily="34" charset="0"/>
              </a:rPr>
              <a:t>:  Slides in this section should be chosen selectively depending on the specific needs of a particular project.  For example, you may want to choose to include either Slide 14 (Objectives, Outcomes, and KPIs) or slide 15 (Benefits) to express project benefits and corresponding metrics.  </a:t>
            </a: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29874" indent="-280721">
              <a:spcBef>
                <a:spcPct val="30000"/>
              </a:spcBef>
              <a:defRPr sz="1200">
                <a:solidFill>
                  <a:schemeClr val="tx1"/>
                </a:solidFill>
                <a:latin typeface="Arial" panose="020B0604020202020204" pitchFamily="34" charset="0"/>
                <a:ea typeface="MS PGothic" panose="020B0600070205080204" pitchFamily="34" charset="-128"/>
              </a:defRPr>
            </a:lvl2pPr>
            <a:lvl3pPr marL="1122883" indent="-224577">
              <a:spcBef>
                <a:spcPct val="30000"/>
              </a:spcBef>
              <a:defRPr sz="1200">
                <a:solidFill>
                  <a:schemeClr val="tx1"/>
                </a:solidFill>
                <a:latin typeface="Arial" panose="020B0604020202020204" pitchFamily="34" charset="0"/>
                <a:ea typeface="MS PGothic" panose="020B0600070205080204" pitchFamily="34" charset="-128"/>
              </a:defRPr>
            </a:lvl3pPr>
            <a:lvl4pPr marL="1572036" indent="-224577">
              <a:spcBef>
                <a:spcPct val="30000"/>
              </a:spcBef>
              <a:defRPr sz="1200">
                <a:solidFill>
                  <a:schemeClr val="tx1"/>
                </a:solidFill>
                <a:latin typeface="Arial" panose="020B0604020202020204" pitchFamily="34" charset="0"/>
                <a:ea typeface="MS PGothic" panose="020B0600070205080204" pitchFamily="34" charset="-128"/>
              </a:defRPr>
            </a:lvl4pPr>
            <a:lvl5pPr marL="2021190" indent="-224577">
              <a:spcBef>
                <a:spcPct val="30000"/>
              </a:spcBef>
              <a:defRPr sz="1200">
                <a:solidFill>
                  <a:schemeClr val="tx1"/>
                </a:solidFill>
                <a:latin typeface="Arial" panose="020B0604020202020204" pitchFamily="34" charset="0"/>
                <a:ea typeface="MS PGothic" panose="020B0600070205080204" pitchFamily="34" charset="-128"/>
              </a:defRPr>
            </a:lvl5pPr>
            <a:lvl6pPr marL="2470343"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19496"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368650"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17803"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BFD6E58-CEF8-4210-9469-FF2623F2BE03}" type="slidenum">
              <a:rPr lang="en-US" altLang="en-US" smtClean="0"/>
              <a:pPr>
                <a:spcBef>
                  <a:spcPct val="0"/>
                </a:spcBef>
              </a:pPr>
              <a:t>5</a:t>
            </a:fld>
            <a:endParaRPr lang="en-US" altLang="en-US" dirty="0"/>
          </a:p>
        </p:txBody>
      </p:sp>
    </p:spTree>
    <p:extLst>
      <p:ext uri="{BB962C8B-B14F-4D97-AF65-F5344CB8AC3E}">
        <p14:creationId xmlns:p14="http://schemas.microsoft.com/office/powerpoint/2010/main" val="833222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406400" y="696913"/>
            <a:ext cx="6197600" cy="3486150"/>
          </a:xfrm>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latin typeface="Arial" panose="020B0604020202020204" pitchFamily="34" charset="0"/>
              </a:rPr>
              <a:t>Guidance: </a:t>
            </a:r>
            <a:r>
              <a:rPr lang="en-US" altLang="en-US" dirty="0">
                <a:latin typeface="Arial" panose="020B0604020202020204" pitchFamily="34" charset="0"/>
              </a:rPr>
              <a:t>Consider both Capital Expenses and Annual Operating Expenses for the project.  </a:t>
            </a:r>
          </a:p>
          <a:p>
            <a:endParaRPr lang="en-US" altLang="en-US" dirty="0">
              <a:latin typeface="Arial" panose="020B0604020202020204" pitchFamily="34" charset="0"/>
            </a:endParaRPr>
          </a:p>
          <a:p>
            <a:r>
              <a:rPr lang="en-US" altLang="en-US" dirty="0">
                <a:latin typeface="Arial" panose="020B0604020202020204" pitchFamily="34" charset="0"/>
              </a:rPr>
              <a:t>Cost categories to consider:</a:t>
            </a:r>
          </a:p>
          <a:p>
            <a:endParaRPr lang="en-US" altLang="en-US" dirty="0">
              <a:latin typeface="Arial" panose="020B0604020202020204" pitchFamily="34" charset="0"/>
            </a:endParaRPr>
          </a:p>
          <a:p>
            <a:pPr>
              <a:buFont typeface="Wingdings" panose="05000000000000000000" pitchFamily="2" charset="2"/>
              <a:buChar char="§"/>
            </a:pPr>
            <a:r>
              <a:rPr lang="en-US" altLang="en-US" dirty="0">
                <a:latin typeface="Arial" panose="020B0604020202020204" pitchFamily="34" charset="0"/>
              </a:rPr>
              <a:t> Hardware and Software Costs</a:t>
            </a:r>
          </a:p>
          <a:p>
            <a:pPr lvl="1">
              <a:buFont typeface="Wingdings" panose="05000000000000000000" pitchFamily="2" charset="2"/>
              <a:buChar char="ü"/>
            </a:pPr>
            <a:r>
              <a:rPr lang="en-US" altLang="en-US" dirty="0">
                <a:latin typeface="Arial" panose="020B0604020202020204" pitchFamily="34" charset="0"/>
              </a:rPr>
              <a:t> Server-side hardware</a:t>
            </a:r>
          </a:p>
          <a:p>
            <a:pPr lvl="1">
              <a:buFont typeface="Wingdings" panose="05000000000000000000" pitchFamily="2" charset="2"/>
              <a:buChar char="ü"/>
            </a:pPr>
            <a:r>
              <a:rPr lang="en-US" altLang="en-US" dirty="0">
                <a:latin typeface="Arial" panose="020B0604020202020204" pitchFamily="34" charset="0"/>
              </a:rPr>
              <a:t> End-user hardware</a:t>
            </a:r>
          </a:p>
          <a:p>
            <a:pPr lvl="1">
              <a:buFont typeface="Wingdings" panose="05000000000000000000" pitchFamily="2" charset="2"/>
              <a:buChar char="ü"/>
            </a:pPr>
            <a:r>
              <a:rPr lang="en-US" altLang="en-US" dirty="0">
                <a:latin typeface="Arial" panose="020B0604020202020204" pitchFamily="34" charset="0"/>
              </a:rPr>
              <a:t> Server Software</a:t>
            </a:r>
          </a:p>
          <a:p>
            <a:pPr lvl="1">
              <a:buFont typeface="Wingdings" panose="05000000000000000000" pitchFamily="2" charset="2"/>
              <a:buChar char="ü"/>
            </a:pPr>
            <a:r>
              <a:rPr lang="en-US" altLang="en-US" dirty="0">
                <a:latin typeface="Arial" panose="020B0604020202020204" pitchFamily="34" charset="0"/>
              </a:rPr>
              <a:t> On-premise Packaged Software</a:t>
            </a:r>
          </a:p>
          <a:p>
            <a:pPr lvl="1">
              <a:buFont typeface="Wingdings" panose="05000000000000000000" pitchFamily="2" charset="2"/>
              <a:buChar char="ü"/>
            </a:pPr>
            <a:r>
              <a:rPr lang="en-US" altLang="en-US" dirty="0">
                <a:latin typeface="Arial" panose="020B0604020202020204" pitchFamily="34" charset="0"/>
              </a:rPr>
              <a:t> End-user software</a:t>
            </a:r>
          </a:p>
          <a:p>
            <a:pPr lvl="1">
              <a:buFont typeface="Wingdings" panose="05000000000000000000" pitchFamily="2" charset="2"/>
              <a:buChar char="§"/>
            </a:pPr>
            <a:endParaRPr lang="en-US" altLang="en-US" dirty="0">
              <a:latin typeface="Arial" panose="020B0604020202020204" pitchFamily="34" charset="0"/>
            </a:endParaRPr>
          </a:p>
          <a:p>
            <a:pPr>
              <a:buFont typeface="Wingdings" panose="05000000000000000000" pitchFamily="2" charset="2"/>
              <a:buChar char="§"/>
            </a:pPr>
            <a:r>
              <a:rPr lang="en-US" altLang="en-US" dirty="0">
                <a:latin typeface="Arial" panose="020B0604020202020204" pitchFamily="34" charset="0"/>
              </a:rPr>
              <a:t> Implementation Costs</a:t>
            </a:r>
          </a:p>
          <a:p>
            <a:pPr lvl="1">
              <a:buFont typeface="Wingdings" panose="05000000000000000000" pitchFamily="2" charset="2"/>
              <a:buChar char="ü"/>
            </a:pPr>
            <a:r>
              <a:rPr lang="en-US" altLang="en-US" dirty="0">
                <a:latin typeface="Arial" panose="020B0604020202020204" pitchFamily="34" charset="0"/>
              </a:rPr>
              <a:t> Data center facilities</a:t>
            </a:r>
          </a:p>
          <a:p>
            <a:pPr lvl="1">
              <a:buFont typeface="Wingdings" panose="05000000000000000000" pitchFamily="2" charset="2"/>
              <a:buChar char="ü"/>
            </a:pPr>
            <a:r>
              <a:rPr lang="en-US" altLang="en-US" dirty="0">
                <a:latin typeface="Arial" panose="020B0604020202020204" pitchFamily="34" charset="0"/>
              </a:rPr>
              <a:t> Storage</a:t>
            </a:r>
          </a:p>
          <a:p>
            <a:pPr lvl="1">
              <a:buFont typeface="Wingdings" panose="05000000000000000000" pitchFamily="2" charset="2"/>
              <a:buChar char="ü"/>
            </a:pPr>
            <a:r>
              <a:rPr lang="en-US" altLang="en-US" dirty="0">
                <a:latin typeface="Arial" panose="020B0604020202020204" pitchFamily="34" charset="0"/>
              </a:rPr>
              <a:t> Human resources</a:t>
            </a:r>
          </a:p>
          <a:p>
            <a:pPr lvl="1">
              <a:buFont typeface="Wingdings" panose="05000000000000000000" pitchFamily="2" charset="2"/>
              <a:buChar char="ü"/>
            </a:pPr>
            <a:r>
              <a:rPr lang="en-US" altLang="en-US" dirty="0">
                <a:latin typeface="Arial" panose="020B0604020202020204" pitchFamily="34" charset="0"/>
              </a:rPr>
              <a:t> Training/Adoption/Awareness</a:t>
            </a:r>
          </a:p>
          <a:p>
            <a:pPr lvl="1">
              <a:buFont typeface="Wingdings" panose="05000000000000000000" pitchFamily="2" charset="2"/>
              <a:buChar char="ü"/>
            </a:pPr>
            <a:r>
              <a:rPr lang="en-US" altLang="en-US" dirty="0">
                <a:latin typeface="Arial" panose="020B0604020202020204" pitchFamily="34" charset="0"/>
              </a:rPr>
              <a:t> Enterprise upgrades</a:t>
            </a:r>
          </a:p>
          <a:p>
            <a:pPr>
              <a:buFont typeface="Wingdings" panose="05000000000000000000" pitchFamily="2" charset="2"/>
              <a:buChar char="ü"/>
            </a:pPr>
            <a:endParaRPr lang="en-US" altLang="en-US" dirty="0">
              <a:latin typeface="Arial" panose="020B0604020202020204" pitchFamily="34" charset="0"/>
            </a:endParaRPr>
          </a:p>
          <a:p>
            <a:pPr>
              <a:buFont typeface="Wingdings" panose="05000000000000000000" pitchFamily="2" charset="2"/>
              <a:buChar char="§"/>
            </a:pPr>
            <a:r>
              <a:rPr lang="en-US" altLang="en-US" dirty="0">
                <a:latin typeface="Arial" panose="020B0604020202020204" pitchFamily="34" charset="0"/>
              </a:rPr>
              <a:t> Annual OpEx:</a:t>
            </a:r>
          </a:p>
          <a:p>
            <a:pPr lvl="1">
              <a:buFont typeface="Wingdings" panose="05000000000000000000" pitchFamily="2" charset="2"/>
              <a:buChar char="ü"/>
            </a:pPr>
            <a:r>
              <a:rPr lang="en-US" altLang="en-US" dirty="0">
                <a:latin typeface="Arial" panose="020B0604020202020204" pitchFamily="34" charset="0"/>
              </a:rPr>
              <a:t>Hardware maintenance</a:t>
            </a:r>
          </a:p>
          <a:p>
            <a:pPr lvl="1">
              <a:buFont typeface="Wingdings" panose="05000000000000000000" pitchFamily="2" charset="2"/>
              <a:buChar char="ü"/>
            </a:pPr>
            <a:r>
              <a:rPr lang="en-US" altLang="en-US" dirty="0">
                <a:latin typeface="Arial" panose="020B0604020202020204" pitchFamily="34" charset="0"/>
              </a:rPr>
              <a:t> On-premise Application maintenance</a:t>
            </a:r>
          </a:p>
          <a:p>
            <a:pPr lvl="1">
              <a:buFont typeface="Wingdings" panose="05000000000000000000" pitchFamily="2" charset="2"/>
              <a:buChar char="ü"/>
            </a:pPr>
            <a:r>
              <a:rPr lang="en-US" altLang="en-US" dirty="0">
                <a:latin typeface="Arial" panose="020B0604020202020204" pitchFamily="34" charset="0"/>
              </a:rPr>
              <a:t> Human resources</a:t>
            </a:r>
          </a:p>
          <a:p>
            <a:pPr lvl="1">
              <a:buFont typeface="Wingdings" panose="05000000000000000000" pitchFamily="2" charset="2"/>
              <a:buChar char="ü"/>
            </a:pPr>
            <a:r>
              <a:rPr lang="en-US" altLang="en-US" dirty="0">
                <a:latin typeface="Arial" panose="020B0604020202020204" pitchFamily="34" charset="0"/>
              </a:rPr>
              <a:t> Data center facilities</a:t>
            </a:r>
          </a:p>
          <a:p>
            <a:pPr lvl="1">
              <a:buFont typeface="Wingdings" panose="05000000000000000000" pitchFamily="2" charset="2"/>
              <a:buChar char="ü"/>
            </a:pPr>
            <a:r>
              <a:rPr lang="en-US" altLang="en-US" dirty="0">
                <a:latin typeface="Arial" panose="020B0604020202020204" pitchFamily="34" charset="0"/>
              </a:rPr>
              <a:t> Ongoing Training/Adoption</a:t>
            </a:r>
          </a:p>
          <a:p>
            <a:pPr lvl="1">
              <a:buFont typeface="Wingdings" panose="05000000000000000000" pitchFamily="2" charset="2"/>
              <a:buChar char="ü"/>
            </a:pPr>
            <a:r>
              <a:rPr lang="en-US" altLang="en-US" dirty="0">
                <a:latin typeface="Arial" panose="020B0604020202020204" pitchFamily="34" charset="0"/>
              </a:rPr>
              <a:t> Compliance </a:t>
            </a: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29874" indent="-280721">
              <a:spcBef>
                <a:spcPct val="30000"/>
              </a:spcBef>
              <a:defRPr sz="1200">
                <a:solidFill>
                  <a:schemeClr val="tx1"/>
                </a:solidFill>
                <a:latin typeface="Arial" panose="020B0604020202020204" pitchFamily="34" charset="0"/>
                <a:ea typeface="MS PGothic" panose="020B0600070205080204" pitchFamily="34" charset="-128"/>
              </a:defRPr>
            </a:lvl2pPr>
            <a:lvl3pPr marL="1122883" indent="-224577">
              <a:spcBef>
                <a:spcPct val="30000"/>
              </a:spcBef>
              <a:defRPr sz="1200">
                <a:solidFill>
                  <a:schemeClr val="tx1"/>
                </a:solidFill>
                <a:latin typeface="Arial" panose="020B0604020202020204" pitchFamily="34" charset="0"/>
                <a:ea typeface="MS PGothic" panose="020B0600070205080204" pitchFamily="34" charset="-128"/>
              </a:defRPr>
            </a:lvl3pPr>
            <a:lvl4pPr marL="1572036" indent="-224577">
              <a:spcBef>
                <a:spcPct val="30000"/>
              </a:spcBef>
              <a:defRPr sz="1200">
                <a:solidFill>
                  <a:schemeClr val="tx1"/>
                </a:solidFill>
                <a:latin typeface="Arial" panose="020B0604020202020204" pitchFamily="34" charset="0"/>
                <a:ea typeface="MS PGothic" panose="020B0600070205080204" pitchFamily="34" charset="-128"/>
              </a:defRPr>
            </a:lvl4pPr>
            <a:lvl5pPr marL="2021190" indent="-224577">
              <a:spcBef>
                <a:spcPct val="30000"/>
              </a:spcBef>
              <a:defRPr sz="1200">
                <a:solidFill>
                  <a:schemeClr val="tx1"/>
                </a:solidFill>
                <a:latin typeface="Arial" panose="020B0604020202020204" pitchFamily="34" charset="0"/>
                <a:ea typeface="MS PGothic" panose="020B0600070205080204" pitchFamily="34" charset="-128"/>
              </a:defRPr>
            </a:lvl5pPr>
            <a:lvl6pPr marL="2470343"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19496"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368650"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17803" indent="-224577"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FA610AB-781A-481D-B3B4-C48C5FA927A5}" type="slidenum">
              <a:rPr lang="en-US" altLang="en-US" smtClean="0"/>
              <a:pPr>
                <a:spcBef>
                  <a:spcPct val="0"/>
                </a:spcBef>
              </a:pPr>
              <a:t>6</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3604684" y="2060576"/>
            <a:ext cx="8032749" cy="1497013"/>
          </a:xfrm>
        </p:spPr>
        <p:txBody>
          <a:bodyPr rIns="0"/>
          <a:lstStyle>
            <a:lvl1pPr>
              <a:lnSpc>
                <a:spcPts val="3800"/>
              </a:lnSpc>
              <a:defRPr sz="3400"/>
            </a:lvl1pPr>
          </a:lstStyle>
          <a:p>
            <a:r>
              <a:rPr lang="en-US"/>
              <a:t>Click to edit Master title style</a:t>
            </a:r>
          </a:p>
        </p:txBody>
      </p:sp>
      <p:sp>
        <p:nvSpPr>
          <p:cNvPr id="10243" name="Rectangle 3"/>
          <p:cNvSpPr>
            <a:spLocks noGrp="1" noChangeArrowheads="1"/>
          </p:cNvSpPr>
          <p:nvPr>
            <p:ph type="subTitle" idx="1"/>
          </p:nvPr>
        </p:nvSpPr>
        <p:spPr>
          <a:xfrm>
            <a:off x="3604684" y="1463676"/>
            <a:ext cx="8032749" cy="404813"/>
          </a:xfrm>
        </p:spPr>
        <p:txBody>
          <a:bodyPr lIns="0" tIns="0" rIns="0" bIns="0"/>
          <a:lstStyle>
            <a:lvl1pPr>
              <a:lnSpc>
                <a:spcPts val="2100"/>
              </a:lnSpc>
              <a:defRPr/>
            </a:lvl1pPr>
          </a:lstStyle>
          <a:p>
            <a:r>
              <a:rPr lang="en-US"/>
              <a:t>Click to edit Master subtitle style</a:t>
            </a:r>
          </a:p>
        </p:txBody>
      </p:sp>
    </p:spTree>
    <p:extLst>
      <p:ext uri="{BB962C8B-B14F-4D97-AF65-F5344CB8AC3E}">
        <p14:creationId xmlns:p14="http://schemas.microsoft.com/office/powerpoint/2010/main" val="150588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E281C694-246D-415A-AEE6-83DD2CA5DEAC}" type="slidenum">
              <a:rPr lang="en-US" altLang="en-US"/>
              <a:pPr>
                <a:defRPr/>
              </a:pPr>
              <a:t>‹#›</a:t>
            </a:fld>
            <a:endParaRPr lang="en-US" alt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55746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ctr">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B3AC6327-FC65-4EBE-83B2-5774D7F347CF}" type="slidenum">
              <a:rPr lang="en-US" altLang="en-US"/>
              <a:pPr>
                <a:defRPr/>
              </a:pPr>
              <a:t>‹#›</a:t>
            </a:fld>
            <a:endParaRPr lang="en-US" alt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68060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pPr>
              <a:defRPr/>
            </a:pPr>
            <a:fld id="{BE0C2E68-86FD-40FF-8137-B1C32CF6B599}" type="slidenum">
              <a:rPr lang="en-US" altLang="en-US"/>
              <a:pPr>
                <a:defRPr/>
              </a:pPr>
              <a:t>‹#›</a:t>
            </a:fld>
            <a:endParaRPr lang="en-US" altLang="en-US" dirty="0"/>
          </a:p>
        </p:txBody>
      </p:sp>
      <p:sp>
        <p:nvSpPr>
          <p:cNvPr id="4"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66533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Slide Number Placeholder 5"/>
          <p:cNvSpPr>
            <a:spLocks noGrp="1"/>
          </p:cNvSpPr>
          <p:nvPr>
            <p:ph type="sldNum" sz="quarter" idx="4"/>
          </p:nvPr>
        </p:nvSpPr>
        <p:spPr>
          <a:xfrm>
            <a:off x="11222038" y="6466712"/>
            <a:ext cx="684212"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1"/>
                </a:solidFill>
                <a:latin typeface="Century Gothic" panose="020B0502020202020204" pitchFamily="34" charset="0"/>
              </a:defRPr>
            </a:lvl1pPr>
          </a:lstStyle>
          <a:p>
            <a:pPr>
              <a:defRPr/>
            </a:pPr>
            <a:fld id="{E0292D6E-B973-E040-A00B-FC44F95A9EBC}" type="slidenum">
              <a:rPr lang="en-US"/>
              <a:pPr>
                <a:defRPr/>
              </a:pPr>
              <a:t>‹#›</a:t>
            </a:fld>
            <a:endParaRPr lang="en-US" dirty="0"/>
          </a:p>
        </p:txBody>
      </p:sp>
      <p:sp>
        <p:nvSpPr>
          <p:cNvPr id="9" name="Text Placeholder 2"/>
          <p:cNvSpPr>
            <a:spLocks noGrp="1"/>
          </p:cNvSpPr>
          <p:nvPr>
            <p:ph idx="1"/>
          </p:nvPr>
        </p:nvSpPr>
        <p:spPr bwMode="auto">
          <a:xfrm>
            <a:off x="630753" y="628649"/>
            <a:ext cx="10267435" cy="5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8347968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04685" y="727075"/>
            <a:ext cx="8587316"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410291" bIns="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04684" y="2060575"/>
            <a:ext cx="8032749"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p:cNvSpPr>
            <a:spLocks noGrp="1" noChangeArrowheads="1"/>
          </p:cNvSpPr>
          <p:nvPr>
            <p:ph type="sldNum" sz="quarter" idx="4"/>
          </p:nvPr>
        </p:nvSpPr>
        <p:spPr bwMode="auto">
          <a:xfrm>
            <a:off x="9228667" y="6500813"/>
            <a:ext cx="2844800" cy="2921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r" eaLnBrk="0" hangingPunct="0">
              <a:defRPr sz="1000" b="0">
                <a:solidFill>
                  <a:schemeClr val="tx2"/>
                </a:solidFill>
                <a:ea typeface="ＭＳ Ｐゴシック" panose="020B0600070205080204" pitchFamily="34" charset="-128"/>
              </a:defRPr>
            </a:lvl1pPr>
          </a:lstStyle>
          <a:p>
            <a:pPr>
              <a:defRPr/>
            </a:pPr>
            <a:fld id="{7176E1CF-DA8C-4AE4-9C20-DCC9739C0939}" type="slidenum">
              <a:rPr lang="en-US" altLang="en-US"/>
              <a:pPr>
                <a:defRPr/>
              </a:pPr>
              <a:t>‹#›</a:t>
            </a:fld>
            <a:endParaRPr lang="en-US" altLang="en-US" dirty="0"/>
          </a:p>
        </p:txBody>
      </p:sp>
      <p:sp>
        <p:nvSpPr>
          <p:cNvPr id="1032" name="Rectangle 8"/>
          <p:cNvSpPr>
            <a:spLocks noGrp="1" noChangeArrowheads="1"/>
          </p:cNvSpPr>
          <p:nvPr>
            <p:ph type="ftr" sz="quarter" idx="3"/>
          </p:nvPr>
        </p:nvSpPr>
        <p:spPr bwMode="auto">
          <a:xfrm>
            <a:off x="548217" y="6500813"/>
            <a:ext cx="6019800" cy="292100"/>
          </a:xfrm>
          <a:prstGeom prst="rect">
            <a:avLst/>
          </a:prstGeom>
          <a:noFill/>
          <a:ln w="9525">
            <a:noFill/>
            <a:miter lim="800000"/>
            <a:headEnd/>
            <a:tailEnd/>
          </a:ln>
        </p:spPr>
        <p:txBody>
          <a:bodyPr vert="horz" wrap="square" lIns="0" tIns="45714" rIns="91429" bIns="45714" numCol="1" anchor="t" anchorCtr="0" compatLnSpc="1">
            <a:prstTxWarp prst="textNoShape">
              <a:avLst/>
            </a:prstTxWarp>
          </a:bodyPr>
          <a:lstStyle>
            <a:lvl1pPr eaLnBrk="0" hangingPunct="0">
              <a:spcBef>
                <a:spcPct val="0"/>
              </a:spcBef>
              <a:defRPr sz="700" b="0">
                <a:solidFill>
                  <a:schemeClr val="tx2"/>
                </a:solidFill>
                <a:latin typeface="Arial" charset="0"/>
                <a:ea typeface="ＭＳ Ｐゴシック" pitchFamily="28" charset="-128"/>
                <a:cs typeface="+mn-cs"/>
              </a:defRPr>
            </a:lvl1pPr>
          </a:lstStyle>
          <a:p>
            <a:pPr>
              <a:defRPr/>
            </a:pP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979735" y="0"/>
            <a:ext cx="1197322" cy="804041"/>
          </a:xfrm>
          <a:prstGeom prst="rect">
            <a:avLst/>
          </a:prstGeom>
        </p:spPr>
      </p:pic>
      <p:sp>
        <p:nvSpPr>
          <p:cNvPr id="2" name="MSIPCMContentMarking" descr="{&quot;HashCode&quot;:392041765,&quot;Placement&quot;:&quot;Footer&quot;,&quot;Top&quot;:519.343,&quot;Left&quot;:0.0,&quot;SlideWidth&quot;:960,&quot;SlideHeight&quot;:540}">
            <a:extLst>
              <a:ext uri="{FF2B5EF4-FFF2-40B4-BE49-F238E27FC236}">
                <a16:creationId xmlns:a16="http://schemas.microsoft.com/office/drawing/2014/main" id="{2BB9B2C6-47F8-4344-9DD8-7543E6E83E93}"/>
              </a:ext>
            </a:extLst>
          </p:cNvPr>
          <p:cNvSpPr txBox="1"/>
          <p:nvPr userDrawn="1"/>
        </p:nvSpPr>
        <p:spPr>
          <a:xfrm>
            <a:off x="0" y="6595656"/>
            <a:ext cx="907183" cy="262344"/>
          </a:xfrm>
          <a:prstGeom prst="rect">
            <a:avLst/>
          </a:prstGeom>
          <a:noFill/>
        </p:spPr>
        <p:txBody>
          <a:bodyPr vert="horz" wrap="square" lIns="0" tIns="0" rIns="0" bIns="0" rtlCol="0" anchor="ctr" anchorCtr="1">
            <a:spAutoFit/>
          </a:bodyPr>
          <a:lstStyle/>
          <a:p>
            <a:pPr algn="l">
              <a:spcBef>
                <a:spcPct val="0"/>
              </a:spcBef>
              <a:spcAft>
                <a:spcPct val="0"/>
              </a:spcAft>
            </a:pPr>
            <a:r>
              <a:rPr lang="en-US" sz="1000" dirty="0">
                <a:solidFill>
                  <a:srgbClr val="FF0000"/>
                </a:solidFill>
                <a:latin typeface="Calibri" panose="020F0502020204030204" pitchFamily="34" charset="0"/>
              </a:rPr>
              <a:t>Confidential</a:t>
            </a:r>
          </a:p>
        </p:txBody>
      </p:sp>
    </p:spTree>
  </p:cSld>
  <p:clrMap bg1="lt1" tx1="dk1" bg2="lt2" tx2="dk2" accent1="accent1" accent2="accent2" accent3="accent3" accent4="accent4" accent5="accent5" accent6="accent6" hlink="hlink" folHlink="folHlink"/>
  <p:sldLayoutIdLst>
    <p:sldLayoutId id="2147485469" r:id="rId1"/>
    <p:sldLayoutId id="2147485466" r:id="rId2"/>
    <p:sldLayoutId id="2147485467" r:id="rId3"/>
    <p:sldLayoutId id="2147485468" r:id="rId4"/>
    <p:sldLayoutId id="2147485470" r:id="rId5"/>
  </p:sldLayoutIdLst>
  <p:hf hdr="0" ftr="0"/>
  <p:txStyles>
    <p:titleStyle>
      <a:lvl1pPr algn="l" rtl="0" eaLnBrk="0" fontAlgn="base" hangingPunct="0">
        <a:lnSpc>
          <a:spcPts val="2400"/>
        </a:lnSpc>
        <a:spcBef>
          <a:spcPct val="0"/>
        </a:spcBef>
        <a:spcAft>
          <a:spcPct val="0"/>
        </a:spcAft>
        <a:defRPr sz="2400" b="1">
          <a:solidFill>
            <a:schemeClr val="tx1"/>
          </a:solidFill>
          <a:latin typeface="+mj-lt"/>
          <a:ea typeface="MS PGothic" panose="020B0600070205080204" pitchFamily="34" charset="-128"/>
          <a:cs typeface="ＭＳ Ｐゴシック"/>
        </a:defRPr>
      </a:lvl1pPr>
      <a:lvl2pPr algn="l" rtl="0" eaLnBrk="0" fontAlgn="base" hangingPunct="0">
        <a:lnSpc>
          <a:spcPts val="2400"/>
        </a:lnSpc>
        <a:spcBef>
          <a:spcPct val="0"/>
        </a:spcBef>
        <a:spcAft>
          <a:spcPct val="0"/>
        </a:spcAft>
        <a:defRPr sz="2400" b="1">
          <a:solidFill>
            <a:schemeClr val="tx1"/>
          </a:solidFill>
          <a:latin typeface="Arial" charset="0"/>
          <a:ea typeface="MS PGothic" panose="020B0600070205080204" pitchFamily="34" charset="-128"/>
          <a:cs typeface="ＭＳ Ｐゴシック"/>
        </a:defRPr>
      </a:lvl2pPr>
      <a:lvl3pPr algn="l" rtl="0" eaLnBrk="0" fontAlgn="base" hangingPunct="0">
        <a:lnSpc>
          <a:spcPts val="2400"/>
        </a:lnSpc>
        <a:spcBef>
          <a:spcPct val="0"/>
        </a:spcBef>
        <a:spcAft>
          <a:spcPct val="0"/>
        </a:spcAft>
        <a:defRPr sz="2400" b="1">
          <a:solidFill>
            <a:schemeClr val="tx1"/>
          </a:solidFill>
          <a:latin typeface="Arial" charset="0"/>
          <a:ea typeface="MS PGothic" panose="020B0600070205080204" pitchFamily="34" charset="-128"/>
          <a:cs typeface="ＭＳ Ｐゴシック"/>
        </a:defRPr>
      </a:lvl3pPr>
      <a:lvl4pPr algn="l" rtl="0" eaLnBrk="0" fontAlgn="base" hangingPunct="0">
        <a:lnSpc>
          <a:spcPts val="2400"/>
        </a:lnSpc>
        <a:spcBef>
          <a:spcPct val="0"/>
        </a:spcBef>
        <a:spcAft>
          <a:spcPct val="0"/>
        </a:spcAft>
        <a:defRPr sz="2400" b="1">
          <a:solidFill>
            <a:schemeClr val="tx1"/>
          </a:solidFill>
          <a:latin typeface="Arial" charset="0"/>
          <a:ea typeface="MS PGothic" panose="020B0600070205080204" pitchFamily="34" charset="-128"/>
          <a:cs typeface="ＭＳ Ｐゴシック"/>
        </a:defRPr>
      </a:lvl4pPr>
      <a:lvl5pPr algn="l" rtl="0" eaLnBrk="0" fontAlgn="base" hangingPunct="0">
        <a:lnSpc>
          <a:spcPts val="2400"/>
        </a:lnSpc>
        <a:spcBef>
          <a:spcPct val="0"/>
        </a:spcBef>
        <a:spcAft>
          <a:spcPct val="0"/>
        </a:spcAft>
        <a:defRPr sz="2400" b="1">
          <a:solidFill>
            <a:schemeClr val="tx1"/>
          </a:solidFill>
          <a:latin typeface="Arial" charset="0"/>
          <a:ea typeface="MS PGothic" panose="020B0600070205080204" pitchFamily="34" charset="-128"/>
          <a:cs typeface="ＭＳ Ｐゴシック"/>
        </a:defRPr>
      </a:lvl5pPr>
      <a:lvl6pPr marL="457200" algn="l" rtl="0" fontAlgn="base">
        <a:lnSpc>
          <a:spcPts val="2400"/>
        </a:lnSpc>
        <a:spcBef>
          <a:spcPct val="0"/>
        </a:spcBef>
        <a:spcAft>
          <a:spcPct val="0"/>
        </a:spcAft>
        <a:defRPr sz="2400" b="1">
          <a:solidFill>
            <a:schemeClr val="tx1"/>
          </a:solidFill>
          <a:latin typeface="Arial" charset="0"/>
          <a:ea typeface="ＭＳ Ｐゴシック" pitchFamily="28" charset="-128"/>
        </a:defRPr>
      </a:lvl6pPr>
      <a:lvl7pPr marL="914400" algn="l" rtl="0" fontAlgn="base">
        <a:lnSpc>
          <a:spcPts val="2400"/>
        </a:lnSpc>
        <a:spcBef>
          <a:spcPct val="0"/>
        </a:spcBef>
        <a:spcAft>
          <a:spcPct val="0"/>
        </a:spcAft>
        <a:defRPr sz="2400" b="1">
          <a:solidFill>
            <a:schemeClr val="tx1"/>
          </a:solidFill>
          <a:latin typeface="Arial" charset="0"/>
          <a:ea typeface="ＭＳ Ｐゴシック" pitchFamily="28" charset="-128"/>
        </a:defRPr>
      </a:lvl7pPr>
      <a:lvl8pPr marL="1371600" algn="l" rtl="0" fontAlgn="base">
        <a:lnSpc>
          <a:spcPts val="2400"/>
        </a:lnSpc>
        <a:spcBef>
          <a:spcPct val="0"/>
        </a:spcBef>
        <a:spcAft>
          <a:spcPct val="0"/>
        </a:spcAft>
        <a:defRPr sz="2400" b="1">
          <a:solidFill>
            <a:schemeClr val="tx1"/>
          </a:solidFill>
          <a:latin typeface="Arial" charset="0"/>
          <a:ea typeface="ＭＳ Ｐゴシック" pitchFamily="28" charset="-128"/>
        </a:defRPr>
      </a:lvl8pPr>
      <a:lvl9pPr marL="1828800" algn="l" rtl="0" fontAlgn="base">
        <a:lnSpc>
          <a:spcPts val="2400"/>
        </a:lnSpc>
        <a:spcBef>
          <a:spcPct val="0"/>
        </a:spcBef>
        <a:spcAft>
          <a:spcPct val="0"/>
        </a:spcAft>
        <a:defRPr sz="2400" b="1">
          <a:solidFill>
            <a:schemeClr val="tx1"/>
          </a:solidFill>
          <a:latin typeface="Arial" charset="0"/>
          <a:ea typeface="ＭＳ Ｐゴシック" pitchFamily="28" charset="-128"/>
        </a:defRPr>
      </a:lvl9pPr>
    </p:titleStyle>
    <p:bodyStyle>
      <a:lvl1pPr marL="342900" indent="-342900" algn="l" rtl="0" eaLnBrk="0" fontAlgn="base" hangingPunct="0">
        <a:lnSpc>
          <a:spcPts val="2400"/>
        </a:lnSpc>
        <a:spcBef>
          <a:spcPct val="0"/>
        </a:spcBef>
        <a:spcAft>
          <a:spcPct val="0"/>
        </a:spcAft>
        <a:defRPr>
          <a:solidFill>
            <a:schemeClr val="tx1"/>
          </a:solidFill>
          <a:latin typeface="+mn-lt"/>
          <a:ea typeface="MS PGothic" panose="020B0600070205080204" pitchFamily="34" charset="-128"/>
          <a:cs typeface="ＭＳ Ｐゴシック"/>
        </a:defRPr>
      </a:lvl1pPr>
      <a:lvl2pPr marL="742950" indent="-285750" algn="l" rtl="0" eaLnBrk="0" fontAlgn="base" hangingPunct="0">
        <a:lnSpc>
          <a:spcPts val="2400"/>
        </a:lnSpc>
        <a:spcBef>
          <a:spcPct val="0"/>
        </a:spcBef>
        <a:spcAft>
          <a:spcPct val="0"/>
        </a:spcAft>
        <a:buChar char="–"/>
        <a:defRPr>
          <a:solidFill>
            <a:schemeClr val="tx1"/>
          </a:solidFill>
          <a:latin typeface="+mn-lt"/>
          <a:ea typeface="MS PGothic" panose="020B0600070205080204" pitchFamily="34" charset="-128"/>
          <a:cs typeface="ＭＳ Ｐゴシック"/>
        </a:defRPr>
      </a:lvl2pPr>
      <a:lvl3pPr marL="1143000" indent="-228600" algn="l" rtl="0" eaLnBrk="0" fontAlgn="base" hangingPunct="0">
        <a:lnSpc>
          <a:spcPts val="2400"/>
        </a:lnSpc>
        <a:spcBef>
          <a:spcPct val="0"/>
        </a:spcBef>
        <a:spcAft>
          <a:spcPct val="0"/>
        </a:spcAft>
        <a:buChar char="•"/>
        <a:defRPr>
          <a:solidFill>
            <a:schemeClr val="tx1"/>
          </a:solidFill>
          <a:latin typeface="+mn-lt"/>
          <a:ea typeface="MS PGothic" panose="020B0600070205080204" pitchFamily="34" charset="-128"/>
          <a:cs typeface="ＭＳ Ｐゴシック"/>
        </a:defRPr>
      </a:lvl3pPr>
      <a:lvl4pPr marL="1600200" indent="-228600" algn="l" rtl="0" eaLnBrk="0" fontAlgn="base" hangingPunct="0">
        <a:lnSpc>
          <a:spcPts val="2400"/>
        </a:lnSpc>
        <a:spcBef>
          <a:spcPct val="0"/>
        </a:spcBef>
        <a:spcAft>
          <a:spcPct val="0"/>
        </a:spcAft>
        <a:buChar char="–"/>
        <a:defRPr>
          <a:solidFill>
            <a:schemeClr val="tx1"/>
          </a:solidFill>
          <a:latin typeface="+mn-lt"/>
          <a:ea typeface="MS PGothic" panose="020B0600070205080204" pitchFamily="34" charset="-128"/>
          <a:cs typeface="ＭＳ Ｐゴシック"/>
        </a:defRPr>
      </a:lvl4pPr>
      <a:lvl5pPr marL="2057400" indent="-228600" algn="l" rtl="0" eaLnBrk="0" fontAlgn="base" hangingPunct="0">
        <a:lnSpc>
          <a:spcPts val="2400"/>
        </a:lnSpc>
        <a:spcBef>
          <a:spcPct val="0"/>
        </a:spcBef>
        <a:spcAft>
          <a:spcPct val="0"/>
        </a:spcAft>
        <a:buChar char="»"/>
        <a:defRPr>
          <a:solidFill>
            <a:schemeClr val="tx1"/>
          </a:solidFill>
          <a:latin typeface="+mn-lt"/>
          <a:ea typeface="MS PGothic" panose="020B0600070205080204" pitchFamily="34" charset="-128"/>
          <a:cs typeface="ＭＳ Ｐゴシック"/>
        </a:defRPr>
      </a:lvl5pPr>
      <a:lvl6pPr marL="2514600" indent="-228600" algn="l" rtl="0" fontAlgn="base">
        <a:lnSpc>
          <a:spcPts val="2400"/>
        </a:lnSpc>
        <a:spcBef>
          <a:spcPct val="0"/>
        </a:spcBef>
        <a:spcAft>
          <a:spcPct val="0"/>
        </a:spcAft>
        <a:buChar char="»"/>
        <a:defRPr>
          <a:solidFill>
            <a:schemeClr val="tx1"/>
          </a:solidFill>
          <a:latin typeface="+mn-lt"/>
          <a:ea typeface="+mn-ea"/>
        </a:defRPr>
      </a:lvl6pPr>
      <a:lvl7pPr marL="2971800" indent="-228600" algn="l" rtl="0" fontAlgn="base">
        <a:lnSpc>
          <a:spcPts val="2400"/>
        </a:lnSpc>
        <a:spcBef>
          <a:spcPct val="0"/>
        </a:spcBef>
        <a:spcAft>
          <a:spcPct val="0"/>
        </a:spcAft>
        <a:buChar char="»"/>
        <a:defRPr>
          <a:solidFill>
            <a:schemeClr val="tx1"/>
          </a:solidFill>
          <a:latin typeface="+mn-lt"/>
          <a:ea typeface="+mn-ea"/>
        </a:defRPr>
      </a:lvl7pPr>
      <a:lvl8pPr marL="3429000" indent="-228600" algn="l" rtl="0" fontAlgn="base">
        <a:lnSpc>
          <a:spcPts val="2400"/>
        </a:lnSpc>
        <a:spcBef>
          <a:spcPct val="0"/>
        </a:spcBef>
        <a:spcAft>
          <a:spcPct val="0"/>
        </a:spcAft>
        <a:buChar char="»"/>
        <a:defRPr>
          <a:solidFill>
            <a:schemeClr val="tx1"/>
          </a:solidFill>
          <a:latin typeface="+mn-lt"/>
          <a:ea typeface="+mn-ea"/>
        </a:defRPr>
      </a:lvl8pPr>
      <a:lvl9pPr marL="3886200" indent="-228600" algn="l" rtl="0" fontAlgn="base">
        <a:lnSpc>
          <a:spcPts val="2400"/>
        </a:lnSpc>
        <a:spcBef>
          <a:spcPct val="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2531604" y="1286762"/>
            <a:ext cx="7848872" cy="2340260"/>
          </a:xfrm>
        </p:spPr>
        <p:txBody>
          <a:bodyPr vert="horz" wrap="square" lIns="0" tIns="0" rIns="410291" bIns="0" numCol="1" anchor="t" anchorCtr="0" compatLnSpc="1">
            <a:prstTxWarp prst="textNoShape">
              <a:avLst/>
            </a:prstTxWarp>
          </a:bodyPr>
          <a:lstStyle/>
          <a:p>
            <a:pPr algn="ctr" eaLnBrk="1" hangingPunct="1"/>
            <a:r>
              <a:rPr lang="en-US" altLang="en-US" sz="3600" b="0" dirty="0"/>
              <a:t>Business Case</a:t>
            </a:r>
            <a:br>
              <a:rPr lang="en-US" altLang="en-US" sz="3600" b="0" dirty="0"/>
            </a:br>
            <a:r>
              <a:rPr lang="en-US" altLang="en-US" sz="2400" b="0" dirty="0"/>
              <a:t>Migration from Experitest to Cloud Device Farm – DevOps Continuous Testing</a:t>
            </a:r>
            <a:br>
              <a:rPr lang="en-US" altLang="en-US" sz="3600" b="0" dirty="0"/>
            </a:br>
            <a:br>
              <a:rPr lang="en-US" altLang="en-US" sz="3600" b="0" dirty="0"/>
            </a:br>
            <a:r>
              <a:rPr lang="en-US" altLang="en-US" sz="3600" b="0" dirty="0"/>
              <a:t>Retail Banking Group</a:t>
            </a:r>
            <a:br>
              <a:rPr lang="en-US" altLang="en-US" sz="3600" b="0" dirty="0"/>
            </a:br>
            <a:endParaRPr lang="en-US" altLang="en-US" sz="2000" b="0" dirty="0"/>
          </a:p>
        </p:txBody>
      </p:sp>
      <p:pic>
        <p:nvPicPr>
          <p:cNvPr id="51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1038" y="10555288"/>
            <a:ext cx="24177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119068452"/>
              </p:ext>
            </p:extLst>
          </p:nvPr>
        </p:nvGraphicFramePr>
        <p:xfrm>
          <a:off x="191344" y="530972"/>
          <a:ext cx="11565470" cy="2610077"/>
        </p:xfrm>
        <a:graphic>
          <a:graphicData uri="http://schemas.openxmlformats.org/drawingml/2006/table">
            <a:tbl>
              <a:tblPr firstRow="1" bandRow="1">
                <a:tableStyleId>{5A111915-BE36-4E01-A7E5-04B1672EAD32}</a:tableStyleId>
              </a:tblPr>
              <a:tblGrid>
                <a:gridCol w="2957551">
                  <a:extLst>
                    <a:ext uri="{9D8B030D-6E8A-4147-A177-3AD203B41FA5}">
                      <a16:colId xmlns:a16="http://schemas.microsoft.com/office/drawing/2014/main" val="20000"/>
                    </a:ext>
                  </a:extLst>
                </a:gridCol>
                <a:gridCol w="3039643">
                  <a:extLst>
                    <a:ext uri="{9D8B030D-6E8A-4147-A177-3AD203B41FA5}">
                      <a16:colId xmlns:a16="http://schemas.microsoft.com/office/drawing/2014/main" val="20002"/>
                    </a:ext>
                  </a:extLst>
                </a:gridCol>
                <a:gridCol w="1149133">
                  <a:extLst>
                    <a:ext uri="{9D8B030D-6E8A-4147-A177-3AD203B41FA5}">
                      <a16:colId xmlns:a16="http://schemas.microsoft.com/office/drawing/2014/main" val="242273634"/>
                    </a:ext>
                  </a:extLst>
                </a:gridCol>
                <a:gridCol w="1149133">
                  <a:extLst>
                    <a:ext uri="{9D8B030D-6E8A-4147-A177-3AD203B41FA5}">
                      <a16:colId xmlns:a16="http://schemas.microsoft.com/office/drawing/2014/main" val="1534705228"/>
                    </a:ext>
                  </a:extLst>
                </a:gridCol>
                <a:gridCol w="1635005">
                  <a:extLst>
                    <a:ext uri="{9D8B030D-6E8A-4147-A177-3AD203B41FA5}">
                      <a16:colId xmlns:a16="http://schemas.microsoft.com/office/drawing/2014/main" val="4280293855"/>
                    </a:ext>
                  </a:extLst>
                </a:gridCol>
                <a:gridCol w="1635005">
                  <a:extLst>
                    <a:ext uri="{9D8B030D-6E8A-4147-A177-3AD203B41FA5}">
                      <a16:colId xmlns:a16="http://schemas.microsoft.com/office/drawing/2014/main" val="892968745"/>
                    </a:ext>
                  </a:extLst>
                </a:gridCol>
              </a:tblGrid>
              <a:tr h="294649">
                <a:tc gridSpan="6">
                  <a:txBody>
                    <a:bodyPr/>
                    <a:lstStyle/>
                    <a:p>
                      <a:r>
                        <a:rPr lang="en-US" sz="1400" b="1" kern="1200" dirty="0">
                          <a:solidFill>
                            <a:schemeClr val="accent2">
                              <a:lumMod val="75000"/>
                            </a:schemeClr>
                          </a:solidFill>
                          <a:latin typeface="Calibri" panose="020F0502020204030204" pitchFamily="34" charset="0"/>
                          <a:ea typeface="+mn-ea"/>
                          <a:cs typeface="Calibri" panose="020F0502020204030204" pitchFamily="34" charset="0"/>
                        </a:rPr>
                        <a:t>We seek your approvals on below CAPEX, Benefits, Depreciations and OPEX </a:t>
                      </a:r>
                    </a:p>
                  </a:txBody>
                  <a:tcPr marL="91446" marR="91446" marT="45677" marB="45677"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sz="1200" b="1" kern="1200" dirty="0">
                        <a:solidFill>
                          <a:schemeClr val="tx1"/>
                        </a:solidFill>
                        <a:latin typeface="+mn-lt"/>
                        <a:ea typeface="+mn-ea"/>
                        <a:cs typeface="+mn-cs"/>
                      </a:endParaRPr>
                    </a:p>
                  </a:txBody>
                  <a:tcPr marL="91446" marR="91446" marT="45677" marB="45677"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00"/>
                  </a:ext>
                </a:extLst>
              </a:tr>
              <a:tr h="330779">
                <a:tc>
                  <a:txBody>
                    <a:bodyPr/>
                    <a:lstStyle/>
                    <a:p>
                      <a:r>
                        <a:rPr lang="en-US" sz="1400" b="1" kern="1200" dirty="0">
                          <a:solidFill>
                            <a:schemeClr val="accent2">
                              <a:lumMod val="75000"/>
                            </a:schemeClr>
                          </a:solidFill>
                          <a:latin typeface="Calibri" panose="020F0502020204030204" pitchFamily="34" charset="0"/>
                          <a:ea typeface="+mn-ea"/>
                          <a:cs typeface="Calibri" panose="020F0502020204030204" pitchFamily="34" charset="0"/>
                        </a:rPr>
                        <a:t>Total CAPEX cost (One-</a:t>
                      </a:r>
                      <a:r>
                        <a:rPr lang="en-US" sz="1400" b="1" kern="1200" baseline="0" dirty="0">
                          <a:solidFill>
                            <a:schemeClr val="accent2">
                              <a:lumMod val="75000"/>
                            </a:schemeClr>
                          </a:solidFill>
                          <a:latin typeface="Calibri" panose="020F0502020204030204" pitchFamily="34" charset="0"/>
                          <a:ea typeface="+mn-ea"/>
                          <a:cs typeface="Calibri" panose="020F0502020204030204" pitchFamily="34" charset="0"/>
                        </a:rPr>
                        <a:t>time)</a:t>
                      </a:r>
                      <a:endParaRPr lang="en-US" sz="1400" b="1" kern="1200" dirty="0">
                        <a:solidFill>
                          <a:schemeClr val="accent2">
                            <a:lumMod val="75000"/>
                          </a:schemeClr>
                        </a:solidFill>
                        <a:latin typeface="Calibri" panose="020F0502020204030204" pitchFamily="34" charset="0"/>
                        <a:ea typeface="+mn-ea"/>
                        <a:cs typeface="Calibri" panose="020F050202020403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1" kern="1200" dirty="0">
                          <a:solidFill>
                            <a:schemeClr val="accent2">
                              <a:lumMod val="75000"/>
                            </a:schemeClr>
                          </a:solidFill>
                          <a:latin typeface="Calibri" panose="020F0502020204030204" pitchFamily="34" charset="0"/>
                          <a:ea typeface="+mn-ea"/>
                          <a:cs typeface="Calibri" panose="020F0502020204030204" pitchFamily="34" charset="0"/>
                        </a:rPr>
                        <a:t>AED 960,000</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algn="l" defTabSz="914400" rtl="0" eaLnBrk="1" fontAlgn="ctr" latinLnBrk="0" hangingPunct="1"/>
                      <a:r>
                        <a:rPr lang="en-US" sz="1400" b="1" i="0" u="none" strike="noStrike" kern="1200" dirty="0">
                          <a:solidFill>
                            <a:schemeClr val="accent2">
                              <a:lumMod val="75000"/>
                            </a:schemeClr>
                          </a:solidFill>
                          <a:effectLst/>
                          <a:latin typeface="Calibri" panose="020F0502020204030204" pitchFamily="34" charset="0"/>
                          <a:ea typeface="+mn-ea"/>
                          <a:cs typeface="+mn-cs"/>
                        </a:rPr>
                        <a:t>Budget Year</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algn="l" defTabSz="914400" rtl="0" eaLnBrk="1" fontAlgn="ctr" latinLnBrk="0" hangingPunct="1"/>
                      <a:r>
                        <a:rPr lang="en-US" sz="1400" b="1" i="0" u="none" strike="noStrike" kern="1200" dirty="0">
                          <a:solidFill>
                            <a:schemeClr val="accent2">
                              <a:lumMod val="75000"/>
                            </a:schemeClr>
                          </a:solidFill>
                          <a:effectLst/>
                          <a:latin typeface="Calibri" panose="020F0502020204030204" pitchFamily="34" charset="0"/>
                          <a:ea typeface="+mn-ea"/>
                          <a:cs typeface="+mn-cs"/>
                        </a:rPr>
                        <a:t>2023</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1" i="0" u="none" strike="noStrike" kern="1200" dirty="0">
                          <a:solidFill>
                            <a:schemeClr val="accent2">
                              <a:lumMod val="75000"/>
                            </a:schemeClr>
                          </a:solidFill>
                          <a:effectLst/>
                          <a:latin typeface="Calibri" panose="020F0502020204030204" pitchFamily="34" charset="0"/>
                          <a:ea typeface="+mn-ea"/>
                          <a:cs typeface="+mn-cs"/>
                        </a:rPr>
                        <a:t>Finish Year</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tcPr>
                </a:tc>
                <a:tc>
                  <a:txBody>
                    <a:bodyPr/>
                    <a:lstStyle/>
                    <a:p>
                      <a:r>
                        <a:rPr lang="en-US" sz="1400" b="1" i="0" u="none" strike="noStrike" kern="1200" dirty="0">
                          <a:solidFill>
                            <a:schemeClr val="accent2">
                              <a:lumMod val="75000"/>
                            </a:schemeClr>
                          </a:solidFill>
                          <a:effectLst/>
                          <a:latin typeface="Calibri" panose="020F0502020204030204" pitchFamily="34" charset="0"/>
                          <a:ea typeface="+mn-ea"/>
                          <a:cs typeface="+mn-cs"/>
                        </a:rPr>
                        <a:t>2023</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10001"/>
                  </a:ext>
                </a:extLst>
              </a:tr>
              <a:tr h="318319">
                <a:tc>
                  <a:txBody>
                    <a:bodyPr/>
                    <a:lstStyle/>
                    <a:p>
                      <a:r>
                        <a:rPr lang="en-US" sz="1400" b="1" i="1" dirty="0">
                          <a:solidFill>
                            <a:schemeClr val="accent2">
                              <a:lumMod val="75000"/>
                            </a:schemeClr>
                          </a:solidFill>
                          <a:latin typeface="Calibri" panose="020F0502020204030204" pitchFamily="34" charset="0"/>
                          <a:cs typeface="Calibri" panose="020F0502020204030204" pitchFamily="34" charset="0"/>
                        </a:rPr>
                        <a:t>Total Business Opex(Annual)</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r>
                        <a:rPr lang="en-US" sz="1400" b="1" i="0" u="none" strike="noStrike" dirty="0">
                          <a:solidFill>
                            <a:schemeClr val="accent2">
                              <a:lumMod val="75000"/>
                            </a:schemeClr>
                          </a:solidFill>
                          <a:effectLst/>
                          <a:latin typeface="Calibri" panose="020F0502020204030204" pitchFamily="34" charset="0"/>
                        </a:rPr>
                        <a:t>NA</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gridSpan="2">
                  <a:txBody>
                    <a:bodyPr/>
                    <a:lstStyle/>
                    <a:p>
                      <a:pPr algn="l" fontAlgn="ctr"/>
                      <a:r>
                        <a:rPr lang="en-US" sz="1400" b="1" i="0" u="none" strike="noStrike" dirty="0">
                          <a:solidFill>
                            <a:schemeClr val="accent2">
                              <a:lumMod val="75000"/>
                            </a:schemeClr>
                          </a:solidFill>
                          <a:effectLst/>
                          <a:latin typeface="Calibri" panose="020F0502020204030204" pitchFamily="34" charset="0"/>
                        </a:rPr>
                        <a:t>Start Year</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gridSpan="2">
                  <a:txBody>
                    <a:bodyPr/>
                    <a:lstStyle/>
                    <a:p>
                      <a:pPr algn="l" fontAlgn="ctr"/>
                      <a:endParaRPr lang="en-US" sz="1400" b="1" i="0" u="none" strike="noStrike" dirty="0">
                        <a:solidFill>
                          <a:schemeClr val="accent2">
                            <a:lumMod val="75000"/>
                          </a:schemeClr>
                        </a:solidFill>
                        <a:effectLst/>
                        <a:latin typeface="Calibri" panose="020F050202020403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hMerge="1">
                  <a:txBody>
                    <a:bodyPr/>
                    <a:lstStyle/>
                    <a:p>
                      <a:endParaRPr lang="en-US"/>
                    </a:p>
                  </a:txBody>
                  <a:tcPr/>
                </a:tc>
                <a:extLst>
                  <a:ext uri="{0D108BD9-81ED-4DB2-BD59-A6C34878D82A}">
                    <a16:rowId xmlns:a16="http://schemas.microsoft.com/office/drawing/2014/main" val="785780183"/>
                  </a:ext>
                </a:extLst>
              </a:tr>
              <a:tr h="315145">
                <a:tc>
                  <a:txBody>
                    <a:bodyPr/>
                    <a:lstStyle/>
                    <a:p>
                      <a:r>
                        <a:rPr lang="en-US" sz="1400" b="1" i="1" kern="1200" dirty="0">
                          <a:solidFill>
                            <a:schemeClr val="accent2">
                              <a:lumMod val="75000"/>
                            </a:schemeClr>
                          </a:solidFill>
                          <a:latin typeface="Calibri" panose="020F0502020204030204" pitchFamily="34" charset="0"/>
                          <a:ea typeface="+mn-ea"/>
                          <a:cs typeface="Calibri" panose="020F0502020204030204" pitchFamily="34" charset="0"/>
                        </a:rPr>
                        <a:t>Total Tech OPEX cost  (Annual)</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r>
                        <a:rPr lang="en-US" sz="1400" b="1" dirty="0">
                          <a:solidFill>
                            <a:schemeClr val="accent2">
                              <a:lumMod val="75000"/>
                            </a:schemeClr>
                          </a:solidFill>
                          <a:latin typeface="Calibri" panose="020F0502020204030204" pitchFamily="34" charset="0"/>
                          <a:cs typeface="Calibri" panose="020F0502020204030204" pitchFamily="34" charset="0"/>
                        </a:rPr>
                        <a:t>AED  </a:t>
                      </a:r>
                      <a:r>
                        <a:rPr lang="en-US" sz="1400" b="1" kern="1200" dirty="0">
                          <a:solidFill>
                            <a:schemeClr val="accent2">
                              <a:lumMod val="75000"/>
                            </a:schemeClr>
                          </a:solidFill>
                          <a:latin typeface="Calibri" panose="020F0502020204030204" pitchFamily="34" charset="0"/>
                          <a:ea typeface="+mn-ea"/>
                          <a:cs typeface="Calibri" panose="020F0502020204030204" pitchFamily="34" charset="0"/>
                        </a:rPr>
                        <a:t>310,000</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gridSpan="2">
                  <a:txBody>
                    <a:bodyPr/>
                    <a:lstStyle/>
                    <a:p>
                      <a:pPr algn="l" fontAlgn="ctr"/>
                      <a:r>
                        <a:rPr lang="en-US" sz="1400" b="1" i="0" u="none" strike="noStrike" dirty="0">
                          <a:solidFill>
                            <a:schemeClr val="accent2">
                              <a:lumMod val="75000"/>
                            </a:schemeClr>
                          </a:solidFill>
                          <a:effectLst/>
                          <a:latin typeface="Calibri" panose="020F0502020204030204" pitchFamily="34" charset="0"/>
                        </a:rPr>
                        <a:t>Start Year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gridSpan="2">
                  <a:txBody>
                    <a:bodyPr/>
                    <a:lstStyle/>
                    <a:p>
                      <a:pPr algn="l" fontAlgn="ctr"/>
                      <a:r>
                        <a:rPr lang="en-US" sz="1400" b="1" dirty="0">
                          <a:solidFill>
                            <a:schemeClr val="accent2">
                              <a:lumMod val="75000"/>
                            </a:schemeClr>
                          </a:solidFill>
                          <a:latin typeface="Calibri" panose="020F0502020204030204" pitchFamily="34" charset="0"/>
                          <a:cs typeface="Calibri" panose="020F0502020204030204" pitchFamily="34" charset="0"/>
                        </a:rPr>
                        <a:t>(Y2024</a:t>
                      </a:r>
                      <a:r>
                        <a:rPr lang="en-US" sz="1400" b="1" baseline="0" dirty="0">
                          <a:solidFill>
                            <a:schemeClr val="accent2">
                              <a:lumMod val="75000"/>
                            </a:schemeClr>
                          </a:solidFill>
                          <a:latin typeface="Calibri" panose="020F0502020204030204" pitchFamily="34" charset="0"/>
                          <a:cs typeface="Calibri" panose="020F0502020204030204" pitchFamily="34" charset="0"/>
                        </a:rPr>
                        <a:t> onwards</a:t>
                      </a:r>
                      <a:r>
                        <a:rPr lang="en-US" sz="1400" b="1" dirty="0">
                          <a:solidFill>
                            <a:schemeClr val="accent2">
                              <a:lumMod val="75000"/>
                            </a:schemeClr>
                          </a:solidFill>
                          <a:latin typeface="Calibri" panose="020F0502020204030204" pitchFamily="34" charset="0"/>
                          <a:cs typeface="Calibri" panose="020F0502020204030204" pitchFamily="34" charset="0"/>
                        </a:rPr>
                        <a:t>)</a:t>
                      </a:r>
                      <a:endParaRPr lang="en-US" sz="1400" b="1" i="0" u="none" strike="noStrike" dirty="0">
                        <a:solidFill>
                          <a:schemeClr val="accent2">
                            <a:lumMod val="75000"/>
                          </a:schemeClr>
                        </a:solidFill>
                        <a:effectLst/>
                        <a:latin typeface="Calibri" panose="020F050202020403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hMerge="1">
                  <a:txBody>
                    <a:bodyPr/>
                    <a:lstStyle/>
                    <a:p>
                      <a:endParaRPr lang="en-US"/>
                    </a:p>
                  </a:txBody>
                  <a:tcPr/>
                </a:tc>
                <a:extLst>
                  <a:ext uri="{0D108BD9-81ED-4DB2-BD59-A6C34878D82A}">
                    <a16:rowId xmlns:a16="http://schemas.microsoft.com/office/drawing/2014/main" val="10002"/>
                  </a:ext>
                </a:extLst>
              </a:tr>
              <a:tr h="279891">
                <a:tc>
                  <a:txBody>
                    <a:bodyPr/>
                    <a:lstStyle/>
                    <a:p>
                      <a:r>
                        <a:rPr lang="en-US" sz="1400" b="1" i="1" dirty="0">
                          <a:solidFill>
                            <a:schemeClr val="accent2">
                              <a:lumMod val="75000"/>
                            </a:schemeClr>
                          </a:solidFill>
                          <a:latin typeface="Calibri" panose="020F0502020204030204" pitchFamily="34" charset="0"/>
                          <a:cs typeface="Calibri" panose="020F0502020204030204" pitchFamily="34" charset="0"/>
                        </a:rPr>
                        <a:t>Total Depreciations (Annual)</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1" kern="1200" dirty="0">
                          <a:solidFill>
                            <a:schemeClr val="accent2">
                              <a:lumMod val="75000"/>
                            </a:schemeClr>
                          </a:solidFill>
                          <a:latin typeface="Calibri" panose="020F0502020204030204" pitchFamily="34" charset="0"/>
                          <a:ea typeface="+mn-ea"/>
                          <a:cs typeface="Calibri" panose="020F0502020204030204" pitchFamily="34" charset="0"/>
                        </a:rPr>
                        <a:t>AED </a:t>
                      </a:r>
                      <a:r>
                        <a:rPr lang="en-US" sz="1400" b="1" kern="1200" noProof="0" dirty="0">
                          <a:solidFill>
                            <a:schemeClr val="accent2">
                              <a:lumMod val="75000"/>
                            </a:schemeClr>
                          </a:solidFill>
                          <a:latin typeface="Calibri" panose="020F0502020204030204" pitchFamily="34" charset="0"/>
                          <a:ea typeface="+mn-ea"/>
                          <a:cs typeface="Calibri" panose="020F0502020204030204" pitchFamily="34" charset="0"/>
                        </a:rPr>
                        <a:t>120,000</a:t>
                      </a:r>
                      <a:endParaRPr lang="en-US" sz="1400" b="1" kern="1200" dirty="0">
                        <a:solidFill>
                          <a:schemeClr val="accent2">
                            <a:lumMod val="75000"/>
                          </a:schemeClr>
                        </a:solidFill>
                        <a:latin typeface="Calibri" panose="020F0502020204030204" pitchFamily="34" charset="0"/>
                        <a:ea typeface="+mn-ea"/>
                        <a:cs typeface="Calibri" panose="020F0502020204030204" pitchFamily="34" charset="0"/>
                      </a:endParaRPr>
                    </a:p>
                    <a:p>
                      <a:pPr algn="l" fontAlgn="ctr"/>
                      <a:endParaRPr lang="en-US" sz="1400" b="1" i="0" u="none" strike="noStrike" dirty="0">
                        <a:solidFill>
                          <a:schemeClr val="accent2">
                            <a:lumMod val="75000"/>
                          </a:schemeClr>
                        </a:solidFill>
                        <a:effectLst/>
                        <a:latin typeface="Calibri" panose="020F050202020403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gridSpan="2">
                  <a:txBody>
                    <a:bodyPr/>
                    <a:lstStyle/>
                    <a:p>
                      <a:pPr algn="l" fontAlgn="ctr"/>
                      <a:r>
                        <a:rPr lang="en-US" sz="1400" b="1" i="0" u="none" strike="noStrike" dirty="0">
                          <a:solidFill>
                            <a:schemeClr val="accent2">
                              <a:lumMod val="75000"/>
                            </a:schemeClr>
                          </a:solidFill>
                          <a:effectLst/>
                          <a:latin typeface="Calibri" panose="020F0502020204030204" pitchFamily="34" charset="0"/>
                        </a:rPr>
                        <a:t>Start Year</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gridSpan="2">
                  <a:txBody>
                    <a:bodyPr/>
                    <a:lstStyle/>
                    <a:p>
                      <a:pPr algn="l" fontAlgn="ctr"/>
                      <a:r>
                        <a:rPr lang="en-US" sz="1400" b="1" dirty="0">
                          <a:solidFill>
                            <a:schemeClr val="accent2">
                              <a:lumMod val="75000"/>
                            </a:schemeClr>
                          </a:solidFill>
                          <a:latin typeface="Calibri" panose="020F0502020204030204" pitchFamily="34" charset="0"/>
                          <a:cs typeface="Calibri" panose="020F0502020204030204" pitchFamily="34" charset="0"/>
                        </a:rPr>
                        <a:t>(Y2024</a:t>
                      </a:r>
                      <a:r>
                        <a:rPr lang="en-US" sz="1400" b="1" baseline="0" dirty="0">
                          <a:solidFill>
                            <a:schemeClr val="accent2">
                              <a:lumMod val="75000"/>
                            </a:schemeClr>
                          </a:solidFill>
                          <a:latin typeface="Calibri" panose="020F0502020204030204" pitchFamily="34" charset="0"/>
                          <a:cs typeface="Calibri" panose="020F0502020204030204" pitchFamily="34" charset="0"/>
                        </a:rPr>
                        <a:t>onwards</a:t>
                      </a:r>
                      <a:r>
                        <a:rPr lang="en-US" sz="1400" b="1" dirty="0">
                          <a:solidFill>
                            <a:schemeClr val="accent2">
                              <a:lumMod val="75000"/>
                            </a:schemeClr>
                          </a:solidFill>
                          <a:latin typeface="Calibri" panose="020F0502020204030204" pitchFamily="34" charset="0"/>
                          <a:cs typeface="Calibri" panose="020F0502020204030204" pitchFamily="34" charset="0"/>
                        </a:rPr>
                        <a:t>)</a:t>
                      </a:r>
                      <a:endParaRPr lang="en-US" sz="1400" b="1" i="0" u="none" strike="noStrike" dirty="0">
                        <a:solidFill>
                          <a:schemeClr val="accent2">
                            <a:lumMod val="75000"/>
                          </a:schemeClr>
                        </a:solidFill>
                        <a:effectLst/>
                        <a:latin typeface="Calibri" panose="020F050202020403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hMerge="1">
                  <a:txBody>
                    <a:bodyPr/>
                    <a:lstStyle/>
                    <a:p>
                      <a:endParaRPr lang="en-US"/>
                    </a:p>
                  </a:txBody>
                  <a:tcPr/>
                </a:tc>
                <a:extLst>
                  <a:ext uri="{0D108BD9-81ED-4DB2-BD59-A6C34878D82A}">
                    <a16:rowId xmlns:a16="http://schemas.microsoft.com/office/drawing/2014/main" val="1263192441"/>
                  </a:ext>
                </a:extLst>
              </a:tr>
              <a:tr h="273678">
                <a:tc>
                  <a:txBody>
                    <a:bodyPr/>
                    <a:lstStyle/>
                    <a:p>
                      <a:r>
                        <a:rPr lang="en-US" sz="1400" b="1" i="1" dirty="0">
                          <a:solidFill>
                            <a:schemeClr val="accent2">
                              <a:lumMod val="75000"/>
                            </a:schemeClr>
                          </a:solidFill>
                          <a:latin typeface="Calibri" panose="020F0502020204030204" pitchFamily="34" charset="0"/>
                          <a:cs typeface="Calibri" panose="020F0502020204030204" pitchFamily="34" charset="0"/>
                        </a:rPr>
                        <a:t>Net Impact ( Annual)</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r>
                        <a:rPr lang="en-US" sz="1400" b="1" i="0" u="none" strike="noStrike" dirty="0">
                          <a:solidFill>
                            <a:schemeClr val="accent2">
                              <a:lumMod val="75000"/>
                            </a:schemeClr>
                          </a:solidFill>
                          <a:effectLst/>
                          <a:latin typeface="Calibri" panose="020F0502020204030204" pitchFamily="34" charset="0"/>
                        </a:rPr>
                        <a:t>AED 170K</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gridSpan="2">
                  <a:txBody>
                    <a:bodyPr/>
                    <a:lstStyle/>
                    <a:p>
                      <a:pPr algn="l" fontAlgn="ctr"/>
                      <a:r>
                        <a:rPr lang="en-US" sz="1400" b="1" i="0" u="none" strike="noStrike" dirty="0">
                          <a:solidFill>
                            <a:schemeClr val="accent2">
                              <a:lumMod val="75000"/>
                            </a:schemeClr>
                          </a:solidFill>
                          <a:effectLst/>
                          <a:latin typeface="Calibri" panose="020F0502020204030204" pitchFamily="34" charset="0"/>
                        </a:rPr>
                        <a:t>Start Year</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gridSpan="2">
                  <a:txBody>
                    <a:bodyPr/>
                    <a:lstStyle/>
                    <a:p>
                      <a:pPr algn="l" fontAlgn="ctr"/>
                      <a:r>
                        <a:rPr lang="en-US" sz="1400" b="1" dirty="0">
                          <a:solidFill>
                            <a:schemeClr val="accent2">
                              <a:lumMod val="75000"/>
                            </a:schemeClr>
                          </a:solidFill>
                          <a:latin typeface="Calibri" panose="020F0502020204030204" pitchFamily="34" charset="0"/>
                          <a:cs typeface="Calibri" panose="020F0502020204030204" pitchFamily="34" charset="0"/>
                        </a:rPr>
                        <a:t>(Y2024</a:t>
                      </a:r>
                      <a:r>
                        <a:rPr lang="en-US" sz="1400" b="1" baseline="0" dirty="0">
                          <a:solidFill>
                            <a:schemeClr val="accent2">
                              <a:lumMod val="75000"/>
                            </a:schemeClr>
                          </a:solidFill>
                          <a:latin typeface="Calibri" panose="020F0502020204030204" pitchFamily="34" charset="0"/>
                          <a:cs typeface="Calibri" panose="020F0502020204030204" pitchFamily="34" charset="0"/>
                        </a:rPr>
                        <a:t> onwards)</a:t>
                      </a:r>
                      <a:endParaRPr lang="en-US" sz="1400" b="1" i="0" u="none" strike="noStrike" dirty="0">
                        <a:solidFill>
                          <a:schemeClr val="accent2">
                            <a:lumMod val="75000"/>
                          </a:schemeClr>
                        </a:solidFill>
                        <a:effectLst/>
                        <a:latin typeface="Calibri" panose="020F050202020403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hMerge="1">
                  <a:txBody>
                    <a:bodyPr/>
                    <a:lstStyle/>
                    <a:p>
                      <a:endParaRPr lang="en-US"/>
                    </a:p>
                  </a:txBody>
                  <a:tcPr/>
                </a:tc>
                <a:extLst>
                  <a:ext uri="{0D108BD9-81ED-4DB2-BD59-A6C34878D82A}">
                    <a16:rowId xmlns:a16="http://schemas.microsoft.com/office/drawing/2014/main" val="795002637"/>
                  </a:ext>
                </a:extLst>
              </a:tr>
              <a:tr h="512677">
                <a:tc>
                  <a:txBody>
                    <a:bodyPr/>
                    <a:lstStyle/>
                    <a:p>
                      <a:r>
                        <a:rPr lang="en-US" sz="1400" b="1" i="1" dirty="0">
                          <a:solidFill>
                            <a:schemeClr val="accent2">
                              <a:lumMod val="75000"/>
                            </a:schemeClr>
                          </a:solidFill>
                          <a:latin typeface="Calibri" panose="020F0502020204030204" pitchFamily="34" charset="0"/>
                          <a:cs typeface="Calibri" panose="020F0502020204030204" pitchFamily="34" charset="0"/>
                        </a:rPr>
                        <a:t>Total Benefit/ Cost reductions  over 8 Years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gridSpan="5">
                  <a:txBody>
                    <a:bodyPr/>
                    <a:lstStyle/>
                    <a:p>
                      <a:pPr algn="l" fontAlgn="ctr"/>
                      <a:r>
                        <a:rPr lang="en-US" sz="1400" b="1" i="0" u="none" strike="noStrike" dirty="0">
                          <a:solidFill>
                            <a:schemeClr val="accent2">
                              <a:lumMod val="75000"/>
                            </a:schemeClr>
                          </a:solidFill>
                          <a:effectLst/>
                          <a:latin typeface="Calibri" panose="020F0502020204030204" pitchFamily="34" charset="0"/>
                        </a:rPr>
                        <a:t>Cost reduction – 5.6 M over 8 years</a:t>
                      </a:r>
                    </a:p>
                  </a:txBody>
                  <a:tcPr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pPr algn="l" fontAlgn="ctr"/>
                      <a:endParaRPr lang="en-US" sz="1400" b="1" i="0" u="none" strike="noStrike" dirty="0">
                        <a:solidFill>
                          <a:schemeClr val="accent2">
                            <a:lumMod val="75000"/>
                          </a:schemeClr>
                        </a:solidFill>
                        <a:effectLst/>
                        <a:latin typeface="Calibri" panose="020F050202020403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pPr algn="l" fontAlgn="ctr"/>
                      <a:endParaRPr lang="en-US" sz="1400" b="1" i="0" u="none" strike="noStrike" dirty="0">
                        <a:solidFill>
                          <a:schemeClr val="accent2">
                            <a:lumMod val="75000"/>
                          </a:schemeClr>
                        </a:solidFill>
                        <a:effectLst/>
                        <a:latin typeface="Calibri" panose="020F050202020403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753777020"/>
                  </a:ext>
                </a:extLst>
              </a:tr>
            </a:tbl>
          </a:graphicData>
        </a:graphic>
      </p:graphicFrame>
      <p:sp>
        <p:nvSpPr>
          <p:cNvPr id="15" name="Title 1"/>
          <p:cNvSpPr txBox="1">
            <a:spLocks/>
          </p:cNvSpPr>
          <p:nvPr/>
        </p:nvSpPr>
        <p:spPr bwMode="auto">
          <a:xfrm>
            <a:off x="435184" y="65087"/>
            <a:ext cx="10477164" cy="465885"/>
          </a:xfrm>
          <a:prstGeom prst="rect">
            <a:avLst/>
          </a:prstGeom>
          <a:noFill/>
          <a:ln w="9525">
            <a:noFill/>
            <a:miter lim="800000"/>
            <a:headEnd/>
            <a:tailEnd/>
          </a:ln>
        </p:spPr>
        <p:txBody>
          <a:bodyPr lIns="0" tIns="0" rIns="410291" bIns="0"/>
          <a:lstStyle/>
          <a:p>
            <a:pPr algn="ctr">
              <a:lnSpc>
                <a:spcPts val="2400"/>
              </a:lnSpc>
              <a:defRPr/>
            </a:pPr>
            <a:r>
              <a:rPr lang="en-US" sz="2200" kern="0" dirty="0">
                <a:solidFill>
                  <a:schemeClr val="accent2">
                    <a:lumMod val="75000"/>
                  </a:schemeClr>
                </a:solidFill>
                <a:latin typeface="Calibri" panose="020F0502020204030204" pitchFamily="34" charset="0"/>
                <a:ea typeface="+mj-ea"/>
                <a:cs typeface="Calibri" panose="020F0502020204030204" pitchFamily="34" charset="0"/>
              </a:rPr>
              <a:t>Approval</a:t>
            </a:r>
            <a:endParaRPr lang="en-US" kern="0" dirty="0">
              <a:solidFill>
                <a:schemeClr val="accent2">
                  <a:lumMod val="75000"/>
                </a:schemeClr>
              </a:solidFill>
              <a:latin typeface="Calibri" panose="020F0502020204030204" pitchFamily="34" charset="0"/>
              <a:ea typeface="+mj-ea"/>
              <a:cs typeface="Calibri" panose="020F0502020204030204" pitchFamily="34" charset="0"/>
            </a:endParaRPr>
          </a:p>
        </p:txBody>
      </p:sp>
      <p:sp>
        <p:nvSpPr>
          <p:cNvPr id="2" name="Slide Number Placeholder 1">
            <a:extLst>
              <a:ext uri="{FF2B5EF4-FFF2-40B4-BE49-F238E27FC236}">
                <a16:creationId xmlns:a16="http://schemas.microsoft.com/office/drawing/2014/main" id="{6EF87450-0434-487B-8C94-5514ED1FCB5C}"/>
              </a:ext>
            </a:extLst>
          </p:cNvPr>
          <p:cNvSpPr>
            <a:spLocks noGrp="1"/>
          </p:cNvSpPr>
          <p:nvPr>
            <p:ph type="sldNum" sz="quarter" idx="10"/>
          </p:nvPr>
        </p:nvSpPr>
        <p:spPr/>
        <p:txBody>
          <a:bodyPr/>
          <a:lstStyle/>
          <a:p>
            <a:pPr>
              <a:defRPr/>
            </a:pPr>
            <a:fld id="{E281C694-246D-415A-AEE6-83DD2CA5DEAC}" type="slidenum">
              <a:rPr lang="en-US" altLang="en-US" smtClean="0"/>
              <a:pPr>
                <a:defRPr/>
              </a:pPr>
              <a:t>2</a:t>
            </a:fld>
            <a:endParaRPr lang="en-US" altLang="en-US" dirty="0"/>
          </a:p>
        </p:txBody>
      </p:sp>
      <p:graphicFrame>
        <p:nvGraphicFramePr>
          <p:cNvPr id="6" name="Content Placeholder 6">
            <a:extLst>
              <a:ext uri="{FF2B5EF4-FFF2-40B4-BE49-F238E27FC236}">
                <a16:creationId xmlns:a16="http://schemas.microsoft.com/office/drawing/2014/main" id="{E0EAFF3F-3A5D-4EF8-B40B-03F2EB152C65}"/>
              </a:ext>
            </a:extLst>
          </p:cNvPr>
          <p:cNvGraphicFramePr>
            <a:graphicFrameLocks/>
          </p:cNvGraphicFramePr>
          <p:nvPr>
            <p:extLst>
              <p:ext uri="{D42A27DB-BD31-4B8C-83A1-F6EECF244321}">
                <p14:modId xmlns:p14="http://schemas.microsoft.com/office/powerpoint/2010/main" val="1641702140"/>
              </p:ext>
            </p:extLst>
          </p:nvPr>
        </p:nvGraphicFramePr>
        <p:xfrm>
          <a:off x="191344" y="3085312"/>
          <a:ext cx="11565470" cy="1590378"/>
        </p:xfrm>
        <a:graphic>
          <a:graphicData uri="http://schemas.openxmlformats.org/drawingml/2006/table">
            <a:tbl>
              <a:tblPr firstRow="1" bandRow="1">
                <a:tableStyleId>{5A111915-BE36-4E01-A7E5-04B1672EAD32}</a:tableStyleId>
              </a:tblPr>
              <a:tblGrid>
                <a:gridCol w="3024336">
                  <a:extLst>
                    <a:ext uri="{9D8B030D-6E8A-4147-A177-3AD203B41FA5}">
                      <a16:colId xmlns:a16="http://schemas.microsoft.com/office/drawing/2014/main" val="20000"/>
                    </a:ext>
                  </a:extLst>
                </a:gridCol>
                <a:gridCol w="2916324">
                  <a:extLst>
                    <a:ext uri="{9D8B030D-6E8A-4147-A177-3AD203B41FA5}">
                      <a16:colId xmlns:a16="http://schemas.microsoft.com/office/drawing/2014/main" val="20002"/>
                    </a:ext>
                  </a:extLst>
                </a:gridCol>
                <a:gridCol w="2251547">
                  <a:extLst>
                    <a:ext uri="{9D8B030D-6E8A-4147-A177-3AD203B41FA5}">
                      <a16:colId xmlns:a16="http://schemas.microsoft.com/office/drawing/2014/main" val="242273634"/>
                    </a:ext>
                  </a:extLst>
                </a:gridCol>
                <a:gridCol w="3373263">
                  <a:extLst>
                    <a:ext uri="{9D8B030D-6E8A-4147-A177-3AD203B41FA5}">
                      <a16:colId xmlns:a16="http://schemas.microsoft.com/office/drawing/2014/main" val="1039142640"/>
                    </a:ext>
                  </a:extLst>
                </a:gridCol>
              </a:tblGrid>
              <a:tr h="364110">
                <a:tc gridSpan="4">
                  <a:txBody>
                    <a:bodyPr/>
                    <a:lstStyle/>
                    <a:p>
                      <a:r>
                        <a:rPr lang="en-US" sz="1400" b="1" kern="1200" dirty="0">
                          <a:solidFill>
                            <a:schemeClr val="accent2">
                              <a:lumMod val="75000"/>
                            </a:schemeClr>
                          </a:solidFill>
                          <a:latin typeface="Calibri" panose="020F0502020204030204" pitchFamily="34" charset="0"/>
                          <a:ea typeface="+mn-ea"/>
                          <a:cs typeface="Calibri" panose="020F0502020204030204" pitchFamily="34" charset="0"/>
                        </a:rPr>
                        <a:t>Approving Committee Signatures</a:t>
                      </a:r>
                    </a:p>
                  </a:txBody>
                  <a:tcPr marL="91446" marR="91446" marT="45677" marB="45677"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sz="1200" b="1" kern="1200" dirty="0">
                        <a:solidFill>
                          <a:schemeClr val="tx1"/>
                        </a:solidFill>
                        <a:latin typeface="+mn-lt"/>
                        <a:ea typeface="+mn-ea"/>
                        <a:cs typeface="+mn-cs"/>
                      </a:endParaRPr>
                    </a:p>
                  </a:txBody>
                  <a:tcPr marL="91446" marR="91446" marT="45677" marB="45677"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8756">
                <a:tc>
                  <a:txBody>
                    <a:bodyPr/>
                    <a:lstStyle/>
                    <a:p>
                      <a:r>
                        <a:rPr lang="en-US" sz="1400" b="1" kern="1200" dirty="0">
                          <a:solidFill>
                            <a:schemeClr val="accent2">
                              <a:lumMod val="75000"/>
                            </a:schemeClr>
                          </a:solidFill>
                          <a:latin typeface="Calibri" panose="020F0502020204030204" pitchFamily="34" charset="0"/>
                          <a:ea typeface="+mn-ea"/>
                          <a:cs typeface="Calibri" panose="020F0502020204030204" pitchFamily="34" charset="0"/>
                        </a:rPr>
                        <a:t>Business Group Head ( Sponsor)</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08080">
                              <a:lumMod val="75000"/>
                            </a:srgbClr>
                          </a:solidFill>
                          <a:effectLst/>
                          <a:uLnTx/>
                          <a:uFillTx/>
                          <a:latin typeface="Calibri" panose="020F0502020204030204" pitchFamily="34" charset="0"/>
                          <a:ea typeface="+mn-ea"/>
                          <a:cs typeface="+mn-cs"/>
                        </a:rPr>
                        <a:t>To be Approved digitally (Email)</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algn="l" defTabSz="914400" rtl="0" eaLnBrk="1" fontAlgn="ctr" latinLnBrk="0" hangingPunct="1"/>
                      <a:r>
                        <a:rPr lang="en-US" sz="1400" b="1" i="0" u="none" strike="noStrike" kern="1200" dirty="0">
                          <a:solidFill>
                            <a:schemeClr val="accent2">
                              <a:lumMod val="75000"/>
                            </a:schemeClr>
                          </a:solidFill>
                          <a:effectLst/>
                          <a:latin typeface="Calibri" panose="020F0502020204030204" pitchFamily="34" charset="0"/>
                          <a:ea typeface="+mn-ea"/>
                          <a:cs typeface="+mn-cs"/>
                        </a:rPr>
                        <a:t>CFO</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08080">
                              <a:lumMod val="75000"/>
                            </a:srgbClr>
                          </a:solidFill>
                          <a:effectLst/>
                          <a:uLnTx/>
                          <a:uFillTx/>
                          <a:latin typeface="Calibri" panose="020F0502020204030204" pitchFamily="34" charset="0"/>
                          <a:ea typeface="+mn-ea"/>
                          <a:cs typeface="+mn-cs"/>
                        </a:rPr>
                        <a:t>To be Approved digitally (Email)</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408756">
                <a:tc>
                  <a:txBody>
                    <a:bodyPr/>
                    <a:lstStyle/>
                    <a:p>
                      <a:r>
                        <a:rPr lang="en-US" sz="1400" b="1" kern="1200" dirty="0">
                          <a:solidFill>
                            <a:schemeClr val="accent2">
                              <a:lumMod val="75000"/>
                            </a:schemeClr>
                          </a:solidFill>
                          <a:latin typeface="Calibri" panose="020F0502020204030204" pitchFamily="34" charset="0"/>
                          <a:ea typeface="+mn-ea"/>
                          <a:cs typeface="Calibri" panose="020F0502020204030204" pitchFamily="34" charset="0"/>
                        </a:rPr>
                        <a:t>GRM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08080">
                              <a:lumMod val="75000"/>
                            </a:srgbClr>
                          </a:solidFill>
                          <a:effectLst/>
                          <a:uLnTx/>
                          <a:uFillTx/>
                          <a:latin typeface="Calibri" panose="020F0502020204030204" pitchFamily="34" charset="0"/>
                          <a:ea typeface="ＭＳ Ｐゴシック"/>
                          <a:cs typeface="+mn-cs"/>
                        </a:rPr>
                        <a:t>To be Approved digitally (Email)</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r>
                        <a:rPr lang="en-US" sz="1400" b="1" i="0" u="none" strike="noStrike" dirty="0">
                          <a:solidFill>
                            <a:schemeClr val="accent2">
                              <a:lumMod val="75000"/>
                            </a:schemeClr>
                          </a:solidFill>
                          <a:effectLst/>
                          <a:latin typeface="Calibri" panose="020F0502020204030204" pitchFamily="34" charset="0"/>
                        </a:rPr>
                        <a:t>CEO</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08080">
                              <a:lumMod val="75000"/>
                            </a:srgbClr>
                          </a:solidFill>
                          <a:effectLst/>
                          <a:uLnTx/>
                          <a:uFillTx/>
                          <a:latin typeface="Calibri" panose="020F0502020204030204" pitchFamily="34" charset="0"/>
                          <a:ea typeface="ＭＳ Ｐゴシック"/>
                          <a:cs typeface="+mn-cs"/>
                        </a:rPr>
                        <a:t>To be Approved digitally (Email)</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20924221"/>
                  </a:ext>
                </a:extLst>
              </a:tr>
              <a:tr h="408756">
                <a:tc>
                  <a:txBody>
                    <a:bodyPr/>
                    <a:lstStyle/>
                    <a:p>
                      <a:r>
                        <a:rPr lang="en-US" sz="1400" b="1" kern="1200" dirty="0">
                          <a:solidFill>
                            <a:schemeClr val="accent2">
                              <a:lumMod val="75000"/>
                            </a:schemeClr>
                          </a:solidFill>
                          <a:latin typeface="Calibri" panose="020F0502020204030204" pitchFamily="34" charset="0"/>
                          <a:ea typeface="+mn-ea"/>
                          <a:cs typeface="Calibri" panose="020F0502020204030204" pitchFamily="34" charset="0"/>
                        </a:rPr>
                        <a:t>GCM</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08080">
                              <a:lumMod val="75000"/>
                            </a:srgbClr>
                          </a:solidFill>
                          <a:effectLst/>
                          <a:uLnTx/>
                          <a:uFillTx/>
                          <a:latin typeface="Calibri" panose="020F0502020204030204" pitchFamily="34" charset="0"/>
                          <a:ea typeface="ＭＳ Ｐゴシック"/>
                          <a:cs typeface="+mn-cs"/>
                        </a:rPr>
                        <a:t>To be Approved digitally (Email)</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r>
                        <a:rPr lang="en-US" sz="1400" b="1" i="0" u="none" strike="noStrike" dirty="0">
                          <a:solidFill>
                            <a:schemeClr val="accent2">
                              <a:lumMod val="75000"/>
                            </a:schemeClr>
                          </a:solidFill>
                          <a:effectLst/>
                          <a:latin typeface="Calibri" panose="020F0502020204030204" pitchFamily="34" charset="0"/>
                        </a:rPr>
                        <a:t>CIO</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08080">
                              <a:lumMod val="75000"/>
                            </a:srgbClr>
                          </a:solidFill>
                          <a:effectLst/>
                          <a:uLnTx/>
                          <a:uFillTx/>
                          <a:latin typeface="Calibri" panose="020F0502020204030204" pitchFamily="34" charset="0"/>
                          <a:ea typeface="ＭＳ Ｐゴシック"/>
                          <a:cs typeface="+mn-cs"/>
                        </a:rPr>
                        <a:t>To be Approved digitally (Email)</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03666133"/>
                  </a:ext>
                </a:extLst>
              </a:tr>
            </a:tbl>
          </a:graphicData>
        </a:graphic>
      </p:graphicFrame>
    </p:spTree>
    <p:extLst>
      <p:ext uri="{BB962C8B-B14F-4D97-AF65-F5344CB8AC3E}">
        <p14:creationId xmlns:p14="http://schemas.microsoft.com/office/powerpoint/2010/main" val="328848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9331" y="-39780"/>
            <a:ext cx="11619294" cy="372015"/>
          </a:xfrm>
          <a:prstGeom prst="rect">
            <a:avLst/>
          </a:prstGeom>
        </p:spPr>
        <p:txBody>
          <a:bodyPr/>
          <a:lstStyle>
            <a:lvl1pPr algn="l" defTabSz="457200" rtl="0" eaLnBrk="0" fontAlgn="base" hangingPunct="0">
              <a:spcBef>
                <a:spcPct val="0"/>
              </a:spcBef>
              <a:spcAft>
                <a:spcPct val="0"/>
              </a:spcAft>
              <a:defRPr sz="2000" b="1" kern="1200">
                <a:solidFill>
                  <a:schemeClr val="accent2">
                    <a:lumMod val="75000"/>
                  </a:schemeClr>
                </a:solidFill>
                <a:latin typeface="Century Gothic" panose="020B0502020202020204" pitchFamily="34" charset="0"/>
                <a:ea typeface="+mj-ea"/>
                <a:cs typeface="+mj-cs"/>
              </a:defRPr>
            </a:lvl1pPr>
            <a:lvl2pPr algn="l" defTabSz="457200" rtl="0" eaLnBrk="0" fontAlgn="base" hangingPunct="0">
              <a:spcBef>
                <a:spcPct val="0"/>
              </a:spcBef>
              <a:spcAft>
                <a:spcPct val="0"/>
              </a:spcAft>
              <a:defRPr sz="2800">
                <a:solidFill>
                  <a:srgbClr val="005393"/>
                </a:solidFill>
                <a:latin typeface="Century Gothic" panose="020B0502020202020204" pitchFamily="34" charset="0"/>
              </a:defRPr>
            </a:lvl2pPr>
            <a:lvl3pPr algn="l" defTabSz="457200" rtl="0" eaLnBrk="0" fontAlgn="base" hangingPunct="0">
              <a:spcBef>
                <a:spcPct val="0"/>
              </a:spcBef>
              <a:spcAft>
                <a:spcPct val="0"/>
              </a:spcAft>
              <a:defRPr sz="2800">
                <a:solidFill>
                  <a:srgbClr val="005393"/>
                </a:solidFill>
                <a:latin typeface="Century Gothic" panose="020B0502020202020204" pitchFamily="34" charset="0"/>
              </a:defRPr>
            </a:lvl3pPr>
            <a:lvl4pPr algn="l" defTabSz="457200" rtl="0" eaLnBrk="0" fontAlgn="base" hangingPunct="0">
              <a:spcBef>
                <a:spcPct val="0"/>
              </a:spcBef>
              <a:spcAft>
                <a:spcPct val="0"/>
              </a:spcAft>
              <a:defRPr sz="2800">
                <a:solidFill>
                  <a:srgbClr val="005393"/>
                </a:solidFill>
                <a:latin typeface="Century Gothic" panose="020B0502020202020204" pitchFamily="34" charset="0"/>
              </a:defRPr>
            </a:lvl4pPr>
            <a:lvl5pPr algn="l" defTabSz="457200" rtl="0" eaLnBrk="0" fontAlgn="base" hangingPunct="0">
              <a:spcBef>
                <a:spcPct val="0"/>
              </a:spcBef>
              <a:spcAft>
                <a:spcPct val="0"/>
              </a:spcAft>
              <a:defRPr sz="2800">
                <a:solidFill>
                  <a:srgbClr val="005393"/>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kern="0" dirty="0">
                <a:latin typeface="Calibri" panose="020F0502020204030204" pitchFamily="34" charset="0"/>
                <a:cs typeface="Calibri" panose="020F0502020204030204" pitchFamily="34" charset="0"/>
              </a:rPr>
              <a:t>Business Case-on-a-Page</a:t>
            </a:r>
          </a:p>
        </p:txBody>
      </p:sp>
      <p:graphicFrame>
        <p:nvGraphicFramePr>
          <p:cNvPr id="2" name="Table 1"/>
          <p:cNvGraphicFramePr>
            <a:graphicFrameLocks noGrp="1"/>
          </p:cNvGraphicFramePr>
          <p:nvPr>
            <p:extLst>
              <p:ext uri="{D42A27DB-BD31-4B8C-83A1-F6EECF244321}">
                <p14:modId xmlns:p14="http://schemas.microsoft.com/office/powerpoint/2010/main" val="1365751587"/>
              </p:ext>
            </p:extLst>
          </p:nvPr>
        </p:nvGraphicFramePr>
        <p:xfrm>
          <a:off x="133350" y="390041"/>
          <a:ext cx="11925298" cy="6502713"/>
        </p:xfrm>
        <a:graphic>
          <a:graphicData uri="http://schemas.openxmlformats.org/drawingml/2006/table">
            <a:tbl>
              <a:tblPr firstRow="1" bandRow="1">
                <a:tableStyleId>{5C22544A-7EE6-4342-B048-85BDC9FD1C3A}</a:tableStyleId>
              </a:tblPr>
              <a:tblGrid>
                <a:gridCol w="2372059">
                  <a:extLst>
                    <a:ext uri="{9D8B030D-6E8A-4147-A177-3AD203B41FA5}">
                      <a16:colId xmlns:a16="http://schemas.microsoft.com/office/drawing/2014/main" val="20000"/>
                    </a:ext>
                  </a:extLst>
                </a:gridCol>
                <a:gridCol w="994147">
                  <a:extLst>
                    <a:ext uri="{9D8B030D-6E8A-4147-A177-3AD203B41FA5}">
                      <a16:colId xmlns:a16="http://schemas.microsoft.com/office/drawing/2014/main" val="20003"/>
                    </a:ext>
                  </a:extLst>
                </a:gridCol>
                <a:gridCol w="994146">
                  <a:extLst>
                    <a:ext uri="{9D8B030D-6E8A-4147-A177-3AD203B41FA5}">
                      <a16:colId xmlns:a16="http://schemas.microsoft.com/office/drawing/2014/main" val="2777281070"/>
                    </a:ext>
                  </a:extLst>
                </a:gridCol>
                <a:gridCol w="994147">
                  <a:extLst>
                    <a:ext uri="{9D8B030D-6E8A-4147-A177-3AD203B41FA5}">
                      <a16:colId xmlns:a16="http://schemas.microsoft.com/office/drawing/2014/main" val="179346133"/>
                    </a:ext>
                  </a:extLst>
                </a:gridCol>
                <a:gridCol w="608150">
                  <a:extLst>
                    <a:ext uri="{9D8B030D-6E8A-4147-A177-3AD203B41FA5}">
                      <a16:colId xmlns:a16="http://schemas.microsoft.com/office/drawing/2014/main" val="3123178844"/>
                    </a:ext>
                  </a:extLst>
                </a:gridCol>
                <a:gridCol w="900101">
                  <a:extLst>
                    <a:ext uri="{9D8B030D-6E8A-4147-A177-3AD203B41FA5}">
                      <a16:colId xmlns:a16="http://schemas.microsoft.com/office/drawing/2014/main" val="3945322518"/>
                    </a:ext>
                  </a:extLst>
                </a:gridCol>
                <a:gridCol w="1728192">
                  <a:extLst>
                    <a:ext uri="{9D8B030D-6E8A-4147-A177-3AD203B41FA5}">
                      <a16:colId xmlns:a16="http://schemas.microsoft.com/office/drawing/2014/main" val="20006"/>
                    </a:ext>
                  </a:extLst>
                </a:gridCol>
                <a:gridCol w="1588058">
                  <a:extLst>
                    <a:ext uri="{9D8B030D-6E8A-4147-A177-3AD203B41FA5}">
                      <a16:colId xmlns:a16="http://schemas.microsoft.com/office/drawing/2014/main" val="2870881520"/>
                    </a:ext>
                  </a:extLst>
                </a:gridCol>
                <a:gridCol w="1746298">
                  <a:extLst>
                    <a:ext uri="{9D8B030D-6E8A-4147-A177-3AD203B41FA5}">
                      <a16:colId xmlns:a16="http://schemas.microsoft.com/office/drawing/2014/main" val="1685042503"/>
                    </a:ext>
                  </a:extLst>
                </a:gridCol>
              </a:tblGrid>
              <a:tr h="826268">
                <a:tc gridSpan="9">
                  <a:txBody>
                    <a:bodyPr/>
                    <a:lstStyle/>
                    <a:p>
                      <a:pPr marL="0" indent="0">
                        <a:buFont typeface="Arial" panose="020B0604020202020204" pitchFamily="34" charset="0"/>
                        <a:buNone/>
                      </a:pPr>
                      <a:r>
                        <a:rPr lang="en-US" sz="1400" b="1" i="1" kern="0" baseline="0" dirty="0">
                          <a:solidFill>
                            <a:schemeClr val="accent2">
                              <a:lumMod val="75000"/>
                            </a:schemeClr>
                          </a:solidFill>
                          <a:latin typeface="Calibri"/>
                          <a:ea typeface="+mn-ea"/>
                          <a:cs typeface="Calibri"/>
                        </a:rPr>
                        <a:t>PROJECT AT-A-</a:t>
                      </a:r>
                      <a:r>
                        <a:rPr lang="en-US" sz="1100" b="1" i="1" kern="0" baseline="0" dirty="0">
                          <a:solidFill>
                            <a:schemeClr val="accent2">
                              <a:lumMod val="75000"/>
                            </a:schemeClr>
                          </a:solidFill>
                          <a:latin typeface="Calibri"/>
                          <a:ea typeface="+mn-ea"/>
                          <a:cs typeface="Calibri"/>
                        </a:rPr>
                        <a:t>GLANCE</a:t>
                      </a:r>
                    </a:p>
                    <a:p>
                      <a:pPr marL="285750" marR="0" lvl="0" indent="-285750" algn="l" defTabSz="914400" rtl="0" eaLnBrk="1" fontAlgn="auto" latinLnBrk="0" hangingPunct="1">
                        <a:lnSpc>
                          <a:spcPct val="100000"/>
                        </a:lnSpc>
                        <a:spcBef>
                          <a:spcPts val="0"/>
                        </a:spcBef>
                        <a:spcAft>
                          <a:spcPts val="0"/>
                        </a:spcAft>
                        <a:buClrTx/>
                        <a:buSzTx/>
                        <a:buFontTx/>
                        <a:buNone/>
                        <a:tabLst/>
                        <a:defRPr/>
                      </a:pPr>
                      <a:r>
                        <a:rPr lang="en-US" sz="1200" b="0" i="0" kern="0" baseline="0" dirty="0" err="1">
                          <a:solidFill>
                            <a:schemeClr val="accent2">
                              <a:lumMod val="75000"/>
                            </a:schemeClr>
                          </a:solidFill>
                          <a:latin typeface="Calibri" panose="020F0502020204030204" pitchFamily="34" charset="0"/>
                          <a:ea typeface="+mn-ea"/>
                          <a:cs typeface="Calibri" panose="020F0502020204030204" pitchFamily="34" charset="0"/>
                        </a:rPr>
                        <a:t>ExperiTest</a:t>
                      </a:r>
                      <a:r>
                        <a:rPr lang="en-US" sz="1200" b="0" i="0" kern="0" baseline="0" dirty="0">
                          <a:solidFill>
                            <a:schemeClr val="accent2">
                              <a:lumMod val="75000"/>
                            </a:schemeClr>
                          </a:solidFill>
                          <a:latin typeface="Calibri" panose="020F0502020204030204" pitchFamily="34" charset="0"/>
                          <a:ea typeface="+mn-ea"/>
                          <a:cs typeface="Calibri" panose="020F0502020204030204" pitchFamily="34" charset="0"/>
                        </a:rPr>
                        <a:t> is a Cloud based mobile testing platform which is currently used for testing for  our mobile banking apps.</a:t>
                      </a:r>
                    </a:p>
                    <a:p>
                      <a:pPr marL="285750" marR="0" lvl="0" indent="-285750" algn="l" defTabSz="914400" rtl="0" eaLnBrk="1" fontAlgn="auto" latinLnBrk="0" hangingPunct="1">
                        <a:lnSpc>
                          <a:spcPct val="100000"/>
                        </a:lnSpc>
                        <a:spcBef>
                          <a:spcPts val="0"/>
                        </a:spcBef>
                        <a:spcAft>
                          <a:spcPts val="0"/>
                        </a:spcAft>
                        <a:buClrTx/>
                        <a:buSzTx/>
                        <a:buFontTx/>
                        <a:buNone/>
                        <a:tabLst/>
                        <a:defRPr/>
                      </a:pPr>
                      <a:r>
                        <a:rPr lang="en-US" sz="1200" b="0" i="0" kern="0" baseline="0" dirty="0">
                          <a:solidFill>
                            <a:schemeClr val="accent2">
                              <a:lumMod val="75000"/>
                            </a:schemeClr>
                          </a:solidFill>
                          <a:latin typeface="Calibri" panose="020F0502020204030204" pitchFamily="34" charset="0"/>
                          <a:ea typeface="+mn-ea"/>
                          <a:cs typeface="Calibri" panose="020F0502020204030204" pitchFamily="34" charset="0"/>
                        </a:rPr>
                        <a:t>We are suggesting to replace the </a:t>
                      </a:r>
                      <a:r>
                        <a:rPr lang="en-US" sz="1200" b="0" i="0" kern="0" baseline="0" dirty="0" err="1">
                          <a:solidFill>
                            <a:schemeClr val="accent2">
                              <a:lumMod val="75000"/>
                            </a:schemeClr>
                          </a:solidFill>
                          <a:latin typeface="Calibri" panose="020F0502020204030204" pitchFamily="34" charset="0"/>
                          <a:ea typeface="+mn-ea"/>
                          <a:cs typeface="Calibri" panose="020F0502020204030204" pitchFamily="34" charset="0"/>
                        </a:rPr>
                        <a:t>Experitest</a:t>
                      </a:r>
                      <a:r>
                        <a:rPr lang="en-US" sz="1200" b="0" i="0" kern="0" baseline="0" dirty="0">
                          <a:solidFill>
                            <a:schemeClr val="accent2">
                              <a:lumMod val="75000"/>
                            </a:schemeClr>
                          </a:solidFill>
                          <a:latin typeface="Calibri" panose="020F0502020204030204" pitchFamily="34" charset="0"/>
                          <a:ea typeface="+mn-ea"/>
                          <a:cs typeface="Calibri" panose="020F0502020204030204" pitchFamily="34" charset="0"/>
                        </a:rPr>
                        <a:t> with native cloud based alternative. This migration will enable us to decrease the annual device subscription cost by 50%  and addressing the quality team’s issue with the current platform by replacing the provider.</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mpd="sng">
                      <a:noFill/>
                    </a:ln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1"/>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12700" cmpd="sng">
                      <a:noFill/>
                    </a:lnL>
                  </a:tcPr>
                </a:tc>
                <a:tc hMerge="1">
                  <a:txBody>
                    <a:bodyPr/>
                    <a:lstStyle/>
                    <a:p>
                      <a:endParaRPr lang="en-US"/>
                    </a:p>
                  </a:txBody>
                  <a:tcPr>
                    <a:lnL w="12700" cmpd="sng">
                      <a:noFill/>
                    </a:lnL>
                  </a:tcPr>
                </a:tc>
                <a:tc hMerge="1">
                  <a:txBody>
                    <a:bodyPr/>
                    <a:lstStyle/>
                    <a:p>
                      <a:endParaRPr lang="en-US"/>
                    </a:p>
                  </a:txBody>
                  <a:tcPr>
                    <a:lnL w="12700" cmpd="sng">
                      <a:noFill/>
                    </a:lnL>
                  </a:tcPr>
                </a:tc>
                <a:extLst>
                  <a:ext uri="{0D108BD9-81ED-4DB2-BD59-A6C34878D82A}">
                    <a16:rowId xmlns:a16="http://schemas.microsoft.com/office/drawing/2014/main" val="3119834741"/>
                  </a:ext>
                </a:extLst>
              </a:tr>
              <a:tr h="826268">
                <a:tc gridSpan="9">
                  <a:txBody>
                    <a:bodyPr/>
                    <a:lstStyle/>
                    <a:p>
                      <a:pPr marL="285750" indent="-285750"/>
                      <a:r>
                        <a:rPr lang="en-US" sz="1400" b="1" i="1" kern="0" cap="all" baseline="0" dirty="0">
                          <a:solidFill>
                            <a:schemeClr val="accent2">
                              <a:lumMod val="75000"/>
                            </a:schemeClr>
                          </a:solidFill>
                          <a:latin typeface="Calibri" panose="020F0502020204030204" pitchFamily="34" charset="0"/>
                          <a:ea typeface="+mn-ea"/>
                          <a:cs typeface="Calibri" panose="020F0502020204030204" pitchFamily="34" charset="0"/>
                        </a:rPr>
                        <a:t>Proposed Solution addresses below key business requirements in different categories :  </a:t>
                      </a:r>
                    </a:p>
                    <a:p>
                      <a:pPr marL="285750" indent="-285750">
                        <a:buFont typeface="Arial" panose="020B0604020202020204" pitchFamily="34" charset="0"/>
                        <a:buChar char="•"/>
                      </a:pPr>
                      <a:r>
                        <a:rPr lang="en-US" sz="1200" b="0" i="0" kern="0" baseline="0" noProof="0" dirty="0">
                          <a:solidFill>
                            <a:schemeClr val="accent2">
                              <a:lumMod val="75000"/>
                            </a:schemeClr>
                          </a:solidFill>
                          <a:latin typeface="Calibri" panose="020F0502020204030204" pitchFamily="34" charset="0"/>
                          <a:ea typeface="+mn-ea"/>
                          <a:cs typeface="Calibri" panose="020F0502020204030204" pitchFamily="34" charset="0"/>
                        </a:rPr>
                        <a:t>Migrate </a:t>
                      </a:r>
                      <a:r>
                        <a:rPr lang="en-US" sz="1200" b="0" i="0" kern="0" baseline="0" noProof="0" dirty="0" err="1">
                          <a:solidFill>
                            <a:schemeClr val="accent2">
                              <a:lumMod val="75000"/>
                            </a:schemeClr>
                          </a:solidFill>
                          <a:latin typeface="Calibri" panose="020F0502020204030204" pitchFamily="34" charset="0"/>
                          <a:ea typeface="+mn-ea"/>
                          <a:cs typeface="Calibri" panose="020F0502020204030204" pitchFamily="34" charset="0"/>
                        </a:rPr>
                        <a:t>ExperiTest</a:t>
                      </a:r>
                      <a:r>
                        <a:rPr lang="en-US" sz="1200" b="0" i="0" kern="0" baseline="0" noProof="0" dirty="0">
                          <a:solidFill>
                            <a:schemeClr val="accent2">
                              <a:lumMod val="75000"/>
                            </a:schemeClr>
                          </a:solidFill>
                          <a:latin typeface="Calibri" panose="020F0502020204030204" pitchFamily="34" charset="0"/>
                          <a:ea typeface="+mn-ea"/>
                          <a:cs typeface="Calibri" panose="020F0502020204030204" pitchFamily="34" charset="0"/>
                        </a:rPr>
                        <a:t> cloud to AWS Device Farm or alternative</a:t>
                      </a:r>
                    </a:p>
                    <a:p>
                      <a:pPr marL="285750" indent="-285750">
                        <a:buFont typeface="Arial" panose="020B0604020202020204" pitchFamily="34" charset="0"/>
                        <a:buChar char="•"/>
                      </a:pPr>
                      <a:r>
                        <a:rPr lang="en-US" sz="1200" b="0" i="0" kern="0" baseline="0" noProof="0" dirty="0">
                          <a:solidFill>
                            <a:schemeClr val="accent2">
                              <a:lumMod val="75000"/>
                            </a:schemeClr>
                          </a:solidFill>
                          <a:latin typeface="Calibri" panose="020F0502020204030204" pitchFamily="34" charset="0"/>
                          <a:ea typeface="+mn-ea"/>
                          <a:cs typeface="Calibri" panose="020F0502020204030204" pitchFamily="34" charset="0"/>
                        </a:rPr>
                        <a:t>License cost of </a:t>
                      </a:r>
                      <a:r>
                        <a:rPr lang="en-US" sz="1200" b="0" i="0" kern="0" baseline="0" noProof="0" dirty="0" err="1">
                          <a:solidFill>
                            <a:schemeClr val="accent2">
                              <a:lumMod val="75000"/>
                            </a:schemeClr>
                          </a:solidFill>
                          <a:latin typeface="Calibri" panose="020F0502020204030204" pitchFamily="34" charset="0"/>
                          <a:ea typeface="+mn-ea"/>
                          <a:cs typeface="Calibri" panose="020F0502020204030204" pitchFamily="34" charset="0"/>
                        </a:rPr>
                        <a:t>ExperiTest</a:t>
                      </a:r>
                      <a:r>
                        <a:rPr lang="en-US" sz="1200" b="0" i="0" kern="0" baseline="0" noProof="0" dirty="0">
                          <a:solidFill>
                            <a:schemeClr val="accent2">
                              <a:lumMod val="75000"/>
                            </a:schemeClr>
                          </a:solidFill>
                          <a:latin typeface="Calibri" panose="020F0502020204030204" pitchFamily="34" charset="0"/>
                          <a:ea typeface="+mn-ea"/>
                          <a:cs typeface="Calibri" panose="020F0502020204030204" pitchFamily="34" charset="0"/>
                        </a:rPr>
                        <a:t> is growing with growing set of device models and numbers.</a:t>
                      </a:r>
                    </a:p>
                    <a:p>
                      <a:pPr marL="285750" indent="-285750">
                        <a:buFont typeface="Arial" panose="020B0604020202020204" pitchFamily="34" charset="0"/>
                        <a:buChar char="•"/>
                      </a:pPr>
                      <a:r>
                        <a:rPr lang="en-US" sz="1200" b="0" i="0" kern="0" baseline="0" noProof="0" dirty="0">
                          <a:solidFill>
                            <a:schemeClr val="accent2">
                              <a:lumMod val="75000"/>
                            </a:schemeClr>
                          </a:solidFill>
                          <a:latin typeface="Calibri" panose="020F0502020204030204" pitchFamily="34" charset="0"/>
                          <a:ea typeface="+mn-ea"/>
                          <a:cs typeface="Calibri" panose="020F0502020204030204" pitchFamily="34" charset="0"/>
                        </a:rPr>
                        <a:t>Support issues with current vendor due to higher resolution time and slower acknowledgement and response.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1"/>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12700" cmpd="sng">
                      <a:noFill/>
                    </a:lnL>
                  </a:tcPr>
                </a:tc>
                <a:tc hMerge="1">
                  <a:txBody>
                    <a:bodyPr/>
                    <a:lstStyle/>
                    <a:p>
                      <a:endParaRPr lang="en-US"/>
                    </a:p>
                  </a:txBody>
                  <a:tcPr>
                    <a:lnL w="12700" cmpd="sng">
                      <a:noFill/>
                    </a:lnL>
                  </a:tcPr>
                </a:tc>
                <a:tc hMerge="1">
                  <a:txBody>
                    <a:bodyPr/>
                    <a:lstStyle/>
                    <a:p>
                      <a:endParaRPr lang="en-US" dirty="0"/>
                    </a:p>
                  </a:txBody>
                  <a:tcPr>
                    <a:lnL w="12700" cmpd="sng">
                      <a:noFill/>
                    </a:lnL>
                  </a:tcPr>
                </a:tc>
                <a:extLst>
                  <a:ext uri="{0D108BD9-81ED-4DB2-BD59-A6C34878D82A}">
                    <a16:rowId xmlns:a16="http://schemas.microsoft.com/office/drawing/2014/main" val="10000"/>
                  </a:ext>
                </a:extLst>
              </a:tr>
              <a:tr h="796759">
                <a:tc gridSpan="5">
                  <a:txBody>
                    <a:bodyPr/>
                    <a:lstStyle/>
                    <a:p>
                      <a:pPr marL="285750" indent="-285750"/>
                      <a:r>
                        <a:rPr lang="en-US" sz="1200" b="1" i="1" u="sng" kern="0" baseline="0" dirty="0">
                          <a:solidFill>
                            <a:schemeClr val="accent2">
                              <a:lumMod val="75000"/>
                            </a:schemeClr>
                          </a:solidFill>
                          <a:latin typeface="Calibri" panose="020F0502020204030204" pitchFamily="34" charset="0"/>
                          <a:ea typeface="+mn-ea"/>
                          <a:cs typeface="Calibri" panose="020F0502020204030204" pitchFamily="34" charset="0"/>
                        </a:rPr>
                        <a:t>Project Drivers </a:t>
                      </a:r>
                      <a:r>
                        <a:rPr lang="en-US" sz="1200" b="1" i="1" u="sng" kern="0" cap="all" baseline="0" dirty="0">
                          <a:solidFill>
                            <a:schemeClr val="accent2">
                              <a:lumMod val="75000"/>
                            </a:schemeClr>
                          </a:solidFill>
                          <a:latin typeface="Calibri" panose="020F0502020204030204" pitchFamily="34" charset="0"/>
                          <a:ea typeface="+mn-ea"/>
                          <a:cs typeface="Calibri" panose="020F0502020204030204" pitchFamily="34" charset="0"/>
                        </a:rPr>
                        <a:t>:</a:t>
                      </a:r>
                      <a:endParaRPr lang="en-US" sz="1400" u="sng" kern="1200" dirty="0">
                        <a:solidFill>
                          <a:schemeClr val="dk1"/>
                        </a:solidFill>
                        <a:effectLst/>
                        <a:latin typeface="Calibri" panose="020F0502020204030204" pitchFamily="34" charset="0"/>
                        <a:ea typeface="+mn-ea"/>
                        <a:cs typeface="Calibri" panose="020F0502020204030204" pitchFamily="34" charset="0"/>
                      </a:endParaRPr>
                    </a:p>
                    <a:p>
                      <a:pPr marL="285750" indent="-285750">
                        <a:buFont typeface="Arial" panose="020B0604020202020204" pitchFamily="34" charset="0"/>
                        <a:buChar char="•"/>
                      </a:pPr>
                      <a:r>
                        <a:rPr lang="en-US" sz="1200" b="0" i="0" kern="0" baseline="0" dirty="0">
                          <a:solidFill>
                            <a:schemeClr val="tx1"/>
                          </a:solidFill>
                          <a:latin typeface="Calibri" panose="020F0502020204030204" pitchFamily="34" charset="0"/>
                          <a:ea typeface="+mn-ea"/>
                          <a:cs typeface="Calibri" panose="020F0502020204030204" pitchFamily="34" charset="0"/>
                        </a:rPr>
                        <a:t>Cost reduction</a:t>
                      </a:r>
                    </a:p>
                    <a:p>
                      <a:pPr marL="285750" indent="-285750">
                        <a:buFont typeface="Arial" panose="020B0604020202020204" pitchFamily="34" charset="0"/>
                        <a:buChar char="•"/>
                      </a:pPr>
                      <a:r>
                        <a:rPr lang="en-US" sz="1200" b="0" i="0" kern="0" baseline="0" dirty="0">
                          <a:solidFill>
                            <a:schemeClr val="tx1"/>
                          </a:solidFill>
                          <a:latin typeface="Calibri" panose="020F0502020204030204" pitchFamily="34" charset="0"/>
                          <a:ea typeface="+mn-ea"/>
                          <a:cs typeface="Calibri" panose="020F0502020204030204" pitchFamily="34" charset="0"/>
                        </a:rPr>
                        <a:t>Service Improvement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1"/>
                      </a:solidFill>
                      <a:prstDash val="solid"/>
                      <a:round/>
                      <a:headEnd type="none" w="med" len="med"/>
                      <a:tailEnd type="none" w="med" len="med"/>
                    </a:lnL>
                  </a:tcPr>
                </a:tc>
                <a:tc gridSpan="4">
                  <a:txBody>
                    <a:bodyPr/>
                    <a:lstStyle/>
                    <a:p>
                      <a:pPr marL="285750" marR="0" lvl="0" indent="-285750" algn="l" defTabSz="914400" rtl="0" eaLnBrk="1" fontAlgn="auto" latinLnBrk="0" hangingPunct="1">
                        <a:lnSpc>
                          <a:spcPct val="100000"/>
                        </a:lnSpc>
                        <a:spcBef>
                          <a:spcPct val="0"/>
                        </a:spcBef>
                        <a:spcAft>
                          <a:spcPct val="0"/>
                        </a:spcAft>
                        <a:buClrTx/>
                        <a:buSzTx/>
                        <a:buFontTx/>
                        <a:buNone/>
                        <a:defRPr/>
                      </a:pPr>
                      <a:r>
                        <a:rPr lang="en-US" sz="1200" b="1" i="1" u="sng" kern="0" baseline="0" noProof="0" dirty="0">
                          <a:solidFill>
                            <a:schemeClr val="accent2">
                              <a:lumMod val="75000"/>
                            </a:schemeClr>
                          </a:solidFill>
                          <a:latin typeface="Calibri" panose="020F0502020204030204" pitchFamily="34" charset="0"/>
                          <a:ea typeface="+mn-ea"/>
                          <a:cs typeface="Calibri" panose="020F0502020204030204" pitchFamily="34" charset="0"/>
                        </a:rPr>
                        <a:t>Key Benefits:</a:t>
                      </a:r>
                    </a:p>
                    <a:p>
                      <a:pPr marL="285750" indent="-285750">
                        <a:buFont typeface="Arial" panose="020B0604020202020204" pitchFamily="34" charset="0"/>
                        <a:buChar char="•"/>
                      </a:pPr>
                      <a:r>
                        <a:rPr lang="en-US" sz="1200" b="0" i="0" kern="0" baseline="0" dirty="0">
                          <a:solidFill>
                            <a:schemeClr val="tx1"/>
                          </a:solidFill>
                          <a:latin typeface="Calibri" panose="020F0502020204030204" pitchFamily="34" charset="0"/>
                          <a:ea typeface="+mn-ea"/>
                          <a:cs typeface="Calibri" panose="020F0502020204030204" pitchFamily="34" charset="0"/>
                        </a:rPr>
                        <a:t>Reduction in annual license subscription cost.</a:t>
                      </a:r>
                    </a:p>
                    <a:p>
                      <a:pPr marL="285750" indent="-285750">
                        <a:buFont typeface="Arial" panose="020B0604020202020204" pitchFamily="34" charset="0"/>
                        <a:buChar char="•"/>
                      </a:pPr>
                      <a:r>
                        <a:rPr lang="en-US" sz="1200" b="0" i="0" kern="0" baseline="0" dirty="0">
                          <a:solidFill>
                            <a:schemeClr val="tx1"/>
                          </a:solidFill>
                          <a:latin typeface="Calibri" panose="020F0502020204030204" pitchFamily="34" charset="0"/>
                          <a:ea typeface="+mn-ea"/>
                          <a:cs typeface="Calibri" panose="020F0502020204030204" pitchFamily="34" charset="0"/>
                        </a:rPr>
                        <a:t>Reduced mobile devices testing services outages</a:t>
                      </a:r>
                    </a:p>
                    <a:p>
                      <a:pPr marL="285750" indent="-285750">
                        <a:buFont typeface="Arial" panose="020B0604020202020204" pitchFamily="34" charset="0"/>
                        <a:buChar char="•"/>
                      </a:pPr>
                      <a:r>
                        <a:rPr lang="en-US" sz="1200" b="0" i="0" kern="0" baseline="0" dirty="0">
                          <a:solidFill>
                            <a:schemeClr val="tx1"/>
                          </a:solidFill>
                          <a:latin typeface="Calibri" panose="020F0502020204030204" pitchFamily="34" charset="0"/>
                          <a:ea typeface="+mn-ea"/>
                          <a:cs typeface="Calibri" panose="020F0502020204030204" pitchFamily="34" charset="0"/>
                        </a:rPr>
                        <a:t>Improvement on the testing services related to mobile testing </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mpd="sng">
                      <a:noFill/>
                    </a:lnL>
                  </a:tcPr>
                </a:tc>
                <a:tc hMerge="1">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mpd="sng">
                      <a:noFill/>
                    </a:lnL>
                  </a:tcPr>
                </a:tc>
                <a:extLst>
                  <a:ext uri="{0D108BD9-81ED-4DB2-BD59-A6C34878D82A}">
                    <a16:rowId xmlns:a16="http://schemas.microsoft.com/office/drawing/2014/main" val="3244778823"/>
                  </a:ext>
                </a:extLst>
              </a:tr>
              <a:tr h="295096">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kern="1200" cap="all" baseline="0" dirty="0">
                          <a:solidFill>
                            <a:schemeClr val="accent2">
                              <a:lumMod val="75000"/>
                            </a:schemeClr>
                          </a:solidFill>
                          <a:latin typeface="Calibri" panose="020F0502020204030204" pitchFamily="34" charset="0"/>
                          <a:ea typeface="+mn-ea"/>
                          <a:cs typeface="Calibri" panose="020F0502020204030204" pitchFamily="34" charset="0"/>
                        </a:rPr>
                        <a:t>Project Budget</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1" kern="1200" cap="all" baseline="0" dirty="0">
                          <a:solidFill>
                            <a:schemeClr val="accent2">
                              <a:lumMod val="75000"/>
                            </a:schemeClr>
                          </a:solidFill>
                          <a:latin typeface="Calibri" panose="020F0502020204030204" pitchFamily="34" charset="0"/>
                          <a:ea typeface="+mn-ea"/>
                          <a:cs typeface="Calibri" panose="020F0502020204030204" pitchFamily="34" charset="0"/>
                        </a:rPr>
                        <a:t>Proposed Timeline* </a:t>
                      </a:r>
                      <a:r>
                        <a:rPr lang="en-US" sz="800" b="1" i="1" kern="1200" cap="all" baseline="0" dirty="0">
                          <a:solidFill>
                            <a:schemeClr val="accent2">
                              <a:lumMod val="75000"/>
                            </a:schemeClr>
                          </a:solidFill>
                          <a:latin typeface="Calibri" panose="020F0502020204030204" pitchFamily="34" charset="0"/>
                          <a:ea typeface="+mn-ea"/>
                          <a:cs typeface="Calibri" panose="020F0502020204030204" pitchFamily="34" charset="0"/>
                        </a:rPr>
                        <a:t>Initial finish date required for prioritization</a:t>
                      </a:r>
                      <a:endParaRPr lang="en-US" sz="800" b="1" i="0" u="none" strike="noStrike" dirty="0">
                        <a:solidFill>
                          <a:srgbClr val="000000"/>
                        </a:solidFill>
                        <a:effectLst/>
                        <a:latin typeface="Calibri"/>
                        <a:cs typeface="Calibri" panose="020F050202020403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1"/>
                      </a:solidFill>
                      <a:prstDash val="solid"/>
                      <a:round/>
                      <a:headEnd type="none" w="med" len="med"/>
                      <a:tailEnd type="none" w="med" len="med"/>
                    </a:lnL>
                  </a:tcPr>
                </a:tc>
                <a:tc hMerge="1">
                  <a:txBody>
                    <a:bodyPr/>
                    <a:lstStyle/>
                    <a:p>
                      <a:endParaRPr lang="en-US"/>
                    </a:p>
                  </a:txBody>
                  <a:tcPr/>
                </a:tc>
                <a:tc row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1" kern="1200" cap="all" dirty="0">
                          <a:solidFill>
                            <a:schemeClr val="accent2">
                              <a:lumMod val="75000"/>
                            </a:schemeClr>
                          </a:solidFill>
                          <a:latin typeface="Calibri" panose="020F0502020204030204" pitchFamily="34" charset="0"/>
                          <a:ea typeface="+mn-ea"/>
                          <a:cs typeface="Calibri" panose="020F0502020204030204" pitchFamily="34" charset="0"/>
                        </a:rPr>
                        <a:t>Drivers*</a:t>
                      </a:r>
                      <a:r>
                        <a:rPr lang="en-US" sz="800" b="1" i="1" kern="1200" cap="all" dirty="0">
                          <a:solidFill>
                            <a:schemeClr val="accent2">
                              <a:lumMod val="75000"/>
                            </a:schemeClr>
                          </a:solidFill>
                          <a:latin typeface="Calibri" panose="020F0502020204030204" pitchFamily="34" charset="0"/>
                          <a:ea typeface="+mn-ea"/>
                          <a:cs typeface="Calibri" panose="020F0502020204030204" pitchFamily="34" charset="0"/>
                        </a:rPr>
                        <a:t> One main driver must be selected</a:t>
                      </a:r>
                      <a:endParaRPr lang="en-US" sz="800" b="0" dirty="0">
                        <a:solidFill>
                          <a:schemeClr val="tx1"/>
                        </a:solidFill>
                        <a:latin typeface="Calibri" panose="020F0502020204030204" pitchFamily="34" charset="0"/>
                        <a:cs typeface="Calibri" panose="020F050202020403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1" kern="1200" cap="all" dirty="0">
                          <a:solidFill>
                            <a:schemeClr val="accent2">
                              <a:lumMod val="75000"/>
                            </a:schemeClr>
                          </a:solidFill>
                          <a:latin typeface="Calibri" panose="020F0502020204030204" pitchFamily="34" charset="0"/>
                          <a:ea typeface="+mn-ea"/>
                          <a:cs typeface="Calibri" panose="020F0502020204030204" pitchFamily="34" charset="0"/>
                        </a:rPr>
                        <a:t>     Sponsorship</a:t>
                      </a:r>
                      <a:r>
                        <a:rPr lang="en-US" sz="800" b="1" i="1" kern="1200" cap="all" dirty="0">
                          <a:solidFill>
                            <a:schemeClr val="accent2">
                              <a:lumMod val="75000"/>
                            </a:schemeClr>
                          </a:solidFill>
                          <a:latin typeface="Calibri" panose="020F0502020204030204" pitchFamily="34" charset="0"/>
                          <a:ea typeface="+mn-ea"/>
                          <a:cs typeface="Calibri" panose="020F0502020204030204" pitchFamily="34" charset="0"/>
                        </a:rPr>
                        <a:t>*provide requester name as group and beneficials as Groups</a:t>
                      </a:r>
                      <a:endParaRPr lang="en-US" sz="800" b="0" i="0" kern="1200" cap="all"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1" kern="1200" cap="all" dirty="0">
                          <a:solidFill>
                            <a:schemeClr val="accent2">
                              <a:lumMod val="75000"/>
                            </a:schemeClr>
                          </a:solidFill>
                          <a:latin typeface="Calibri" panose="020F0502020204030204" pitchFamily="34" charset="0"/>
                          <a:ea typeface="+mn-ea"/>
                          <a:cs typeface="Calibri" panose="020F0502020204030204" pitchFamily="34" charset="0"/>
                        </a:rPr>
                        <a:t>Benefits* </a:t>
                      </a:r>
                      <a:r>
                        <a:rPr lang="en-US" sz="800" b="1" i="1" kern="1200" cap="all" dirty="0">
                          <a:solidFill>
                            <a:schemeClr val="accent2">
                              <a:lumMod val="75000"/>
                            </a:schemeClr>
                          </a:solidFill>
                          <a:latin typeface="Calibri" panose="020F0502020204030204" pitchFamily="34" charset="0"/>
                          <a:ea typeface="+mn-ea"/>
                          <a:cs typeface="Calibri" panose="020F0502020204030204" pitchFamily="34" charset="0"/>
                        </a:rPr>
                        <a:t>Only one  selected value filled based on the main driver with ratio rate for  cost and revenue projects</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442644">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1" kern="1200" dirty="0">
                          <a:solidFill>
                            <a:schemeClr val="tx1"/>
                          </a:solidFill>
                          <a:latin typeface="Calibri"/>
                          <a:ea typeface="+mn-ea"/>
                          <a:cs typeface="Calibri"/>
                        </a:rPr>
                        <a:t>Milestones</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kern="1200" dirty="0">
                          <a:solidFill>
                            <a:schemeClr val="tx1"/>
                          </a:solidFill>
                          <a:latin typeface="Calibri"/>
                          <a:ea typeface="+mn-ea"/>
                          <a:cs typeface="Calibri"/>
                        </a:rPr>
                        <a:t>Start Date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kern="1200" dirty="0">
                          <a:solidFill>
                            <a:schemeClr val="tx1"/>
                          </a:solidFill>
                          <a:latin typeface="Calibri"/>
                          <a:ea typeface="+mn-ea"/>
                          <a:cs typeface="Calibri"/>
                        </a:rPr>
                        <a:t> Q2 2023</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kern="1200" dirty="0">
                          <a:solidFill>
                            <a:schemeClr val="tx1"/>
                          </a:solidFill>
                          <a:latin typeface="Calibri"/>
                          <a:ea typeface="+mn-ea"/>
                          <a:cs typeface="Calibri"/>
                        </a:rPr>
                        <a:t>Finish date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kern="1200" dirty="0">
                          <a:solidFill>
                            <a:schemeClr val="tx1"/>
                          </a:solidFill>
                          <a:latin typeface="Calibri"/>
                          <a:ea typeface="+mn-ea"/>
                          <a:cs typeface="Calibri"/>
                        </a:rPr>
                        <a:t>Q3 2023</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marL="0" marR="0" lvl="0" indent="0" algn="l" defTabSz="914400" rtl="0" eaLnBrk="1" latinLnBrk="0" hangingPunct="1">
                        <a:lnSpc>
                          <a:spcPct val="100000"/>
                        </a:lnSpc>
                        <a:spcBef>
                          <a:spcPts val="0"/>
                        </a:spcBef>
                        <a:spcAft>
                          <a:spcPts val="0"/>
                        </a:spcAft>
                        <a:buClrTx/>
                        <a:buSzTx/>
                        <a:buFont typeface="Arial" panose="020B0604020202020204" pitchFamily="34" charset="0"/>
                        <a:buNone/>
                      </a:pPr>
                      <a:r>
                        <a:rPr lang="en-US" sz="1200" b="0" i="1" kern="1200" dirty="0">
                          <a:solidFill>
                            <a:schemeClr val="tx1"/>
                          </a:solidFill>
                          <a:latin typeface="Calibri"/>
                          <a:ea typeface="+mn-ea"/>
                          <a:cs typeface="Calibri"/>
                        </a:rPr>
                        <a:t>Duration</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881842106"/>
                  </a:ext>
                </a:extLst>
              </a:tr>
              <a:tr h="619701">
                <a:tc rowSpan="3">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baseline="0" dirty="0">
                          <a:solidFill>
                            <a:schemeClr val="tx1"/>
                          </a:solidFill>
                          <a:latin typeface="Calibri" panose="020F0502020204030204" pitchFamily="34" charset="0"/>
                          <a:ea typeface="+mn-ea"/>
                          <a:cs typeface="Calibri" panose="020F0502020204030204" pitchFamily="34" charset="0"/>
                        </a:rPr>
                        <a:t>Total Capex (AED M): 9.6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a:ea typeface="+mn-ea"/>
                          <a:cs typeface="Calibri" panose="020F0502020204030204" pitchFamily="34" charset="0"/>
                        </a:rPr>
                        <a:t>Total </a:t>
                      </a:r>
                      <a:r>
                        <a:rPr lang="en-US" sz="1200" b="1" i="0" u="none" strike="noStrike" kern="1200" dirty="0" err="1">
                          <a:solidFill>
                            <a:srgbClr val="000000"/>
                          </a:solidFill>
                          <a:effectLst/>
                          <a:latin typeface="Calibri"/>
                          <a:ea typeface="+mn-ea"/>
                          <a:cs typeface="Calibri" panose="020F0502020204030204" pitchFamily="34" charset="0"/>
                        </a:rPr>
                        <a:t>Opex</a:t>
                      </a:r>
                      <a:r>
                        <a:rPr lang="en-US" sz="1200" b="1" i="0" u="none" strike="noStrike" kern="1200" dirty="0">
                          <a:solidFill>
                            <a:srgbClr val="000000"/>
                          </a:solidFill>
                          <a:effectLst/>
                          <a:latin typeface="Calibri"/>
                          <a:ea typeface="+mn-ea"/>
                          <a:cs typeface="Calibri" panose="020F0502020204030204" pitchFamily="34" charset="0"/>
                        </a:rPr>
                        <a:t> (AED M): 3.1</a:t>
                      </a:r>
                      <a:endParaRPr lang="en-US" sz="1200" b="0" i="0" u="none" strike="noStrike" kern="1200" dirty="0">
                        <a:solidFill>
                          <a:srgbClr val="000000"/>
                        </a:solidFill>
                        <a:effectLst/>
                        <a:latin typeface="Calibri"/>
                        <a:ea typeface="+mn-ea"/>
                        <a:cs typeface="Calibri" panose="020F0502020204030204" pitchFamily="34" charset="0"/>
                      </a:endParaRPr>
                    </a:p>
                    <a:p>
                      <a:pPr marL="0" marR="0" lvl="0" indent="-22225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Calibri"/>
                        <a:ea typeface="+mn-ea"/>
                        <a:cs typeface="Calibri"/>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rowSpan="3" gridSpan="3">
                  <a:txBody>
                    <a:bodyPr/>
                    <a:lstStyle/>
                    <a:p>
                      <a:pPr marL="0" marR="0" lvl="0" indent="0" algn="l">
                        <a:lnSpc>
                          <a:spcPct val="100000"/>
                        </a:lnSpc>
                        <a:spcBef>
                          <a:spcPts val="0"/>
                        </a:spcBef>
                        <a:spcAft>
                          <a:spcPts val="0"/>
                        </a:spcAft>
                        <a:buClrTx/>
                        <a:buSzTx/>
                        <a:buFont typeface="Arial"/>
                        <a:buNone/>
                      </a:pPr>
                      <a:r>
                        <a:rPr lang="en-US" sz="1200" b="1" i="1" kern="1200" dirty="0">
                          <a:solidFill>
                            <a:schemeClr val="tx1"/>
                          </a:solidFill>
                          <a:latin typeface="Calibri"/>
                          <a:ea typeface="+mn-ea"/>
                          <a:cs typeface="Calibri"/>
                        </a:rPr>
                        <a:t>Total Duration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kern="1200" dirty="0">
                          <a:solidFill>
                            <a:schemeClr val="tx1"/>
                          </a:solidFill>
                          <a:latin typeface="Calibri"/>
                          <a:ea typeface="+mn-ea"/>
                          <a:cs typeface="Calibri"/>
                        </a:rPr>
                        <a:t>BC Approval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kern="1200" dirty="0">
                          <a:solidFill>
                            <a:schemeClr val="tx1"/>
                          </a:solidFill>
                          <a:latin typeface="Calibri"/>
                          <a:ea typeface="+mn-ea"/>
                          <a:cs typeface="Calibri"/>
                        </a:rPr>
                        <a:t>Kick off</a:t>
                      </a:r>
                    </a:p>
                    <a:p>
                      <a:pPr marL="171450" marR="0" lvl="0" indent="-171450" algn="l">
                        <a:lnSpc>
                          <a:spcPct val="100000"/>
                        </a:lnSpc>
                        <a:spcBef>
                          <a:spcPts val="0"/>
                        </a:spcBef>
                        <a:spcAft>
                          <a:spcPts val="0"/>
                        </a:spcAft>
                        <a:buClrTx/>
                        <a:buSzTx/>
                        <a:buFont typeface="Arial"/>
                        <a:buChar char="•"/>
                      </a:pPr>
                      <a:r>
                        <a:rPr lang="en-US" sz="1200" b="0" i="1" kern="1200" dirty="0">
                          <a:solidFill>
                            <a:schemeClr val="tx1"/>
                          </a:solidFill>
                          <a:latin typeface="Calibri"/>
                          <a:ea typeface="+mn-ea"/>
                          <a:cs typeface="Calibri"/>
                        </a:rPr>
                        <a:t>PR/RFP </a:t>
                      </a:r>
                    </a:p>
                    <a:p>
                      <a:pPr marL="171450" marR="0" lvl="0" indent="-171450" algn="l">
                        <a:lnSpc>
                          <a:spcPct val="100000"/>
                        </a:lnSpc>
                        <a:spcBef>
                          <a:spcPts val="0"/>
                        </a:spcBef>
                        <a:spcAft>
                          <a:spcPts val="0"/>
                        </a:spcAft>
                        <a:buClrTx/>
                        <a:buSzTx/>
                        <a:buFont typeface="Arial"/>
                        <a:buChar char="•"/>
                      </a:pPr>
                      <a:r>
                        <a:rPr lang="en-US" sz="1200" b="0" i="1" kern="1200" dirty="0">
                          <a:solidFill>
                            <a:schemeClr val="tx1"/>
                          </a:solidFill>
                          <a:latin typeface="Calibri"/>
                          <a:ea typeface="+mn-ea"/>
                          <a:cs typeface="Calibri"/>
                        </a:rPr>
                        <a:t>Contract sign off (Involving Sharia &amp; Legal)</a:t>
                      </a:r>
                    </a:p>
                    <a:p>
                      <a:pPr marL="171450" marR="0" lvl="0" indent="-171450" algn="l">
                        <a:lnSpc>
                          <a:spcPct val="100000"/>
                        </a:lnSpc>
                        <a:spcBef>
                          <a:spcPts val="0"/>
                        </a:spcBef>
                        <a:spcAft>
                          <a:spcPts val="0"/>
                        </a:spcAft>
                        <a:buClrTx/>
                        <a:buSzTx/>
                        <a:buFont typeface="Arial"/>
                        <a:buChar char="•"/>
                      </a:pPr>
                      <a:r>
                        <a:rPr lang="en-US" sz="1200" b="0" i="1" kern="1200" dirty="0">
                          <a:solidFill>
                            <a:schemeClr val="tx1"/>
                          </a:solidFill>
                          <a:latin typeface="Calibri"/>
                          <a:ea typeface="+mn-ea"/>
                          <a:cs typeface="Calibri"/>
                        </a:rPr>
                        <a:t>Vendor Onboarding </a:t>
                      </a:r>
                    </a:p>
                    <a:p>
                      <a:pPr marL="171450" marR="0" lvl="0" indent="-171450" algn="l">
                        <a:lnSpc>
                          <a:spcPct val="100000"/>
                        </a:lnSpc>
                        <a:spcBef>
                          <a:spcPts val="0"/>
                        </a:spcBef>
                        <a:spcAft>
                          <a:spcPts val="0"/>
                        </a:spcAft>
                        <a:buClrTx/>
                        <a:buSzTx/>
                        <a:buFont typeface="Arial"/>
                        <a:buChar char="•"/>
                      </a:pPr>
                      <a:r>
                        <a:rPr lang="en-US" sz="1200" b="0" i="1" kern="1200" dirty="0">
                          <a:solidFill>
                            <a:schemeClr val="tx1"/>
                          </a:solidFill>
                          <a:latin typeface="Calibri"/>
                          <a:ea typeface="+mn-ea"/>
                          <a:cs typeface="Calibri"/>
                        </a:rPr>
                        <a:t>Business requirements sign off </a:t>
                      </a:r>
                    </a:p>
                    <a:p>
                      <a:pPr marL="171450" marR="0" lvl="0" indent="-171450" algn="l">
                        <a:lnSpc>
                          <a:spcPct val="100000"/>
                        </a:lnSpc>
                        <a:spcBef>
                          <a:spcPts val="0"/>
                        </a:spcBef>
                        <a:spcAft>
                          <a:spcPts val="0"/>
                        </a:spcAft>
                        <a:buClrTx/>
                        <a:buSzTx/>
                        <a:buFont typeface="Arial"/>
                        <a:buChar char="•"/>
                      </a:pPr>
                      <a:r>
                        <a:rPr lang="en-US" sz="1200" b="0" i="1" kern="1200" dirty="0">
                          <a:solidFill>
                            <a:schemeClr val="tx1"/>
                          </a:solidFill>
                          <a:latin typeface="Calibri"/>
                          <a:ea typeface="+mn-ea"/>
                          <a:cs typeface="Calibri"/>
                        </a:rPr>
                        <a:t>DRB Approval</a:t>
                      </a:r>
                    </a:p>
                    <a:p>
                      <a:pPr marL="171450" marR="0" lvl="0" indent="-171450" algn="l">
                        <a:lnSpc>
                          <a:spcPct val="100000"/>
                        </a:lnSpc>
                        <a:spcBef>
                          <a:spcPts val="0"/>
                        </a:spcBef>
                        <a:spcAft>
                          <a:spcPts val="0"/>
                        </a:spcAft>
                        <a:buClrTx/>
                        <a:buSzTx/>
                        <a:buFont typeface="Arial"/>
                        <a:buChar char="•"/>
                      </a:pPr>
                      <a:r>
                        <a:rPr lang="en-US" sz="1200" b="0" i="1" kern="1200" dirty="0">
                          <a:solidFill>
                            <a:schemeClr val="tx1"/>
                          </a:solidFill>
                          <a:latin typeface="Calibri"/>
                          <a:ea typeface="+mn-ea"/>
                          <a:cs typeface="Calibri"/>
                        </a:rPr>
                        <a:t>Development/Implementation </a:t>
                      </a:r>
                    </a:p>
                    <a:p>
                      <a:pPr marL="171450" marR="0" lvl="0" indent="-171450" algn="l">
                        <a:lnSpc>
                          <a:spcPct val="100000"/>
                        </a:lnSpc>
                        <a:spcBef>
                          <a:spcPts val="0"/>
                        </a:spcBef>
                        <a:spcAft>
                          <a:spcPts val="0"/>
                        </a:spcAft>
                        <a:buClrTx/>
                        <a:buSzTx/>
                        <a:buFont typeface="Arial"/>
                        <a:buChar char="•"/>
                      </a:pPr>
                      <a:r>
                        <a:rPr lang="en-US" sz="1200" b="0" i="1" kern="1200" dirty="0">
                          <a:solidFill>
                            <a:schemeClr val="tx1"/>
                          </a:solidFill>
                          <a:latin typeface="Calibri"/>
                          <a:ea typeface="+mn-ea"/>
                          <a:cs typeface="Calibri"/>
                        </a:rPr>
                        <a:t>SIT/UAT </a:t>
                      </a:r>
                    </a:p>
                    <a:p>
                      <a:pPr marL="171450" marR="0" lvl="0" indent="-171450" algn="l">
                        <a:lnSpc>
                          <a:spcPct val="100000"/>
                        </a:lnSpc>
                        <a:spcBef>
                          <a:spcPts val="0"/>
                        </a:spcBef>
                        <a:spcAft>
                          <a:spcPts val="0"/>
                        </a:spcAft>
                        <a:buClrTx/>
                        <a:buSzTx/>
                        <a:buFont typeface="Arial"/>
                        <a:buChar char="•"/>
                      </a:pPr>
                      <a:r>
                        <a:rPr lang="en-US" sz="1200" b="0" i="1" kern="1200" dirty="0">
                          <a:solidFill>
                            <a:schemeClr val="tx1"/>
                          </a:solidFill>
                          <a:latin typeface="Calibri"/>
                          <a:ea typeface="+mn-ea"/>
                          <a:cs typeface="Calibri"/>
                        </a:rPr>
                        <a:t>Go live </a:t>
                      </a:r>
                    </a:p>
                    <a:p>
                      <a:pPr marL="171450" marR="0" lvl="0" indent="-171450" algn="l">
                        <a:lnSpc>
                          <a:spcPct val="100000"/>
                        </a:lnSpc>
                        <a:spcBef>
                          <a:spcPts val="0"/>
                        </a:spcBef>
                        <a:spcAft>
                          <a:spcPts val="0"/>
                        </a:spcAft>
                        <a:buClrTx/>
                        <a:buSzTx/>
                        <a:buFont typeface="Arial"/>
                        <a:buChar char="•"/>
                      </a:pPr>
                      <a:r>
                        <a:rPr lang="en-US" sz="1200" b="0" i="1" kern="1200" dirty="0">
                          <a:solidFill>
                            <a:schemeClr val="tx1"/>
                          </a:solidFill>
                          <a:latin typeface="Calibri"/>
                          <a:ea typeface="+mn-ea"/>
                          <a:cs typeface="Calibri"/>
                        </a:rPr>
                        <a:t>Post Live Support </a:t>
                      </a:r>
                    </a:p>
                    <a:p>
                      <a:pPr marL="171450" marR="0" lvl="0" indent="-171450" algn="l">
                        <a:lnSpc>
                          <a:spcPct val="100000"/>
                        </a:lnSpc>
                        <a:spcBef>
                          <a:spcPts val="0"/>
                        </a:spcBef>
                        <a:spcAft>
                          <a:spcPts val="0"/>
                        </a:spcAft>
                        <a:buClrTx/>
                        <a:buSzTx/>
                        <a:buFont typeface="Arial"/>
                        <a:buChar char="•"/>
                      </a:pPr>
                      <a:r>
                        <a:rPr lang="en-US" sz="1200" b="0" i="1" kern="1200" dirty="0">
                          <a:solidFill>
                            <a:schemeClr val="tx1"/>
                          </a:solidFill>
                          <a:latin typeface="Calibri"/>
                          <a:ea typeface="+mn-ea"/>
                          <a:cs typeface="Calibri"/>
                        </a:rPr>
                        <a:t>Closure </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tc>
                <a:tc rowSpan="3" hMerge="1">
                  <a:txBody>
                    <a:bodyPr/>
                    <a:lstStyle/>
                    <a:p>
                      <a:endParaRPr lang="en-US"/>
                    </a:p>
                  </a:txBody>
                  <a:tcPr/>
                </a:tc>
                <a:tc rowSpan="3" gridSpan="2">
                  <a:txBody>
                    <a:bodyPr/>
                    <a:lstStyle/>
                    <a:p>
                      <a:pPr marL="171450" marR="0" lvl="0" indent="-171450" algn="l">
                        <a:lnSpc>
                          <a:spcPct val="100000"/>
                        </a:lnSpc>
                        <a:spcBef>
                          <a:spcPts val="0"/>
                        </a:spcBef>
                        <a:spcAft>
                          <a:spcPts val="0"/>
                        </a:spcAft>
                        <a:buClrTx/>
                        <a:buSzTx/>
                        <a:buFont typeface="Arial" panose="020B0604020202020204" pitchFamily="34" charset="0"/>
                        <a:buChar char="•"/>
                      </a:pPr>
                      <a:r>
                        <a:rPr lang="en-US" sz="1200" b="1" i="1" kern="1200" dirty="0">
                          <a:solidFill>
                            <a:schemeClr val="tx1"/>
                          </a:solidFill>
                          <a:latin typeface="Calibri"/>
                          <a:ea typeface="+mn-ea"/>
                          <a:cs typeface="Calibri"/>
                        </a:rPr>
                        <a:t>8</a:t>
                      </a:r>
                      <a:r>
                        <a:rPr lang="en-US" sz="1200" b="1" i="1" kern="1200">
                          <a:solidFill>
                            <a:schemeClr val="tx1"/>
                          </a:solidFill>
                          <a:latin typeface="Calibri"/>
                          <a:ea typeface="+mn-ea"/>
                          <a:cs typeface="Calibri"/>
                        </a:rPr>
                        <a:t> </a:t>
                      </a:r>
                      <a:r>
                        <a:rPr lang="en-US" sz="1200" b="1" i="1" kern="1200" dirty="0">
                          <a:solidFill>
                            <a:schemeClr val="tx1"/>
                          </a:solidFill>
                          <a:latin typeface="Calibri"/>
                          <a:ea typeface="+mn-ea"/>
                          <a:cs typeface="Calibri"/>
                        </a:rPr>
                        <a:t>Months</a:t>
                      </a:r>
                    </a:p>
                    <a:p>
                      <a:pPr marL="171450" marR="0" lvl="0" indent="-171450" algn="l">
                        <a:lnSpc>
                          <a:spcPct val="100000"/>
                        </a:lnSpc>
                        <a:spcBef>
                          <a:spcPts val="0"/>
                        </a:spcBef>
                        <a:spcAft>
                          <a:spcPts val="0"/>
                        </a:spcAft>
                        <a:buClrTx/>
                        <a:buSzTx/>
                        <a:buFont typeface="Arial" panose="020B0604020202020204" pitchFamily="34" charset="0"/>
                        <a:buChar char="•"/>
                      </a:pPr>
                      <a:r>
                        <a:rPr lang="en-US" sz="1200" b="0" i="1" kern="1200" dirty="0">
                          <a:solidFill>
                            <a:schemeClr val="tx1"/>
                          </a:solidFill>
                          <a:latin typeface="Calibri"/>
                          <a:ea typeface="+mn-ea"/>
                          <a:cs typeface="Calibri"/>
                        </a:rPr>
                        <a:t>1 Month</a:t>
                      </a:r>
                    </a:p>
                    <a:p>
                      <a:pPr marL="171450" marR="0" lvl="0" indent="-171450" algn="l">
                        <a:lnSpc>
                          <a:spcPct val="100000"/>
                        </a:lnSpc>
                        <a:spcBef>
                          <a:spcPts val="0"/>
                        </a:spcBef>
                        <a:spcAft>
                          <a:spcPts val="0"/>
                        </a:spcAft>
                        <a:buClrTx/>
                        <a:buSzTx/>
                        <a:buFont typeface="Arial" panose="020B0604020202020204" pitchFamily="34" charset="0"/>
                        <a:buChar char="•"/>
                      </a:pPr>
                      <a:r>
                        <a:rPr lang="en-US" sz="1200" b="0" i="1" kern="1200" dirty="0">
                          <a:solidFill>
                            <a:schemeClr val="tx1"/>
                          </a:solidFill>
                          <a:latin typeface="Calibri"/>
                          <a:ea typeface="+mn-ea"/>
                          <a:cs typeface="Calibri"/>
                        </a:rPr>
                        <a:t>1 Month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1" kern="1200" dirty="0">
                          <a:solidFill>
                            <a:schemeClr val="tx1"/>
                          </a:solidFill>
                          <a:latin typeface="Calibri"/>
                          <a:ea typeface="+mn-ea"/>
                          <a:cs typeface="Calibri"/>
                        </a:rPr>
                        <a:t>2 Month</a:t>
                      </a:r>
                    </a:p>
                    <a:p>
                      <a:pPr marL="171450" marR="0" lvl="0" indent="-171450" algn="l">
                        <a:lnSpc>
                          <a:spcPct val="100000"/>
                        </a:lnSpc>
                        <a:spcBef>
                          <a:spcPts val="0"/>
                        </a:spcBef>
                        <a:spcAft>
                          <a:spcPts val="0"/>
                        </a:spcAft>
                        <a:buClrTx/>
                        <a:buSzTx/>
                        <a:buFont typeface="Arial" panose="020B0604020202020204" pitchFamily="34" charset="0"/>
                        <a:buChar char="•"/>
                      </a:pPr>
                      <a:r>
                        <a:rPr lang="en-US" sz="1200" b="0" i="1" kern="1200" dirty="0">
                          <a:solidFill>
                            <a:schemeClr val="tx1"/>
                          </a:solidFill>
                          <a:latin typeface="Calibri"/>
                          <a:ea typeface="+mn-ea"/>
                          <a:cs typeface="Calibri"/>
                        </a:rPr>
                        <a:t>2 Month</a:t>
                      </a:r>
                    </a:p>
                    <a:p>
                      <a:pPr marL="171450" marR="0" lvl="0" indent="-171450" algn="l">
                        <a:lnSpc>
                          <a:spcPct val="100000"/>
                        </a:lnSpc>
                        <a:spcBef>
                          <a:spcPts val="0"/>
                        </a:spcBef>
                        <a:spcAft>
                          <a:spcPts val="0"/>
                        </a:spcAft>
                        <a:buClrTx/>
                        <a:buSzTx/>
                        <a:buFont typeface="Arial" panose="020B0604020202020204" pitchFamily="34" charset="0"/>
                        <a:buChar char="•"/>
                      </a:pPr>
                      <a:r>
                        <a:rPr lang="en-US" sz="1200" b="0" i="1" kern="1200" dirty="0">
                          <a:solidFill>
                            <a:schemeClr val="tx1"/>
                          </a:solidFill>
                          <a:latin typeface="Calibri"/>
                          <a:ea typeface="+mn-ea"/>
                          <a:cs typeface="Calibri"/>
                        </a:rPr>
                        <a:t>1 Month</a:t>
                      </a:r>
                    </a:p>
                    <a:p>
                      <a:pPr marL="171450" marR="0" lvl="0" indent="-171450" algn="l">
                        <a:lnSpc>
                          <a:spcPct val="100000"/>
                        </a:lnSpc>
                        <a:spcBef>
                          <a:spcPts val="0"/>
                        </a:spcBef>
                        <a:spcAft>
                          <a:spcPts val="0"/>
                        </a:spcAft>
                        <a:buClrTx/>
                        <a:buSzTx/>
                        <a:buFont typeface="Arial" panose="020B0604020202020204" pitchFamily="34" charset="0"/>
                        <a:buChar char="•"/>
                      </a:pPr>
                      <a:r>
                        <a:rPr lang="en-US" sz="1200" b="0" i="1" kern="1200" dirty="0">
                          <a:solidFill>
                            <a:schemeClr val="tx1"/>
                          </a:solidFill>
                          <a:latin typeface="Calibri"/>
                          <a:ea typeface="+mn-ea"/>
                          <a:cs typeface="Calibri"/>
                        </a:rPr>
                        <a:t>1 Month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1" kern="1200" dirty="0">
                          <a:solidFill>
                            <a:schemeClr val="tx1"/>
                          </a:solidFill>
                          <a:latin typeface="Calibri"/>
                          <a:ea typeface="+mn-ea"/>
                          <a:cs typeface="Calibri"/>
                        </a:rPr>
                        <a:t>2 Month</a:t>
                      </a:r>
                    </a:p>
                    <a:p>
                      <a:pPr marL="171450" marR="0" lvl="0" indent="-171450" algn="l">
                        <a:lnSpc>
                          <a:spcPct val="100000"/>
                        </a:lnSpc>
                        <a:spcBef>
                          <a:spcPts val="0"/>
                        </a:spcBef>
                        <a:spcAft>
                          <a:spcPts val="0"/>
                        </a:spcAft>
                        <a:buClrTx/>
                        <a:buSzTx/>
                        <a:buFont typeface="Arial" panose="020B0604020202020204" pitchFamily="34" charset="0"/>
                        <a:buChar char="•"/>
                      </a:pPr>
                      <a:r>
                        <a:rPr lang="en-US" sz="1200" b="0" i="1" kern="1200" dirty="0">
                          <a:solidFill>
                            <a:schemeClr val="tx1"/>
                          </a:solidFill>
                          <a:latin typeface="Calibri"/>
                          <a:ea typeface="+mn-ea"/>
                          <a:cs typeface="Calibri"/>
                        </a:rPr>
                        <a:t>4 Month</a:t>
                      </a:r>
                    </a:p>
                    <a:p>
                      <a:pPr marL="171450" marR="0" lvl="0" indent="-171450" algn="l">
                        <a:lnSpc>
                          <a:spcPct val="100000"/>
                        </a:lnSpc>
                        <a:spcBef>
                          <a:spcPts val="0"/>
                        </a:spcBef>
                        <a:spcAft>
                          <a:spcPts val="0"/>
                        </a:spcAft>
                        <a:buClrTx/>
                        <a:buSzTx/>
                        <a:buFont typeface="Arial" panose="020B0604020202020204" pitchFamily="34" charset="0"/>
                        <a:buChar char="•"/>
                      </a:pPr>
                      <a:r>
                        <a:rPr lang="en-US" sz="1200" b="0" i="1" kern="1200" dirty="0">
                          <a:solidFill>
                            <a:schemeClr val="tx1"/>
                          </a:solidFill>
                          <a:latin typeface="Calibri"/>
                          <a:ea typeface="+mn-ea"/>
                          <a:cs typeface="Calibri"/>
                        </a:rPr>
                        <a:t>4 Month</a:t>
                      </a:r>
                    </a:p>
                    <a:p>
                      <a:pPr marL="171450" marR="0" lvl="0" indent="-171450" algn="l">
                        <a:lnSpc>
                          <a:spcPct val="100000"/>
                        </a:lnSpc>
                        <a:spcBef>
                          <a:spcPts val="0"/>
                        </a:spcBef>
                        <a:spcAft>
                          <a:spcPts val="0"/>
                        </a:spcAft>
                        <a:buClrTx/>
                        <a:buSzTx/>
                        <a:buFont typeface="Arial" panose="020B0604020202020204" pitchFamily="34" charset="0"/>
                        <a:buChar char="•"/>
                      </a:pPr>
                      <a:r>
                        <a:rPr lang="en-US" sz="1200" b="0" i="1" kern="1200" dirty="0">
                          <a:solidFill>
                            <a:schemeClr val="tx1"/>
                          </a:solidFill>
                          <a:latin typeface="Calibri"/>
                          <a:ea typeface="+mn-ea"/>
                          <a:cs typeface="Calibri"/>
                        </a:rPr>
                        <a:t>3 Month</a:t>
                      </a:r>
                    </a:p>
                    <a:p>
                      <a:pPr marL="171450" marR="0" lvl="0" indent="-171450" algn="l">
                        <a:lnSpc>
                          <a:spcPct val="100000"/>
                        </a:lnSpc>
                        <a:spcBef>
                          <a:spcPts val="0"/>
                        </a:spcBef>
                        <a:spcAft>
                          <a:spcPts val="0"/>
                        </a:spcAft>
                        <a:buClrTx/>
                        <a:buSzTx/>
                        <a:buFont typeface="Arial" panose="020B0604020202020204" pitchFamily="34" charset="0"/>
                        <a:buChar char="•"/>
                      </a:pPr>
                      <a:r>
                        <a:rPr lang="en-US" sz="1200" b="0" i="1" kern="1200" dirty="0">
                          <a:solidFill>
                            <a:schemeClr val="tx1"/>
                          </a:solidFill>
                          <a:latin typeface="Calibri"/>
                          <a:ea typeface="+mn-ea"/>
                          <a:cs typeface="Calibri"/>
                        </a:rPr>
                        <a:t>1 Month</a:t>
                      </a:r>
                    </a:p>
                    <a:p>
                      <a:pPr marL="171450" marR="0" lvl="0" indent="-171450" algn="l">
                        <a:lnSpc>
                          <a:spcPct val="100000"/>
                        </a:lnSpc>
                        <a:spcBef>
                          <a:spcPts val="0"/>
                        </a:spcBef>
                        <a:spcAft>
                          <a:spcPts val="0"/>
                        </a:spcAft>
                        <a:buClrTx/>
                        <a:buSzTx/>
                        <a:buFont typeface="Arial" panose="020B0604020202020204" pitchFamily="34" charset="0"/>
                        <a:buChar char="•"/>
                      </a:pPr>
                      <a:r>
                        <a:rPr lang="en-US" sz="1200" b="0" i="1" kern="1200" dirty="0">
                          <a:solidFill>
                            <a:schemeClr val="tx1"/>
                          </a:solidFill>
                          <a:latin typeface="Calibri"/>
                          <a:ea typeface="+mn-ea"/>
                          <a:cs typeface="Calibri"/>
                        </a:rPr>
                        <a:t>1 Month</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tc>
                <a:tc rowSpan="3">
                  <a:txBody>
                    <a:bodyPr/>
                    <a:lstStyle/>
                    <a:p>
                      <a:pPr marL="285750" marR="0" lvl="0" indent="-285750" algn="l" defTabSz="457200" rtl="0" eaLnBrk="1" fontAlgn="auto" latinLnBrk="0" hangingPunct="1">
                        <a:lnSpc>
                          <a:spcPct val="100000"/>
                        </a:lnSpc>
                        <a:spcBef>
                          <a:spcPct val="0"/>
                        </a:spcBef>
                        <a:spcAft>
                          <a:spcPct val="0"/>
                        </a:spcAft>
                        <a:buClrTx/>
                        <a:buSzTx/>
                        <a:buFont typeface="Arial" panose="020B0604020202020204" pitchFamily="34" charset="0"/>
                        <a:buChar char="•"/>
                        <a:tabLst/>
                        <a:defRPr/>
                      </a:pPr>
                      <a:r>
                        <a:rPr lang="en-US" sz="1200" b="1" kern="1200" baseline="0" dirty="0">
                          <a:solidFill>
                            <a:schemeClr val="tx1"/>
                          </a:solidFill>
                          <a:latin typeface="Century Gothic" panose="020B0502020202020204" pitchFamily="34" charset="0"/>
                          <a:ea typeface="+mn-ea"/>
                          <a:cs typeface="Calibri" panose="020F0502020204030204" pitchFamily="34" charset="0"/>
                        </a:rPr>
                        <a:t>Tech Refresh</a:t>
                      </a:r>
                    </a:p>
                    <a:p>
                      <a:pPr marL="285750" marR="0" lvl="0" indent="-285750" algn="l" defTabSz="457200" rtl="0" eaLnBrk="1" fontAlgn="auto" latinLnBrk="0" hangingPunct="1">
                        <a:lnSpc>
                          <a:spcPct val="100000"/>
                        </a:lnSpc>
                        <a:spcBef>
                          <a:spcPct val="0"/>
                        </a:spcBef>
                        <a:spcAft>
                          <a:spcPct val="0"/>
                        </a:spcAft>
                        <a:buClrTx/>
                        <a:buSzTx/>
                        <a:buFont typeface="Arial" panose="020B0604020202020204" pitchFamily="34" charset="0"/>
                        <a:buChar char="•"/>
                        <a:tabLst/>
                        <a:defRPr/>
                      </a:pPr>
                      <a:r>
                        <a:rPr lang="en-US" sz="1200" b="1" kern="1200" baseline="0" dirty="0">
                          <a:solidFill>
                            <a:schemeClr val="tx1"/>
                          </a:solidFill>
                          <a:latin typeface="Century Gothic" panose="020B0502020202020204" pitchFamily="34" charset="0"/>
                          <a:ea typeface="+mn-ea"/>
                          <a:cs typeface="Calibri" panose="020F0502020204030204" pitchFamily="34" charset="0"/>
                        </a:rPr>
                        <a:t>Improve service</a:t>
                      </a:r>
                    </a:p>
                    <a:p>
                      <a:pPr marL="285750" marR="0" lvl="0" indent="-285750" algn="l" defTabSz="457200" rtl="0" eaLnBrk="1" fontAlgn="auto" latinLnBrk="0" hangingPunct="1">
                        <a:lnSpc>
                          <a:spcPct val="100000"/>
                        </a:lnSpc>
                        <a:spcBef>
                          <a:spcPct val="0"/>
                        </a:spcBef>
                        <a:spcAft>
                          <a:spcPct val="0"/>
                        </a:spcAft>
                        <a:buClrTx/>
                        <a:buSzTx/>
                        <a:buFont typeface="Arial" panose="020B0604020202020204" pitchFamily="34" charset="0"/>
                        <a:buChar char="•"/>
                        <a:tabLst/>
                        <a:defRPr/>
                      </a:pPr>
                      <a:r>
                        <a:rPr lang="en-US" sz="1200" b="1" kern="1200" baseline="0" dirty="0">
                          <a:solidFill>
                            <a:schemeClr val="tx1"/>
                          </a:solidFill>
                          <a:latin typeface="Century Gothic" panose="020B0502020202020204" pitchFamily="34" charset="0"/>
                          <a:ea typeface="+mn-ea"/>
                          <a:cs typeface="Calibri" panose="020F0502020204030204" pitchFamily="34" charset="0"/>
                        </a:rPr>
                        <a:t>Regulatory Compliance</a:t>
                      </a:r>
                    </a:p>
                    <a:p>
                      <a:pPr marL="285750" marR="0" lvl="0" indent="-285750" algn="l" defTabSz="457200" rtl="0" eaLnBrk="1" fontAlgn="auto" latinLnBrk="0" hangingPunct="1">
                        <a:lnSpc>
                          <a:spcPct val="100000"/>
                        </a:lnSpc>
                        <a:spcBef>
                          <a:spcPct val="0"/>
                        </a:spcBef>
                        <a:spcAft>
                          <a:spcPct val="0"/>
                        </a:spcAft>
                        <a:buClrTx/>
                        <a:buSzTx/>
                        <a:buFont typeface="Arial" panose="020B0604020202020204" pitchFamily="34" charset="0"/>
                        <a:buChar char="•"/>
                        <a:tabLst/>
                        <a:defRPr/>
                      </a:pPr>
                      <a:r>
                        <a:rPr lang="en-US" sz="1200" b="1" kern="1200" baseline="0" dirty="0">
                          <a:solidFill>
                            <a:schemeClr val="tx1"/>
                          </a:solidFill>
                          <a:latin typeface="Century Gothic" panose="020B0502020202020204" pitchFamily="34" charset="0"/>
                          <a:ea typeface="+mn-ea"/>
                          <a:cs typeface="Calibri" panose="020F0502020204030204" pitchFamily="34" charset="0"/>
                        </a:rPr>
                        <a:t>Control </a:t>
                      </a:r>
                    </a:p>
                    <a:p>
                      <a:pPr marL="285750" marR="0" lvl="0" indent="-285750" algn="l" defTabSz="457200" rtl="0" eaLnBrk="1" fontAlgn="auto" latinLnBrk="0" hangingPunct="1">
                        <a:lnSpc>
                          <a:spcPct val="100000"/>
                        </a:lnSpc>
                        <a:spcBef>
                          <a:spcPct val="0"/>
                        </a:spcBef>
                        <a:spcAft>
                          <a:spcPct val="0"/>
                        </a:spcAft>
                        <a:buClrTx/>
                        <a:buSzTx/>
                        <a:buFont typeface="Arial" panose="020B0604020202020204" pitchFamily="34" charset="0"/>
                        <a:buChar char="•"/>
                        <a:tabLst/>
                        <a:defRPr/>
                      </a:pPr>
                      <a:r>
                        <a:rPr lang="en-US" sz="1200" b="1" kern="1200" baseline="0" dirty="0">
                          <a:solidFill>
                            <a:schemeClr val="tx1"/>
                          </a:solidFill>
                          <a:latin typeface="Century Gothic" panose="020B0502020202020204" pitchFamily="34" charset="0"/>
                          <a:ea typeface="+mn-ea"/>
                          <a:cs typeface="Calibri" panose="020F0502020204030204" pitchFamily="34" charset="0"/>
                        </a:rPr>
                        <a:t>Revenue growth</a:t>
                      </a:r>
                    </a:p>
                    <a:p>
                      <a:pPr marL="285750" marR="0" lvl="0" indent="-285750" algn="l" defTabSz="457200" rtl="0" eaLnBrk="1" fontAlgn="auto" latinLnBrk="0" hangingPunct="1">
                        <a:lnSpc>
                          <a:spcPct val="100000"/>
                        </a:lnSpc>
                        <a:spcBef>
                          <a:spcPct val="0"/>
                        </a:spcBef>
                        <a:spcAft>
                          <a:spcPct val="0"/>
                        </a:spcAft>
                        <a:buClrTx/>
                        <a:buSzTx/>
                        <a:buFont typeface="Arial" panose="020B0604020202020204" pitchFamily="34" charset="0"/>
                        <a:buChar char="•"/>
                        <a:tabLst/>
                        <a:defRPr/>
                      </a:pPr>
                      <a:r>
                        <a:rPr lang="en-US" sz="1200" b="1" kern="1200" baseline="0" dirty="0">
                          <a:solidFill>
                            <a:schemeClr val="tx1"/>
                          </a:solidFill>
                          <a:latin typeface="Century Gothic" panose="020B0502020202020204" pitchFamily="34" charset="0"/>
                          <a:ea typeface="+mn-ea"/>
                          <a:cs typeface="Calibri" panose="020F0502020204030204" pitchFamily="34" charset="0"/>
                        </a:rPr>
                        <a:t>Cost reduction</a:t>
                      </a:r>
                    </a:p>
                    <a:p>
                      <a:pPr marL="0" marR="0" lvl="0" indent="0" algn="l" defTabSz="457200" rtl="0" eaLnBrk="1" fontAlgn="auto" latinLnBrk="0" hangingPunct="1">
                        <a:lnSpc>
                          <a:spcPct val="100000"/>
                        </a:lnSpc>
                        <a:spcBef>
                          <a:spcPct val="0"/>
                        </a:spcBef>
                        <a:spcAft>
                          <a:spcPct val="0"/>
                        </a:spcAft>
                        <a:buClrTx/>
                        <a:buSzTx/>
                        <a:buFont typeface="Arial" panose="020B0604020202020204" pitchFamily="34" charset="0"/>
                        <a:buNone/>
                        <a:tabLst/>
                        <a:defRPr/>
                      </a:pPr>
                      <a:endParaRPr lang="en-US" sz="1200" b="0" kern="1200" baseline="0" dirty="0">
                        <a:solidFill>
                          <a:schemeClr val="tx1"/>
                        </a:solidFill>
                        <a:latin typeface="Century Gothic" panose="020B0502020202020204" pitchFamily="34" charset="0"/>
                        <a:ea typeface="+mn-ea"/>
                        <a:cs typeface="Calibri" panose="020F050202020403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baseline="0" dirty="0">
                          <a:solidFill>
                            <a:schemeClr val="tx1"/>
                          </a:solidFill>
                          <a:latin typeface="Century Gothic" panose="020B0502020202020204" pitchFamily="34" charset="0"/>
                          <a:ea typeface="+mn-ea"/>
                          <a:cs typeface="Calibri" panose="020F0502020204030204" pitchFamily="34" charset="0"/>
                        </a:rPr>
                        <a:t>Sponsor 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baseline="0" dirty="0">
                          <a:solidFill>
                            <a:schemeClr val="tx1"/>
                          </a:solidFill>
                          <a:latin typeface="Century Gothic" panose="020B0502020202020204" pitchFamily="34" charset="0"/>
                          <a:ea typeface="+mn-ea"/>
                          <a:cs typeface="Calibri" panose="020F0502020204030204" pitchFamily="34" charset="0"/>
                        </a:rPr>
                        <a:t>Mamoun T. Alhomssey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latin typeface="Century Gothic" panose="020B0502020202020204" pitchFamily="34" charset="0"/>
                          <a:ea typeface="+mn-ea"/>
                          <a:cs typeface="Calibri" panose="020F0502020204030204" pitchFamily="34" charset="0"/>
                        </a:rPr>
                        <a:t>Cost reduction Over 8 years – AED 5.6 M</a:t>
                      </a:r>
                    </a:p>
                    <a:p>
                      <a:pPr marL="0" marR="0" lvl="0" indent="0" algn="l" defTabSz="457200" rtl="0" eaLnBrk="1" fontAlgn="auto" latinLnBrk="0" hangingPunct="1">
                        <a:lnSpc>
                          <a:spcPct val="100000"/>
                        </a:lnSpc>
                        <a:spcBef>
                          <a:spcPct val="0"/>
                        </a:spcBef>
                        <a:spcAft>
                          <a:spcPct val="0"/>
                        </a:spcAft>
                        <a:buClrTx/>
                        <a:buSzTx/>
                        <a:buFont typeface="Arial" panose="020B0604020202020204" pitchFamily="34" charset="0"/>
                        <a:buNone/>
                        <a:tabLst/>
                        <a:defRPr/>
                      </a:pPr>
                      <a:endParaRPr lang="en-US" sz="1200" b="1" kern="1200" baseline="0" dirty="0">
                        <a:solidFill>
                          <a:schemeClr val="tx1"/>
                        </a:solidFill>
                        <a:latin typeface="Century Gothic" panose="020B0502020202020204" pitchFamily="34" charset="0"/>
                        <a:ea typeface="+mn-ea"/>
                        <a:cs typeface="Calibri" panose="020F050202020403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3056111"/>
                  </a:ext>
                </a:extLst>
              </a:tr>
              <a:tr h="796759">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kern="1200" baseline="0" dirty="0">
                          <a:solidFill>
                            <a:schemeClr val="tx1"/>
                          </a:solidFill>
                          <a:latin typeface="Century Gothic" panose="020B0502020202020204" pitchFamily="34" charset="0"/>
                          <a:ea typeface="+mn-ea"/>
                          <a:cs typeface="Calibri" panose="020F0502020204030204" pitchFamily="34" charset="0"/>
                        </a:rPr>
                        <a:t>Beneficials Group</a:t>
                      </a:r>
                      <a:endParaRPr lang="en-US" sz="1200" b="0" i="1" kern="1200" baseline="0" dirty="0">
                        <a:solidFill>
                          <a:schemeClr val="tx1"/>
                        </a:solidFill>
                        <a:latin typeface="Century Gothic" panose="020B050202020202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baseline="0" dirty="0">
                          <a:solidFill>
                            <a:schemeClr val="tx1"/>
                          </a:solidFill>
                          <a:latin typeface="Century Gothic" panose="020B0502020202020204" pitchFamily="34" charset="0"/>
                          <a:ea typeface="+mn-ea"/>
                          <a:cs typeface="Calibri" panose="020F0502020204030204" pitchFamily="34" charset="0"/>
                        </a:rPr>
                        <a:t>Information Technology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1" kern="1200" baseline="0" dirty="0">
                        <a:solidFill>
                          <a:schemeClr val="tx1"/>
                        </a:solidFill>
                        <a:latin typeface="Century Gothic" panose="020B0502020202020204" pitchFamily="34" charset="0"/>
                        <a:ea typeface="+mn-ea"/>
                        <a:cs typeface="Calibri" panose="020F050202020403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259702"/>
                  </a:ext>
                </a:extLst>
              </a:tr>
              <a:tr h="1747833">
                <a:tc vMerge="1">
                  <a:txBody>
                    <a:bodyPr/>
                    <a:lstStyle/>
                    <a:p>
                      <a:pPr marL="0" marR="0" lvl="0" indent="-22225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Calibri"/>
                        <a:ea typeface="+mn-ea"/>
                        <a:cs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gridSpan="3" vMerge="1">
                  <a:txBody>
                    <a:bodyPr/>
                    <a:lstStyle/>
                    <a:p>
                      <a:pPr marL="0" marR="0" lvl="0" indent="0" algn="l">
                        <a:lnSpc>
                          <a:spcPct val="100000"/>
                        </a:lnSpc>
                        <a:spcBef>
                          <a:spcPts val="0"/>
                        </a:spcBef>
                        <a:spcAft>
                          <a:spcPts val="0"/>
                        </a:spcAft>
                        <a:buClrTx/>
                        <a:buSzTx/>
                        <a:buFontTx/>
                        <a:buNone/>
                      </a:pPr>
                      <a:endParaRPr lang="en-US" sz="1200" b="0" i="1" kern="1200" dirty="0">
                        <a:solidFill>
                          <a:schemeClr val="tx1"/>
                        </a:solidFill>
                        <a:latin typeface="Calibri"/>
                        <a:ea typeface="+mn-ea"/>
                        <a:cs typeface="Calibri"/>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lnL w="12700" cap="flat" cmpd="sng" algn="ctr">
                      <a:solidFill>
                        <a:schemeClr val="tx1"/>
                      </a:solidFill>
                      <a:prstDash val="sysDash"/>
                      <a:round/>
                      <a:headEnd type="none" w="med" len="med"/>
                      <a:tailEnd type="none" w="med" len="med"/>
                    </a:lnL>
                    <a:lnT w="12700" cap="flat" cmpd="sng" algn="ctr">
                      <a:solidFill>
                        <a:schemeClr val="accent1"/>
                      </a:solidFill>
                      <a:prstDash val="solid"/>
                      <a:round/>
                      <a:headEnd type="none" w="med" len="med"/>
                      <a:tailEnd type="none" w="med" len="med"/>
                    </a:lnT>
                  </a:tcPr>
                </a:tc>
                <a:tc hMerge="1" vMerge="1">
                  <a:txBody>
                    <a:bodyPr/>
                    <a:lstStyle/>
                    <a:p>
                      <a:endParaRPr lang="en-US"/>
                    </a:p>
                  </a:txBody>
                  <a:tcPr/>
                </a:tc>
                <a:tc vMerge="1">
                  <a:txBody>
                    <a:bodyPr/>
                    <a:lstStyle/>
                    <a:p>
                      <a:endParaRPr lang="en-US"/>
                    </a:p>
                  </a:txBody>
                  <a:tcPr>
                    <a:lnT w="12700" cap="flat" cmpd="sng" algn="ctr">
                      <a:solidFill>
                        <a:schemeClr val="accent1"/>
                      </a:solidFill>
                      <a:prstDash val="solid"/>
                      <a:round/>
                      <a:headEnd type="none" w="med" len="med"/>
                      <a:tailEnd type="none" w="med" len="med"/>
                    </a:lnT>
                  </a:tcPr>
                </a:tc>
                <a:tc>
                  <a:txBody>
                    <a:bodyPr/>
                    <a:lstStyle/>
                    <a:p>
                      <a:r>
                        <a:rPr lang="en-US" sz="1200" b="0" i="1" kern="1200" baseline="0" dirty="0">
                          <a:solidFill>
                            <a:schemeClr val="tx1"/>
                          </a:solidFill>
                          <a:latin typeface="Century Gothic" panose="020B0502020202020204" pitchFamily="34" charset="0"/>
                          <a:ea typeface="+mn-ea"/>
                          <a:cs typeface="Calibri" panose="020F0502020204030204" pitchFamily="34" charset="0"/>
                        </a:rPr>
                        <a:t>Business owner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baseline="0" dirty="0">
                          <a:solidFill>
                            <a:schemeClr val="tx1"/>
                          </a:solidFill>
                          <a:latin typeface="Century Gothic" panose="020B0502020202020204" pitchFamily="34" charset="0"/>
                          <a:ea typeface="+mn-ea"/>
                          <a:cs typeface="Calibri" panose="020F0502020204030204" pitchFamily="34" charset="0"/>
                        </a:rPr>
                        <a:t>Mamoun T. Alhomssey</a:t>
                      </a:r>
                    </a:p>
                    <a:p>
                      <a:endParaRPr lang="en-US" sz="1200" b="0" i="1" kern="1200" baseline="0" dirty="0">
                        <a:solidFill>
                          <a:schemeClr val="tx1"/>
                        </a:solidFill>
                        <a:latin typeface="Century Gothic" panose="020B0502020202020204" pitchFamily="34" charset="0"/>
                        <a:ea typeface="+mn-ea"/>
                        <a:cs typeface="Calibri" panose="020F050202020403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baseline="0" dirty="0">
                        <a:solidFill>
                          <a:schemeClr val="tx1"/>
                        </a:solidFill>
                        <a:latin typeface="Century Gothic" panose="020B0502020202020204" pitchFamily="34" charset="0"/>
                        <a:ea typeface="+mn-ea"/>
                        <a:cs typeface="Calibri" panose="020F050202020403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93425412"/>
                  </a:ext>
                </a:extLst>
              </a:tr>
            </a:tbl>
          </a:graphicData>
        </a:graphic>
      </p:graphicFrame>
      <p:sp>
        <p:nvSpPr>
          <p:cNvPr id="6" name="Slide Number Placeholder 1"/>
          <p:cNvSpPr txBox="1">
            <a:spLocks/>
          </p:cNvSpPr>
          <p:nvPr/>
        </p:nvSpPr>
        <p:spPr>
          <a:xfrm>
            <a:off x="11658600" y="6524516"/>
            <a:ext cx="400050" cy="365125"/>
          </a:xfrm>
          <a:prstGeom prst="rect">
            <a:avLst/>
          </a:prstGeom>
        </p:spPr>
        <p:txBody>
          <a:bodyPr vert="horz" lIns="91440" tIns="45720" rIns="91440" bIns="45720" rtlCol="0" anchor="ctr"/>
          <a:lstStyle>
            <a:defPPr>
              <a:defRPr lang="en-US"/>
            </a:defPPr>
            <a:lvl1pPr algn="r" rtl="0" eaLnBrk="1" fontAlgn="auto" hangingPunct="1">
              <a:spcBef>
                <a:spcPts val="0"/>
              </a:spcBef>
              <a:spcAft>
                <a:spcPts val="0"/>
              </a:spcAft>
              <a:defRPr sz="1200" kern="1200">
                <a:solidFill>
                  <a:schemeClr val="bg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Trebuchet MS" charset="0"/>
                <a:ea typeface="+mn-ea"/>
                <a:cs typeface="+mn-cs"/>
              </a:defRPr>
            </a:lvl2pPr>
            <a:lvl3pPr marL="914400" algn="l" rtl="0" eaLnBrk="0" fontAlgn="base" hangingPunct="0">
              <a:spcBef>
                <a:spcPct val="0"/>
              </a:spcBef>
              <a:spcAft>
                <a:spcPct val="0"/>
              </a:spcAft>
              <a:defRPr kern="1200">
                <a:solidFill>
                  <a:schemeClr val="tx1"/>
                </a:solidFill>
                <a:latin typeface="Trebuchet MS" charset="0"/>
                <a:ea typeface="+mn-ea"/>
                <a:cs typeface="+mn-cs"/>
              </a:defRPr>
            </a:lvl3pPr>
            <a:lvl4pPr marL="1371600" algn="l" rtl="0" eaLnBrk="0" fontAlgn="base" hangingPunct="0">
              <a:spcBef>
                <a:spcPct val="0"/>
              </a:spcBef>
              <a:spcAft>
                <a:spcPct val="0"/>
              </a:spcAft>
              <a:defRPr kern="1200">
                <a:solidFill>
                  <a:schemeClr val="tx1"/>
                </a:solidFill>
                <a:latin typeface="Trebuchet MS" charset="0"/>
                <a:ea typeface="+mn-ea"/>
                <a:cs typeface="+mn-cs"/>
              </a:defRPr>
            </a:lvl4pPr>
            <a:lvl5pPr marL="1828800" algn="l" rtl="0" eaLnBrk="0" fontAlgn="base" hangingPunct="0">
              <a:spcBef>
                <a:spcPct val="0"/>
              </a:spcBef>
              <a:spcAft>
                <a:spcPct val="0"/>
              </a:spcAft>
              <a:defRPr kern="1200">
                <a:solidFill>
                  <a:schemeClr val="tx1"/>
                </a:solidFill>
                <a:latin typeface="Trebuchet MS" charset="0"/>
                <a:ea typeface="+mn-ea"/>
                <a:cs typeface="+mn-cs"/>
              </a:defRPr>
            </a:lvl5pPr>
            <a:lvl6pPr marL="2286000" algn="l" defTabSz="914400" rtl="0" eaLnBrk="1" latinLnBrk="0" hangingPunct="1">
              <a:defRPr kern="1200">
                <a:solidFill>
                  <a:schemeClr val="tx1"/>
                </a:solidFill>
                <a:latin typeface="Trebuchet MS" charset="0"/>
                <a:ea typeface="+mn-ea"/>
                <a:cs typeface="+mn-cs"/>
              </a:defRPr>
            </a:lvl6pPr>
            <a:lvl7pPr marL="2743200" algn="l" defTabSz="914400" rtl="0" eaLnBrk="1" latinLnBrk="0" hangingPunct="1">
              <a:defRPr kern="1200">
                <a:solidFill>
                  <a:schemeClr val="tx1"/>
                </a:solidFill>
                <a:latin typeface="Trebuchet MS" charset="0"/>
                <a:ea typeface="+mn-ea"/>
                <a:cs typeface="+mn-cs"/>
              </a:defRPr>
            </a:lvl7pPr>
            <a:lvl8pPr marL="3200400" algn="l" defTabSz="914400" rtl="0" eaLnBrk="1" latinLnBrk="0" hangingPunct="1">
              <a:defRPr kern="1200">
                <a:solidFill>
                  <a:schemeClr val="tx1"/>
                </a:solidFill>
                <a:latin typeface="Trebuchet MS" charset="0"/>
                <a:ea typeface="+mn-ea"/>
                <a:cs typeface="+mn-cs"/>
              </a:defRPr>
            </a:lvl8pPr>
            <a:lvl9pPr marL="3657600" algn="l" defTabSz="914400" rtl="0" eaLnBrk="1" latinLnBrk="0" hangingPunct="1">
              <a:defRPr kern="1200">
                <a:solidFill>
                  <a:schemeClr val="tx1"/>
                </a:solidFill>
                <a:latin typeface="Trebuchet MS" charset="0"/>
                <a:ea typeface="+mn-ea"/>
                <a:cs typeface="+mn-cs"/>
              </a:defRPr>
            </a:lvl9pPr>
          </a:lstStyle>
          <a:p>
            <a:pPr>
              <a:defRPr/>
            </a:pPr>
            <a:fld id="{6181D69B-C2EE-924F-BF1E-812E7F25022A}" type="slidenum">
              <a:rPr lang="en-US" sz="1600" b="1" smtClean="0">
                <a:solidFill>
                  <a:schemeClr val="tx1"/>
                </a:solidFill>
                <a:latin typeface="Calibri" panose="020F0502020204030204" pitchFamily="34" charset="0"/>
                <a:cs typeface="Calibri" panose="020F0502020204030204" pitchFamily="34" charset="0"/>
              </a:rPr>
              <a:pPr>
                <a:defRPr/>
              </a:pPr>
              <a:t>3</a:t>
            </a:fld>
            <a:endParaRPr lang="en-US" sz="1600" b="1" dirty="0">
              <a:solidFill>
                <a:schemeClr val="tx1"/>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FFB081FC-684C-4745-B2CD-F718467B7003}"/>
              </a:ext>
            </a:extLst>
          </p:cNvPr>
          <p:cNvSpPr>
            <a:spLocks noGrp="1"/>
          </p:cNvSpPr>
          <p:nvPr>
            <p:ph type="sldNum" sz="quarter" idx="4"/>
          </p:nvPr>
        </p:nvSpPr>
        <p:spPr/>
        <p:txBody>
          <a:bodyPr/>
          <a:lstStyle/>
          <a:p>
            <a:pPr>
              <a:defRPr/>
            </a:pPr>
            <a:fld id="{E0292D6E-B973-E040-A00B-FC44F95A9EBC}" type="slidenum">
              <a:rPr lang="en-US" smtClean="0"/>
              <a:pPr>
                <a:defRPr/>
              </a:pPr>
              <a:t>3</a:t>
            </a:fld>
            <a:endParaRPr lang="en-US" dirty="0"/>
          </a:p>
        </p:txBody>
      </p:sp>
    </p:spTree>
    <p:extLst>
      <p:ext uri="{BB962C8B-B14F-4D97-AF65-F5344CB8AC3E}">
        <p14:creationId xmlns:p14="http://schemas.microsoft.com/office/powerpoint/2010/main" val="4038158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6"/>
          <p:cNvSpPr>
            <a:spLocks noChangeArrowheads="1"/>
          </p:cNvSpPr>
          <p:nvPr/>
        </p:nvSpPr>
        <p:spPr bwMode="auto">
          <a:xfrm>
            <a:off x="371365" y="362448"/>
            <a:ext cx="1406310" cy="400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 tIns="0" rIns="18288" bIns="0"/>
          <a:lstStyle>
            <a:lvl1pPr>
              <a:lnSpc>
                <a:spcPts val="2400"/>
              </a:lnSpc>
              <a:defRPr>
                <a:solidFill>
                  <a:schemeClr val="tx1"/>
                </a:solidFill>
                <a:latin typeface="Arial" panose="020B0604020202020204" pitchFamily="34" charset="0"/>
                <a:ea typeface="MS PGothic" panose="020B0600070205080204" pitchFamily="34" charset="-128"/>
              </a:defRPr>
            </a:lvl1pPr>
            <a:lvl2pPr marL="742950" indent="-285750">
              <a:lnSpc>
                <a:spcPts val="2400"/>
              </a:lnSpc>
              <a:buChar char="–"/>
              <a:defRPr>
                <a:solidFill>
                  <a:schemeClr val="tx1"/>
                </a:solidFill>
                <a:latin typeface="Arial" panose="020B0604020202020204" pitchFamily="34" charset="0"/>
                <a:ea typeface="MS PGothic" panose="020B0600070205080204" pitchFamily="34" charset="-128"/>
              </a:defRPr>
            </a:lvl2pPr>
            <a:lvl3pPr marL="1143000" indent="-228600">
              <a:lnSpc>
                <a:spcPts val="2400"/>
              </a:lnSpc>
              <a:buChar char="•"/>
              <a:defRPr>
                <a:solidFill>
                  <a:schemeClr val="tx1"/>
                </a:solidFill>
                <a:latin typeface="Arial" panose="020B0604020202020204" pitchFamily="34" charset="0"/>
                <a:ea typeface="MS PGothic" panose="020B0600070205080204" pitchFamily="34" charset="-128"/>
              </a:defRPr>
            </a:lvl3pPr>
            <a:lvl4pPr marL="1600200" indent="-228600">
              <a:lnSpc>
                <a:spcPts val="2400"/>
              </a:lnSpc>
              <a:buChar char="–"/>
              <a:defRPr>
                <a:solidFill>
                  <a:schemeClr val="tx1"/>
                </a:solidFill>
                <a:latin typeface="Arial" panose="020B0604020202020204" pitchFamily="34" charset="0"/>
                <a:ea typeface="MS PGothic" panose="020B0600070205080204" pitchFamily="34" charset="-128"/>
              </a:defRPr>
            </a:lvl4pPr>
            <a:lvl5pPr marL="2057400" indent="-228600">
              <a:lnSpc>
                <a:spcPts val="2400"/>
              </a:lnSpc>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50000"/>
              </a:spcBef>
            </a:pPr>
            <a:r>
              <a:rPr lang="en-US" altLang="en-US" sz="1200" dirty="0"/>
              <a:t>Provide critical context around the existing problem or underlying opportunity to help the reviewer understand why the project is being proposed.</a:t>
            </a:r>
          </a:p>
        </p:txBody>
      </p:sp>
      <p:graphicFrame>
        <p:nvGraphicFramePr>
          <p:cNvPr id="7" name="Table 6"/>
          <p:cNvGraphicFramePr>
            <a:graphicFrameLocks noGrp="1"/>
          </p:cNvGraphicFramePr>
          <p:nvPr>
            <p:extLst>
              <p:ext uri="{D42A27DB-BD31-4B8C-83A1-F6EECF244321}">
                <p14:modId xmlns:p14="http://schemas.microsoft.com/office/powerpoint/2010/main" val="709048187"/>
              </p:ext>
            </p:extLst>
          </p:nvPr>
        </p:nvGraphicFramePr>
        <p:xfrm>
          <a:off x="1919538" y="605984"/>
          <a:ext cx="9145014" cy="5294295"/>
        </p:xfrm>
        <a:graphic>
          <a:graphicData uri="http://schemas.openxmlformats.org/drawingml/2006/table">
            <a:tbl>
              <a:tblPr firstRow="1" bandRow="1">
                <a:tableStyleId>{5A111915-BE36-4E01-A7E5-04B1672EAD32}</a:tableStyleId>
              </a:tblPr>
              <a:tblGrid>
                <a:gridCol w="1649689">
                  <a:extLst>
                    <a:ext uri="{9D8B030D-6E8A-4147-A177-3AD203B41FA5}">
                      <a16:colId xmlns:a16="http://schemas.microsoft.com/office/drawing/2014/main" val="20000"/>
                    </a:ext>
                  </a:extLst>
                </a:gridCol>
                <a:gridCol w="7495325">
                  <a:extLst>
                    <a:ext uri="{9D8B030D-6E8A-4147-A177-3AD203B41FA5}">
                      <a16:colId xmlns:a16="http://schemas.microsoft.com/office/drawing/2014/main" val="20001"/>
                    </a:ext>
                  </a:extLst>
                </a:gridCol>
              </a:tblGrid>
              <a:tr h="734784">
                <a:tc>
                  <a:txBody>
                    <a:bodyPr/>
                    <a:lstStyle/>
                    <a:p>
                      <a:pPr marL="231775" marR="0" lvl="0" indent="0" algn="l" defTabSz="914400" rtl="0" eaLnBrk="1" fontAlgn="auto" latinLnBrk="0" hangingPunct="1">
                        <a:lnSpc>
                          <a:spcPct val="100000"/>
                        </a:lnSpc>
                        <a:spcBef>
                          <a:spcPts val="0"/>
                        </a:spcBef>
                        <a:spcAft>
                          <a:spcPts val="0"/>
                        </a:spcAft>
                        <a:buClrTx/>
                        <a:buSzTx/>
                        <a:buFontTx/>
                        <a:buNone/>
                        <a:tabLst/>
                        <a:defRPr/>
                      </a:pPr>
                      <a:r>
                        <a:rPr lang="en-GB" altLang="en-US" sz="1200" b="1" kern="1200" baseline="0" dirty="0">
                          <a:solidFill>
                            <a:schemeClr val="tx1"/>
                          </a:solidFill>
                          <a:latin typeface="+mn-lt"/>
                          <a:ea typeface="+mn-ea"/>
                          <a:cs typeface="+mn-cs"/>
                        </a:rPr>
                        <a:t>Detailed Objectives</a:t>
                      </a:r>
                      <a:endParaRPr lang="en-US" altLang="en-US" sz="1200" b="1" kern="1200" baseline="0" dirty="0">
                        <a:solidFill>
                          <a:schemeClr val="tx1"/>
                        </a:solidFill>
                        <a:latin typeface="+mn-lt"/>
                        <a:ea typeface="+mn-ea"/>
                        <a:cs typeface="+mn-cs"/>
                      </a:endParaRPr>
                    </a:p>
                  </a:txBody>
                  <a:tcPr marL="91436" marR="91436" marT="45714" marB="457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marL="114300" lvl="0" indent="-114300" algn="l" defTabSz="914400" rtl="0" eaLnBrk="1" latinLnBrk="0" hangingPunct="1">
                        <a:buFont typeface="Arial" panose="020B0604020202020204" pitchFamily="34" charset="0"/>
                        <a:buChar char="•"/>
                      </a:pPr>
                      <a:r>
                        <a:rPr lang="en-US" sz="1400" kern="1200" baseline="0" dirty="0">
                          <a:solidFill>
                            <a:schemeClr val="tx1"/>
                          </a:solidFill>
                          <a:latin typeface="+mn-lt"/>
                          <a:ea typeface="+mn-ea"/>
                          <a:cs typeface="+mn-cs"/>
                        </a:rPr>
                        <a:t>Replacing </a:t>
                      </a:r>
                      <a:r>
                        <a:rPr lang="en-US" sz="1400" kern="1200" baseline="0" dirty="0" err="1">
                          <a:solidFill>
                            <a:schemeClr val="tx1"/>
                          </a:solidFill>
                          <a:latin typeface="+mn-lt"/>
                          <a:ea typeface="+mn-ea"/>
                          <a:cs typeface="+mn-cs"/>
                        </a:rPr>
                        <a:t>ExperiTest</a:t>
                      </a:r>
                      <a:r>
                        <a:rPr lang="en-US" sz="1400" kern="1200" baseline="0" dirty="0">
                          <a:solidFill>
                            <a:schemeClr val="tx1"/>
                          </a:solidFill>
                          <a:latin typeface="+mn-lt"/>
                          <a:ea typeface="+mn-ea"/>
                          <a:cs typeface="+mn-cs"/>
                        </a:rPr>
                        <a:t> Mobile device testing suite with AWS Device Farm or other alternatives to reduce the license cost and improve the testing experience</a:t>
                      </a:r>
                    </a:p>
                  </a:txBody>
                  <a:tcPr marL="91436" marR="91436" marT="45714" marB="457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17762676"/>
                  </a:ext>
                </a:extLst>
              </a:tr>
              <a:tr h="2294927">
                <a:tc>
                  <a:txBody>
                    <a:bodyPr/>
                    <a:lstStyle/>
                    <a:p>
                      <a:pPr marL="231775" indent="0" algn="l"/>
                      <a:r>
                        <a:rPr lang="en-US" sz="1200" b="1" dirty="0"/>
                        <a:t>Detailed Problem</a:t>
                      </a:r>
                      <a:r>
                        <a:rPr lang="en-US" sz="1200" b="1" baseline="0" dirty="0"/>
                        <a:t> / Opportunity Statement</a:t>
                      </a:r>
                      <a:endParaRPr lang="en-US" sz="1200" b="1" dirty="0"/>
                    </a:p>
                  </a:txBody>
                  <a:tcPr marL="91436" marR="91436" marT="45714" marB="457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marL="114300" lvl="0" indent="-114300" algn="l" defTabSz="914400" rtl="0" eaLnBrk="1" latinLnBrk="0" hangingPunct="1">
                        <a:buFont typeface="Arial" panose="020B0604020202020204" pitchFamily="34" charset="0"/>
                        <a:buChar char="•"/>
                      </a:pPr>
                      <a:r>
                        <a:rPr lang="en-US" sz="1400" kern="1200" baseline="0" dirty="0">
                          <a:solidFill>
                            <a:schemeClr val="tx1"/>
                          </a:solidFill>
                          <a:latin typeface="+mn-lt"/>
                          <a:ea typeface="+mn-ea"/>
                          <a:cs typeface="+mn-cs"/>
                        </a:rPr>
                        <a:t>License cost of </a:t>
                      </a:r>
                      <a:r>
                        <a:rPr lang="en-US" sz="1400" kern="1200" baseline="0" dirty="0" err="1">
                          <a:solidFill>
                            <a:schemeClr val="tx1"/>
                          </a:solidFill>
                          <a:latin typeface="+mn-lt"/>
                          <a:ea typeface="+mn-ea"/>
                          <a:cs typeface="+mn-cs"/>
                        </a:rPr>
                        <a:t>ExperiTest</a:t>
                      </a:r>
                      <a:r>
                        <a:rPr lang="en-US" sz="1400" kern="1200" baseline="0" dirty="0">
                          <a:solidFill>
                            <a:schemeClr val="tx1"/>
                          </a:solidFill>
                          <a:latin typeface="+mn-lt"/>
                          <a:ea typeface="+mn-ea"/>
                          <a:cs typeface="+mn-cs"/>
                        </a:rPr>
                        <a:t> is growing with growing set of device models and numbers.</a:t>
                      </a:r>
                    </a:p>
                    <a:p>
                      <a:pPr marL="114300" lvl="0" indent="-114300" algn="l" defTabSz="914400" rtl="0" eaLnBrk="1" latinLnBrk="0" hangingPunct="1">
                        <a:buFont typeface="Arial" panose="020B0604020202020204" pitchFamily="34" charset="0"/>
                        <a:buChar char="•"/>
                      </a:pPr>
                      <a:r>
                        <a:rPr lang="en-US" sz="1400" kern="1200" baseline="0" dirty="0">
                          <a:solidFill>
                            <a:schemeClr val="tx1"/>
                          </a:solidFill>
                          <a:latin typeface="+mn-lt"/>
                          <a:ea typeface="+mn-ea"/>
                          <a:cs typeface="+mn-cs"/>
                        </a:rPr>
                        <a:t>Support issues with current vendor due to higher resolution time and slower acknowledgement and response.</a:t>
                      </a:r>
                    </a:p>
                  </a:txBody>
                  <a:tcPr marL="91436" marR="91436" marT="45714" marB="457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2264584">
                <a:tc>
                  <a:txBody>
                    <a:bodyPr/>
                    <a:lstStyle/>
                    <a:p>
                      <a:pPr marL="231775" indent="0" algn="l"/>
                      <a:r>
                        <a:rPr lang="en-US" sz="1200" b="1" dirty="0">
                          <a:solidFill>
                            <a:schemeClr val="tx1"/>
                          </a:solidFill>
                        </a:rPr>
                        <a:t>Detailed Proposed Solution</a:t>
                      </a:r>
                    </a:p>
                  </a:txBody>
                  <a:tcPr marL="91436" marR="91436" marT="45714" marB="457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marL="285750" marR="0" indent="-285750" algn="l" defTabSz="914400" rtl="0" eaLnBrk="1" fontAlgn="auto" latinLnBrk="0" hangingPunct="1">
                        <a:lnSpc>
                          <a:spcPct val="100000"/>
                        </a:lnSpc>
                        <a:spcBef>
                          <a:spcPct val="0"/>
                        </a:spcBef>
                        <a:spcAft>
                          <a:spcPct val="0"/>
                        </a:spcAft>
                        <a:buClrTx/>
                        <a:buSzTx/>
                        <a:buFontTx/>
                        <a:buNone/>
                        <a:defRPr/>
                      </a:pPr>
                      <a:r>
                        <a:rPr lang="en-US" sz="1400" b="1" i="1" kern="0" cap="all" baseline="0" dirty="0">
                          <a:solidFill>
                            <a:schemeClr val="accent2">
                              <a:lumMod val="75000"/>
                            </a:schemeClr>
                          </a:solidFill>
                          <a:latin typeface="Calibri" panose="020F0502020204030204" pitchFamily="34" charset="0"/>
                          <a:ea typeface="+mn-ea"/>
                          <a:cs typeface="Calibri" panose="020F0502020204030204" pitchFamily="34" charset="0"/>
                        </a:rPr>
                        <a:t>Key Objectives</a:t>
                      </a:r>
                    </a:p>
                    <a:p>
                      <a:pPr marL="285750" indent="-285750">
                        <a:buFont typeface="Arial" panose="020B0604020202020204" pitchFamily="34" charset="0"/>
                        <a:buChar char="•"/>
                      </a:pPr>
                      <a:r>
                        <a:rPr lang="en-US" sz="1400" kern="1200" baseline="0" dirty="0">
                          <a:solidFill>
                            <a:schemeClr val="tx1"/>
                          </a:solidFill>
                          <a:latin typeface="+mn-lt"/>
                          <a:ea typeface="+mn-ea"/>
                          <a:cs typeface="+mn-cs"/>
                        </a:rPr>
                        <a:t>We are suggesting to replace the Experitest with native cloud based alternative. </a:t>
                      </a:r>
                    </a:p>
                    <a:p>
                      <a:pPr marL="285750" indent="-285750">
                        <a:buFont typeface="Arial" panose="020B0604020202020204" pitchFamily="34" charset="0"/>
                        <a:buChar char="•"/>
                      </a:pPr>
                      <a:r>
                        <a:rPr lang="en-US" sz="1400" kern="1200" baseline="0" dirty="0">
                          <a:solidFill>
                            <a:schemeClr val="tx1"/>
                          </a:solidFill>
                          <a:latin typeface="+mn-lt"/>
                          <a:ea typeface="+mn-ea"/>
                          <a:cs typeface="+mn-cs"/>
                        </a:rPr>
                        <a:t>This migration will enable us to decrease the annual device subscription cost by 50%  and addressing the quality team’s issue with the current platform by replacing the provider.</a:t>
                      </a:r>
                    </a:p>
                  </a:txBody>
                  <a:tcPr marL="91436" marR="91436" marT="45714" marB="457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013407312"/>
                  </a:ext>
                </a:extLst>
              </a:tr>
            </a:tbl>
          </a:graphicData>
        </a:graphic>
      </p:graphicFrame>
      <p:sp>
        <p:nvSpPr>
          <p:cNvPr id="8" name="Line 10"/>
          <p:cNvSpPr>
            <a:spLocks noChangeShapeType="1"/>
          </p:cNvSpPr>
          <p:nvPr/>
        </p:nvSpPr>
        <p:spPr bwMode="auto">
          <a:xfrm>
            <a:off x="1919536" y="217488"/>
            <a:ext cx="0" cy="6064250"/>
          </a:xfrm>
          <a:prstGeom prst="line">
            <a:avLst/>
          </a:prstGeom>
          <a:noFill/>
          <a:ln w="6350">
            <a:solidFill>
              <a:schemeClr val="tx1"/>
            </a:solidFill>
            <a:round/>
            <a:headEnd/>
            <a:tailEnd/>
          </a:ln>
          <a:effectLst/>
        </p:spPr>
        <p:txBody>
          <a:bodyPr/>
          <a:lstStyle/>
          <a:p>
            <a:pPr eaLnBrk="1" hangingPunct="1">
              <a:lnSpc>
                <a:spcPts val="1500"/>
              </a:lnSpc>
              <a:defRPr/>
            </a:pPr>
            <a:endParaRPr lang="en-US" sz="1000" b="0" dirty="0">
              <a:effectLst>
                <a:outerShdw blurRad="38100" dist="38100" dir="2700000" algn="tl">
                  <a:srgbClr val="000000">
                    <a:alpha val="43137"/>
                  </a:srgbClr>
                </a:outerShdw>
              </a:effectLst>
              <a:latin typeface="Arial" pitchFamily="57" charset="0"/>
              <a:ea typeface="ＭＳ Ｐゴシック" pitchFamily="57" charset="-128"/>
              <a:cs typeface="ＭＳ Ｐゴシック" pitchFamily="57" charset="-128"/>
            </a:endParaRPr>
          </a:p>
        </p:txBody>
      </p:sp>
      <p:sp>
        <p:nvSpPr>
          <p:cNvPr id="13329" name="AutoShape 19"/>
          <p:cNvSpPr>
            <a:spLocks noChangeAspect="1" noChangeArrowheads="1"/>
          </p:cNvSpPr>
          <p:nvPr/>
        </p:nvSpPr>
        <p:spPr bwMode="auto">
          <a:xfrm>
            <a:off x="184011" y="182920"/>
            <a:ext cx="151349" cy="365760"/>
          </a:xfrm>
          <a:prstGeom prst="chevron">
            <a:avLst>
              <a:gd name="adj" fmla="val 51162"/>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287204" tIns="0" rIns="205146" bIns="0" anchor="ctr"/>
          <a:lstStyle>
            <a:lvl1pPr>
              <a:lnSpc>
                <a:spcPts val="2400"/>
              </a:lnSpc>
              <a:defRPr>
                <a:solidFill>
                  <a:schemeClr val="tx1"/>
                </a:solidFill>
                <a:latin typeface="Arial" panose="020B0604020202020204" pitchFamily="34" charset="0"/>
                <a:ea typeface="MS PGothic" panose="020B0600070205080204" pitchFamily="34" charset="-128"/>
              </a:defRPr>
            </a:lvl1pPr>
            <a:lvl2pPr marL="742950" indent="-285750">
              <a:lnSpc>
                <a:spcPts val="2400"/>
              </a:lnSpc>
              <a:buChar char="–"/>
              <a:defRPr>
                <a:solidFill>
                  <a:schemeClr val="tx1"/>
                </a:solidFill>
                <a:latin typeface="Arial" panose="020B0604020202020204" pitchFamily="34" charset="0"/>
                <a:ea typeface="MS PGothic" panose="020B0600070205080204" pitchFamily="34" charset="-128"/>
              </a:defRPr>
            </a:lvl2pPr>
            <a:lvl3pPr marL="1143000" indent="-228600">
              <a:lnSpc>
                <a:spcPts val="2400"/>
              </a:lnSpc>
              <a:buChar char="•"/>
              <a:defRPr>
                <a:solidFill>
                  <a:schemeClr val="tx1"/>
                </a:solidFill>
                <a:latin typeface="Arial" panose="020B0604020202020204" pitchFamily="34" charset="0"/>
                <a:ea typeface="MS PGothic" panose="020B0600070205080204" pitchFamily="34" charset="-128"/>
              </a:defRPr>
            </a:lvl3pPr>
            <a:lvl4pPr marL="1600200" indent="-228600">
              <a:lnSpc>
                <a:spcPts val="2400"/>
              </a:lnSpc>
              <a:buChar char="–"/>
              <a:defRPr>
                <a:solidFill>
                  <a:schemeClr val="tx1"/>
                </a:solidFill>
                <a:latin typeface="Arial" panose="020B0604020202020204" pitchFamily="34" charset="0"/>
                <a:ea typeface="MS PGothic" panose="020B0600070205080204" pitchFamily="34" charset="-128"/>
              </a:defRPr>
            </a:lvl4pPr>
            <a:lvl5pPr marL="2057400" indent="-228600">
              <a:lnSpc>
                <a:spcPts val="2400"/>
              </a:lnSpc>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50000"/>
              </a:spcBef>
            </a:pPr>
            <a:endParaRPr lang="en-US" altLang="en-US" dirty="0"/>
          </a:p>
        </p:txBody>
      </p:sp>
      <p:sp>
        <p:nvSpPr>
          <p:cNvPr id="10" name="Title 1"/>
          <p:cNvSpPr txBox="1">
            <a:spLocks/>
          </p:cNvSpPr>
          <p:nvPr/>
        </p:nvSpPr>
        <p:spPr bwMode="auto">
          <a:xfrm>
            <a:off x="2067218" y="145480"/>
            <a:ext cx="6440487" cy="403200"/>
          </a:xfrm>
          <a:prstGeom prst="rect">
            <a:avLst/>
          </a:prstGeom>
          <a:noFill/>
          <a:ln w="9525">
            <a:noFill/>
            <a:miter lim="800000"/>
            <a:headEnd/>
            <a:tailEnd/>
          </a:ln>
        </p:spPr>
        <p:txBody>
          <a:bodyPr lIns="0" tIns="0" rIns="410291" bIns="0"/>
          <a:lstStyle/>
          <a:p>
            <a:pPr>
              <a:lnSpc>
                <a:spcPts val="2400"/>
              </a:lnSpc>
              <a:defRPr/>
            </a:pPr>
            <a:r>
              <a:rPr lang="en-US" sz="2000" kern="0" dirty="0">
                <a:latin typeface="+mj-lt"/>
                <a:ea typeface="+mj-ea"/>
                <a:cs typeface="ＭＳ Ｐゴシック"/>
              </a:rPr>
              <a:t>Project Background</a:t>
            </a:r>
          </a:p>
        </p:txBody>
      </p:sp>
      <p:sp>
        <p:nvSpPr>
          <p:cNvPr id="2" name="Slide Number Placeholder 1">
            <a:extLst>
              <a:ext uri="{FF2B5EF4-FFF2-40B4-BE49-F238E27FC236}">
                <a16:creationId xmlns:a16="http://schemas.microsoft.com/office/drawing/2014/main" id="{118BA257-0EF8-45F3-A7C6-C458850B0B1C}"/>
              </a:ext>
            </a:extLst>
          </p:cNvPr>
          <p:cNvSpPr>
            <a:spLocks noGrp="1"/>
          </p:cNvSpPr>
          <p:nvPr>
            <p:ph type="sldNum" sz="quarter" idx="10"/>
          </p:nvPr>
        </p:nvSpPr>
        <p:spPr/>
        <p:txBody>
          <a:bodyPr/>
          <a:lstStyle/>
          <a:p>
            <a:pPr>
              <a:defRPr/>
            </a:pPr>
            <a:fld id="{E281C694-246D-415A-AEE6-83DD2CA5DEAC}" type="slidenum">
              <a:rPr lang="en-US" altLang="en-US" smtClean="0"/>
              <a:pPr>
                <a:defRPr/>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3973858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5" imgW="275" imgH="275" progId="TCLayout.ActiveDocument.1">
                  <p:embed/>
                </p:oleObj>
              </mc:Choice>
              <mc:Fallback>
                <p:oleObj name="think-cell Slide" r:id="rId5" imgW="275" imgH="275"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Title 1"/>
          <p:cNvSpPr txBox="1">
            <a:spLocks/>
          </p:cNvSpPr>
          <p:nvPr/>
        </p:nvSpPr>
        <p:spPr bwMode="auto">
          <a:xfrm>
            <a:off x="165780" y="89272"/>
            <a:ext cx="6440487" cy="403200"/>
          </a:xfrm>
          <a:prstGeom prst="rect">
            <a:avLst/>
          </a:prstGeom>
          <a:noFill/>
          <a:ln w="9525">
            <a:noFill/>
            <a:miter lim="800000"/>
            <a:headEnd/>
            <a:tailEnd/>
          </a:ln>
        </p:spPr>
        <p:txBody>
          <a:bodyPr lIns="0" tIns="0" rIns="410291" bIns="0"/>
          <a:lstStyle/>
          <a:p>
            <a:pPr>
              <a:lnSpc>
                <a:spcPts val="2400"/>
              </a:lnSpc>
              <a:defRPr/>
            </a:pPr>
            <a:r>
              <a:rPr lang="en-US" sz="2000" kern="0" dirty="0">
                <a:latin typeface="+mj-lt"/>
                <a:ea typeface="+mj-ea"/>
                <a:cs typeface="ＭＳ Ｐゴシック"/>
              </a:rPr>
              <a:t>Benefits and cost analysis</a:t>
            </a:r>
          </a:p>
        </p:txBody>
      </p:sp>
      <p:sp>
        <p:nvSpPr>
          <p:cNvPr id="7" name="Title 1"/>
          <p:cNvSpPr txBox="1">
            <a:spLocks/>
          </p:cNvSpPr>
          <p:nvPr/>
        </p:nvSpPr>
        <p:spPr bwMode="auto">
          <a:xfrm>
            <a:off x="1740166" y="317216"/>
            <a:ext cx="7740538" cy="311338"/>
          </a:xfrm>
          <a:prstGeom prst="rect">
            <a:avLst/>
          </a:prstGeom>
          <a:noFill/>
          <a:ln w="9525">
            <a:noFill/>
            <a:miter lim="800000"/>
            <a:headEnd/>
            <a:tailEnd/>
          </a:ln>
        </p:spPr>
        <p:txBody>
          <a:bodyPr lIns="0" tIns="0" rIns="410291" bIns="0"/>
          <a:lstStyle/>
          <a:p>
            <a:pPr>
              <a:lnSpc>
                <a:spcPts val="2400"/>
              </a:lnSpc>
              <a:defRPr/>
            </a:pPr>
            <a:r>
              <a:rPr lang="en-US" sz="1600" kern="0" dirty="0">
                <a:latin typeface="+mj-lt"/>
                <a:ea typeface="+mj-ea"/>
                <a:cs typeface="ＭＳ Ｐゴシック"/>
              </a:rPr>
              <a:t>8 year Financial Outlook in AED (M)</a:t>
            </a:r>
          </a:p>
        </p:txBody>
      </p:sp>
      <p:sp>
        <p:nvSpPr>
          <p:cNvPr id="12" name="Rectangle 5"/>
          <p:cNvSpPr>
            <a:spLocks noChangeArrowheads="1"/>
          </p:cNvSpPr>
          <p:nvPr/>
        </p:nvSpPr>
        <p:spPr bwMode="auto">
          <a:xfrm>
            <a:off x="262703" y="814578"/>
            <a:ext cx="1260789" cy="55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 tIns="0" rIns="18288" bIns="0"/>
          <a:lstStyle>
            <a:lvl1pPr>
              <a:lnSpc>
                <a:spcPts val="2400"/>
              </a:lnSpc>
              <a:defRPr>
                <a:solidFill>
                  <a:schemeClr val="tx1"/>
                </a:solidFill>
                <a:latin typeface="Arial" panose="020B0604020202020204" pitchFamily="34" charset="0"/>
                <a:ea typeface="MS PGothic" panose="020B0600070205080204" pitchFamily="34" charset="-128"/>
              </a:defRPr>
            </a:lvl1pPr>
            <a:lvl2pPr marL="742950" indent="-285750">
              <a:lnSpc>
                <a:spcPts val="2400"/>
              </a:lnSpc>
              <a:buChar char="–"/>
              <a:defRPr>
                <a:solidFill>
                  <a:schemeClr val="tx1"/>
                </a:solidFill>
                <a:latin typeface="Arial" panose="020B0604020202020204" pitchFamily="34" charset="0"/>
                <a:ea typeface="MS PGothic" panose="020B0600070205080204" pitchFamily="34" charset="-128"/>
              </a:defRPr>
            </a:lvl2pPr>
            <a:lvl3pPr marL="1143000" indent="-228600">
              <a:lnSpc>
                <a:spcPts val="2400"/>
              </a:lnSpc>
              <a:buChar char="•"/>
              <a:defRPr>
                <a:solidFill>
                  <a:schemeClr val="tx1"/>
                </a:solidFill>
                <a:latin typeface="Arial" panose="020B0604020202020204" pitchFamily="34" charset="0"/>
                <a:ea typeface="MS PGothic" panose="020B0600070205080204" pitchFamily="34" charset="-128"/>
              </a:defRPr>
            </a:lvl3pPr>
            <a:lvl4pPr marL="1600200" indent="-228600">
              <a:lnSpc>
                <a:spcPts val="2400"/>
              </a:lnSpc>
              <a:buChar char="–"/>
              <a:defRPr>
                <a:solidFill>
                  <a:schemeClr val="tx1"/>
                </a:solidFill>
                <a:latin typeface="Arial" panose="020B0604020202020204" pitchFamily="34" charset="0"/>
                <a:ea typeface="MS PGothic" panose="020B0600070205080204" pitchFamily="34" charset="-128"/>
              </a:defRPr>
            </a:lvl4pPr>
            <a:lvl5pPr marL="2057400" indent="-228600">
              <a:lnSpc>
                <a:spcPts val="2400"/>
              </a:lnSpc>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50000"/>
              </a:spcBef>
            </a:pPr>
            <a:r>
              <a:rPr lang="en-US" altLang="en-US" sz="1200" dirty="0"/>
              <a:t>Provide the financial outlook summary depicting the revenues, savings, depr. and </a:t>
            </a:r>
            <a:r>
              <a:rPr lang="en-US" altLang="en-US" sz="1200" dirty="0" err="1"/>
              <a:t>Opexcosts</a:t>
            </a:r>
            <a:r>
              <a:rPr lang="en-US" altLang="en-US" sz="1200" dirty="0"/>
              <a:t> over the 8 years)</a:t>
            </a:r>
          </a:p>
          <a:p>
            <a:pPr eaLnBrk="1" hangingPunct="1">
              <a:lnSpc>
                <a:spcPct val="100000"/>
              </a:lnSpc>
              <a:spcBef>
                <a:spcPct val="50000"/>
              </a:spcBef>
            </a:pPr>
            <a:endParaRPr lang="en-US" altLang="en-US" sz="1200" dirty="0"/>
          </a:p>
          <a:p>
            <a:pPr eaLnBrk="1" hangingPunct="1">
              <a:lnSpc>
                <a:spcPct val="100000"/>
              </a:lnSpc>
              <a:spcBef>
                <a:spcPct val="50000"/>
              </a:spcBef>
            </a:pPr>
            <a:endParaRPr lang="en-US" altLang="en-US" sz="1200" dirty="0"/>
          </a:p>
          <a:p>
            <a:pPr eaLnBrk="1" hangingPunct="1">
              <a:lnSpc>
                <a:spcPct val="100000"/>
              </a:lnSpc>
              <a:spcBef>
                <a:spcPct val="50000"/>
              </a:spcBef>
            </a:pPr>
            <a:endParaRPr lang="en-US" altLang="en-US" sz="1200" dirty="0"/>
          </a:p>
          <a:p>
            <a:pPr eaLnBrk="1" hangingPunct="1">
              <a:lnSpc>
                <a:spcPct val="100000"/>
              </a:lnSpc>
              <a:spcBef>
                <a:spcPct val="50000"/>
              </a:spcBef>
            </a:pPr>
            <a:endParaRPr lang="en-US" altLang="en-US" sz="1200" dirty="0"/>
          </a:p>
          <a:p>
            <a:pPr eaLnBrk="1" hangingPunct="1">
              <a:lnSpc>
                <a:spcPct val="100000"/>
              </a:lnSpc>
              <a:spcBef>
                <a:spcPct val="50000"/>
              </a:spcBef>
            </a:pPr>
            <a:endParaRPr lang="en-US" altLang="en-US" sz="1200" dirty="0"/>
          </a:p>
          <a:p>
            <a:pPr eaLnBrk="1" hangingPunct="1">
              <a:lnSpc>
                <a:spcPct val="100000"/>
              </a:lnSpc>
              <a:spcBef>
                <a:spcPct val="50000"/>
              </a:spcBef>
            </a:pPr>
            <a:endParaRPr lang="en-US" altLang="en-US" sz="1200" dirty="0"/>
          </a:p>
          <a:p>
            <a:pPr eaLnBrk="1" hangingPunct="1">
              <a:lnSpc>
                <a:spcPct val="100000"/>
              </a:lnSpc>
              <a:spcBef>
                <a:spcPct val="50000"/>
              </a:spcBef>
            </a:pPr>
            <a:endParaRPr lang="en-US" altLang="en-US" sz="1200" dirty="0"/>
          </a:p>
          <a:p>
            <a:pPr eaLnBrk="1" hangingPunct="1">
              <a:lnSpc>
                <a:spcPct val="100000"/>
              </a:lnSpc>
              <a:spcBef>
                <a:spcPct val="50000"/>
              </a:spcBef>
            </a:pPr>
            <a:endParaRPr lang="en-US" altLang="en-US" sz="1200" dirty="0"/>
          </a:p>
        </p:txBody>
      </p:sp>
      <p:sp>
        <p:nvSpPr>
          <p:cNvPr id="14" name="AutoShape 19"/>
          <p:cNvSpPr>
            <a:spLocks noChangeAspect="1" noChangeArrowheads="1"/>
          </p:cNvSpPr>
          <p:nvPr/>
        </p:nvSpPr>
        <p:spPr bwMode="auto">
          <a:xfrm>
            <a:off x="125238" y="814578"/>
            <a:ext cx="151349" cy="365760"/>
          </a:xfrm>
          <a:prstGeom prst="chevron">
            <a:avLst>
              <a:gd name="adj" fmla="val 51162"/>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287204" tIns="0" rIns="205146" bIns="0" anchor="ctr"/>
          <a:lstStyle>
            <a:lvl1pPr>
              <a:lnSpc>
                <a:spcPts val="2400"/>
              </a:lnSpc>
              <a:defRPr>
                <a:solidFill>
                  <a:schemeClr val="tx1"/>
                </a:solidFill>
                <a:latin typeface="Arial" panose="020B0604020202020204" pitchFamily="34" charset="0"/>
                <a:ea typeface="MS PGothic" panose="020B0600070205080204" pitchFamily="34" charset="-128"/>
              </a:defRPr>
            </a:lvl1pPr>
            <a:lvl2pPr marL="742950" indent="-285750">
              <a:lnSpc>
                <a:spcPts val="2400"/>
              </a:lnSpc>
              <a:buChar char="–"/>
              <a:defRPr>
                <a:solidFill>
                  <a:schemeClr val="tx1"/>
                </a:solidFill>
                <a:latin typeface="Arial" panose="020B0604020202020204" pitchFamily="34" charset="0"/>
                <a:ea typeface="MS PGothic" panose="020B0600070205080204" pitchFamily="34" charset="-128"/>
              </a:defRPr>
            </a:lvl2pPr>
            <a:lvl3pPr marL="1143000" indent="-228600">
              <a:lnSpc>
                <a:spcPts val="2400"/>
              </a:lnSpc>
              <a:buChar char="•"/>
              <a:defRPr>
                <a:solidFill>
                  <a:schemeClr val="tx1"/>
                </a:solidFill>
                <a:latin typeface="Arial" panose="020B0604020202020204" pitchFamily="34" charset="0"/>
                <a:ea typeface="MS PGothic" panose="020B0600070205080204" pitchFamily="34" charset="-128"/>
              </a:defRPr>
            </a:lvl3pPr>
            <a:lvl4pPr marL="1600200" indent="-228600">
              <a:lnSpc>
                <a:spcPts val="2400"/>
              </a:lnSpc>
              <a:buChar char="–"/>
              <a:defRPr>
                <a:solidFill>
                  <a:schemeClr val="tx1"/>
                </a:solidFill>
                <a:latin typeface="Arial" panose="020B0604020202020204" pitchFamily="34" charset="0"/>
                <a:ea typeface="MS PGothic" panose="020B0600070205080204" pitchFamily="34" charset="-128"/>
              </a:defRPr>
            </a:lvl4pPr>
            <a:lvl5pPr marL="2057400" indent="-228600">
              <a:lnSpc>
                <a:spcPts val="2400"/>
              </a:lnSpc>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50000"/>
              </a:spcBef>
            </a:pPr>
            <a:endParaRPr lang="en-US" altLang="en-US" dirty="0"/>
          </a:p>
        </p:txBody>
      </p:sp>
      <p:sp>
        <p:nvSpPr>
          <p:cNvPr id="16" name="AutoShape 19"/>
          <p:cNvSpPr>
            <a:spLocks noChangeAspect="1" noChangeArrowheads="1"/>
          </p:cNvSpPr>
          <p:nvPr/>
        </p:nvSpPr>
        <p:spPr bwMode="auto">
          <a:xfrm>
            <a:off x="118296" y="4343223"/>
            <a:ext cx="151349" cy="365760"/>
          </a:xfrm>
          <a:prstGeom prst="chevron">
            <a:avLst>
              <a:gd name="adj" fmla="val 51162"/>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287204" tIns="0" rIns="205146" bIns="0" anchor="ctr"/>
          <a:lstStyle>
            <a:lvl1pPr>
              <a:lnSpc>
                <a:spcPts val="2400"/>
              </a:lnSpc>
              <a:defRPr>
                <a:solidFill>
                  <a:schemeClr val="tx1"/>
                </a:solidFill>
                <a:latin typeface="Arial" panose="020B0604020202020204" pitchFamily="34" charset="0"/>
                <a:ea typeface="MS PGothic" panose="020B0600070205080204" pitchFamily="34" charset="-128"/>
              </a:defRPr>
            </a:lvl1pPr>
            <a:lvl2pPr marL="742950" indent="-285750">
              <a:lnSpc>
                <a:spcPts val="2400"/>
              </a:lnSpc>
              <a:buChar char="–"/>
              <a:defRPr>
                <a:solidFill>
                  <a:schemeClr val="tx1"/>
                </a:solidFill>
                <a:latin typeface="Arial" panose="020B0604020202020204" pitchFamily="34" charset="0"/>
                <a:ea typeface="MS PGothic" panose="020B0600070205080204" pitchFamily="34" charset="-128"/>
              </a:defRPr>
            </a:lvl2pPr>
            <a:lvl3pPr marL="1143000" indent="-228600">
              <a:lnSpc>
                <a:spcPts val="2400"/>
              </a:lnSpc>
              <a:buChar char="•"/>
              <a:defRPr>
                <a:solidFill>
                  <a:schemeClr val="tx1"/>
                </a:solidFill>
                <a:latin typeface="Arial" panose="020B0604020202020204" pitchFamily="34" charset="0"/>
                <a:ea typeface="MS PGothic" panose="020B0600070205080204" pitchFamily="34" charset="-128"/>
              </a:defRPr>
            </a:lvl3pPr>
            <a:lvl4pPr marL="1600200" indent="-228600">
              <a:lnSpc>
                <a:spcPts val="2400"/>
              </a:lnSpc>
              <a:buChar char="–"/>
              <a:defRPr>
                <a:solidFill>
                  <a:schemeClr val="tx1"/>
                </a:solidFill>
                <a:latin typeface="Arial" panose="020B0604020202020204" pitchFamily="34" charset="0"/>
                <a:ea typeface="MS PGothic" panose="020B0600070205080204" pitchFamily="34" charset="-128"/>
              </a:defRPr>
            </a:lvl4pPr>
            <a:lvl5pPr marL="2057400" indent="-228600">
              <a:lnSpc>
                <a:spcPts val="2400"/>
              </a:lnSpc>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50000"/>
              </a:spcBef>
            </a:pPr>
            <a:endParaRPr lang="en-US" altLang="en-US" dirty="0"/>
          </a:p>
        </p:txBody>
      </p:sp>
      <p:sp>
        <p:nvSpPr>
          <p:cNvPr id="4" name="Slide Number Placeholder 3">
            <a:extLst>
              <a:ext uri="{FF2B5EF4-FFF2-40B4-BE49-F238E27FC236}">
                <a16:creationId xmlns:a16="http://schemas.microsoft.com/office/drawing/2014/main" id="{32B9F81C-05F8-43ED-B269-4F89962FE97B}"/>
              </a:ext>
            </a:extLst>
          </p:cNvPr>
          <p:cNvSpPr>
            <a:spLocks noGrp="1"/>
          </p:cNvSpPr>
          <p:nvPr>
            <p:ph type="sldNum" sz="quarter" idx="10"/>
          </p:nvPr>
        </p:nvSpPr>
        <p:spPr/>
        <p:txBody>
          <a:bodyPr/>
          <a:lstStyle/>
          <a:p>
            <a:pPr>
              <a:defRPr/>
            </a:pPr>
            <a:fld id="{B3AC6327-FC65-4EBE-83B2-5774D7F347CF}" type="slidenum">
              <a:rPr lang="en-US" altLang="en-US" smtClean="0"/>
              <a:pPr>
                <a:defRPr/>
              </a:pPr>
              <a:t>5</a:t>
            </a:fld>
            <a:endParaRPr lang="en-US" altLang="en-US" dirty="0"/>
          </a:p>
        </p:txBody>
      </p:sp>
      <p:graphicFrame>
        <p:nvGraphicFramePr>
          <p:cNvPr id="15" name="Content Placeholder 6">
            <a:extLst>
              <a:ext uri="{FF2B5EF4-FFF2-40B4-BE49-F238E27FC236}">
                <a16:creationId xmlns:a16="http://schemas.microsoft.com/office/drawing/2014/main" id="{EFF62BBC-2D0B-48E7-92FB-136FB3E1527D}"/>
              </a:ext>
            </a:extLst>
          </p:cNvPr>
          <p:cNvGraphicFramePr>
            <a:graphicFrameLocks/>
          </p:cNvGraphicFramePr>
          <p:nvPr>
            <p:extLst>
              <p:ext uri="{D42A27DB-BD31-4B8C-83A1-F6EECF244321}">
                <p14:modId xmlns:p14="http://schemas.microsoft.com/office/powerpoint/2010/main" val="4253988058"/>
              </p:ext>
            </p:extLst>
          </p:nvPr>
        </p:nvGraphicFramePr>
        <p:xfrm>
          <a:off x="1740169" y="4208970"/>
          <a:ext cx="10189127" cy="2376838"/>
        </p:xfrm>
        <a:graphic>
          <a:graphicData uri="http://schemas.openxmlformats.org/drawingml/2006/table">
            <a:tbl>
              <a:tblPr firstRow="1" bandRow="1">
                <a:tableStyleId>{5A111915-BE36-4E01-A7E5-04B1672EAD32}</a:tableStyleId>
              </a:tblPr>
              <a:tblGrid>
                <a:gridCol w="3729605">
                  <a:extLst>
                    <a:ext uri="{9D8B030D-6E8A-4147-A177-3AD203B41FA5}">
                      <a16:colId xmlns:a16="http://schemas.microsoft.com/office/drawing/2014/main" val="20000"/>
                    </a:ext>
                  </a:extLst>
                </a:gridCol>
                <a:gridCol w="1307284">
                  <a:extLst>
                    <a:ext uri="{9D8B030D-6E8A-4147-A177-3AD203B41FA5}">
                      <a16:colId xmlns:a16="http://schemas.microsoft.com/office/drawing/2014/main" val="20002"/>
                    </a:ext>
                  </a:extLst>
                </a:gridCol>
                <a:gridCol w="779936">
                  <a:extLst>
                    <a:ext uri="{9D8B030D-6E8A-4147-A177-3AD203B41FA5}">
                      <a16:colId xmlns:a16="http://schemas.microsoft.com/office/drawing/2014/main" val="3574234779"/>
                    </a:ext>
                  </a:extLst>
                </a:gridCol>
                <a:gridCol w="1083880">
                  <a:extLst>
                    <a:ext uri="{9D8B030D-6E8A-4147-A177-3AD203B41FA5}">
                      <a16:colId xmlns:a16="http://schemas.microsoft.com/office/drawing/2014/main" val="1949281545"/>
                    </a:ext>
                  </a:extLst>
                </a:gridCol>
                <a:gridCol w="1644211">
                  <a:extLst>
                    <a:ext uri="{9D8B030D-6E8A-4147-A177-3AD203B41FA5}">
                      <a16:colId xmlns:a16="http://schemas.microsoft.com/office/drawing/2014/main" val="2335673822"/>
                    </a:ext>
                  </a:extLst>
                </a:gridCol>
                <a:gridCol w="1644211">
                  <a:extLst>
                    <a:ext uri="{9D8B030D-6E8A-4147-A177-3AD203B41FA5}">
                      <a16:colId xmlns:a16="http://schemas.microsoft.com/office/drawing/2014/main" val="156442920"/>
                    </a:ext>
                  </a:extLst>
                </a:gridCol>
              </a:tblGrid>
              <a:tr h="208454">
                <a:tc>
                  <a:txBody>
                    <a:bodyPr/>
                    <a:lstStyle/>
                    <a:p>
                      <a:r>
                        <a:rPr lang="en-US" sz="1200" dirty="0">
                          <a:solidFill>
                            <a:schemeClr val="tx1"/>
                          </a:solidFill>
                        </a:rPr>
                        <a:t>Capital Expenditure (CAPEX) </a:t>
                      </a:r>
                      <a:endParaRPr lang="en-US" sz="1200" b="1" dirty="0">
                        <a:solidFill>
                          <a:schemeClr val="tx1"/>
                        </a:solidFill>
                      </a:endParaRPr>
                    </a:p>
                  </a:txBody>
                  <a:tcPr marL="91446" marR="91446" marT="45677" marB="45677"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200" dirty="0">
                          <a:solidFill>
                            <a:schemeClr val="tx1"/>
                          </a:solidFill>
                        </a:rPr>
                        <a:t>Cost(AED)</a:t>
                      </a:r>
                    </a:p>
                  </a:txBody>
                  <a:tcPr marL="91446" marR="91446" marT="45677" marB="45677"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gridSpan="4">
                  <a:txBody>
                    <a:bodyPr/>
                    <a:lstStyle/>
                    <a:p>
                      <a:r>
                        <a:rPr lang="en-US" sz="1200" dirty="0">
                          <a:solidFill>
                            <a:schemeClr val="tx1"/>
                          </a:solidFill>
                        </a:rPr>
                        <a:t>Justification</a:t>
                      </a:r>
                      <a:r>
                        <a:rPr lang="en-US" sz="1200" baseline="0" dirty="0">
                          <a:solidFill>
                            <a:schemeClr val="tx1"/>
                          </a:solidFill>
                        </a:rPr>
                        <a:t> and Calculations</a:t>
                      </a:r>
                      <a:endParaRPr lang="en-US" sz="1200" dirty="0">
                        <a:solidFill>
                          <a:schemeClr val="tx1"/>
                        </a:solidFill>
                      </a:endParaRPr>
                    </a:p>
                  </a:txBody>
                  <a:tcPr marL="91446" marR="91446" marT="45677" marB="45677"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extLst>
                  <a:ext uri="{0D108BD9-81ED-4DB2-BD59-A6C34878D82A}">
                    <a16:rowId xmlns:a16="http://schemas.microsoft.com/office/drawing/2014/main" val="10000"/>
                  </a:ext>
                </a:extLst>
              </a:tr>
              <a:tr h="335203">
                <a:tc>
                  <a:txBody>
                    <a:bodyPr/>
                    <a:lstStyle/>
                    <a:p>
                      <a:r>
                        <a:rPr lang="en-US" sz="1200" dirty="0">
                          <a:solidFill>
                            <a:schemeClr val="tx1"/>
                          </a:solidFill>
                        </a:rPr>
                        <a:t>Hardware </a:t>
                      </a:r>
                      <a:r>
                        <a:rPr lang="en-US" sz="1200" i="1" dirty="0">
                          <a:solidFill>
                            <a:schemeClr val="tx1"/>
                          </a:solidFill>
                        </a:rPr>
                        <a:t>( such as Servers,</a:t>
                      </a:r>
                      <a:r>
                        <a:rPr lang="en-US" sz="1200" i="1" baseline="0" dirty="0">
                          <a:solidFill>
                            <a:schemeClr val="tx1"/>
                          </a:solidFill>
                        </a:rPr>
                        <a:t> Storage, Desktop, Printers, Load Balancers, Switches, Cables, etc)</a:t>
                      </a:r>
                      <a:endParaRPr lang="en-US" sz="1200" i="1" dirty="0">
                        <a:solidFill>
                          <a:schemeClr val="tx1"/>
                        </a:solidFill>
                      </a:endParaRP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lang="en-US" sz="1200" b="0" i="0" dirty="0">
                          <a:solidFill>
                            <a:schemeClr val="tx1"/>
                          </a:solidFill>
                          <a:latin typeface="+mn-lt"/>
                          <a:cs typeface="Calibri" panose="020F0502020204030204" pitchFamily="34" charset="0"/>
                        </a:rPr>
                        <a:t>NA</a:t>
                      </a: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gridSpan="4">
                  <a:txBody>
                    <a:bodyPr/>
                    <a:lstStyle/>
                    <a:p>
                      <a:pPr algn="l"/>
                      <a:endParaRPr lang="en-US" sz="1200" b="0" i="0" dirty="0">
                        <a:solidFill>
                          <a:schemeClr val="tx1"/>
                        </a:solidFill>
                        <a:latin typeface="+mn-lt"/>
                        <a:cs typeface="Calibri" panose="020F0502020204030204" pitchFamily="34" charset="0"/>
                      </a:endParaRP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extLst>
                  <a:ext uri="{0D108BD9-81ED-4DB2-BD59-A6C34878D82A}">
                    <a16:rowId xmlns:a16="http://schemas.microsoft.com/office/drawing/2014/main" val="10001"/>
                  </a:ext>
                </a:extLst>
              </a:tr>
              <a:tr h="335203">
                <a:tc>
                  <a:txBody>
                    <a:bodyPr/>
                    <a:lstStyle/>
                    <a:p>
                      <a:r>
                        <a:rPr lang="en-US" sz="1200" dirty="0">
                          <a:solidFill>
                            <a:schemeClr val="tx1"/>
                          </a:solidFill>
                        </a:rPr>
                        <a:t>Software </a:t>
                      </a:r>
                      <a:r>
                        <a:rPr lang="en-US" sz="1200" i="1" dirty="0">
                          <a:solidFill>
                            <a:schemeClr val="tx1"/>
                          </a:solidFill>
                        </a:rPr>
                        <a:t>(such</a:t>
                      </a:r>
                      <a:r>
                        <a:rPr lang="en-US" sz="1200" i="1" baseline="0" dirty="0">
                          <a:solidFill>
                            <a:schemeClr val="tx1"/>
                          </a:solidFill>
                        </a:rPr>
                        <a:t> as licenses for Product, OS, DB, App. Server, DLP, PCs, Citrix, etc)</a:t>
                      </a:r>
                      <a:endParaRPr lang="en-US" sz="1200" i="1" dirty="0">
                        <a:solidFill>
                          <a:schemeClr val="tx1"/>
                        </a:solidFill>
                      </a:endParaRP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n-lt"/>
                        </a:rPr>
                        <a:t> 310,000</a:t>
                      </a:r>
                      <a:endParaRPr lang="en-US" sz="1200" b="0" i="0" u="none" strike="noStrike" dirty="0">
                        <a:solidFill>
                          <a:schemeClr val="tx1"/>
                        </a:solidFill>
                        <a:effectLst/>
                        <a:latin typeface="+mn-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gridSpan="4">
                  <a:txBody>
                    <a:bodyPr/>
                    <a:lstStyle/>
                    <a:p>
                      <a:pPr algn="l" fontAlgn="ctr"/>
                      <a:r>
                        <a:rPr lang="en-US" sz="1200" b="0" i="0" u="none" strike="noStrike" dirty="0">
                          <a:solidFill>
                            <a:srgbClr val="000000"/>
                          </a:solidFill>
                          <a:effectLst/>
                          <a:latin typeface="+mn-lt"/>
                        </a:rPr>
                        <a:t>License Cost AED (License + Subscription ) for 30 physical mobile devices on Cloud</a:t>
                      </a:r>
                    </a:p>
                  </a:txBody>
                  <a:tcPr marL="857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extLst>
                  <a:ext uri="{0D108BD9-81ED-4DB2-BD59-A6C34878D82A}">
                    <a16:rowId xmlns:a16="http://schemas.microsoft.com/office/drawing/2014/main" val="10002"/>
                  </a:ext>
                </a:extLst>
              </a:tr>
              <a:tr h="127999">
                <a:tc rowSpan="3">
                  <a:txBody>
                    <a:bodyPr/>
                    <a:lstStyle/>
                    <a:p>
                      <a:r>
                        <a:rPr lang="en-US" sz="1200" baseline="0" dirty="0">
                          <a:solidFill>
                            <a:schemeClr val="tx1"/>
                          </a:solidFill>
                        </a:rPr>
                        <a:t>Professional Services </a:t>
                      </a:r>
                      <a:r>
                        <a:rPr lang="en-US" sz="1200" i="1" baseline="0" dirty="0">
                          <a:solidFill>
                            <a:schemeClr val="tx1"/>
                          </a:solidFill>
                        </a:rPr>
                        <a:t>(such as Impl., PM, BA, Testing, Dev., system Customization, etc)</a:t>
                      </a:r>
                      <a:endParaRPr lang="en-US" sz="1200" i="1" dirty="0">
                        <a:solidFill>
                          <a:schemeClr val="tx1"/>
                        </a:solidFill>
                      </a:endParaRP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rowSpan="3">
                  <a:txBody>
                    <a:bodyPr/>
                    <a:lstStyle/>
                    <a:p>
                      <a:pPr algn="ctr" fontAlgn="b"/>
                      <a:r>
                        <a:rPr lang="en-US" sz="1200" b="0" i="0" u="none" strike="noStrike" kern="1200" dirty="0">
                          <a:solidFill>
                            <a:srgbClr val="000000"/>
                          </a:solidFill>
                          <a:effectLst/>
                          <a:latin typeface="+mn-lt"/>
                          <a:ea typeface="+mn-ea"/>
                          <a:cs typeface="+mn-cs"/>
                        </a:rPr>
                        <a:t>650,000</a:t>
                      </a: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PM</a:t>
                      </a: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endParaRPr lang="en-US" sz="1200" b="0" i="0" u="none" strike="noStrike" dirty="0">
                        <a:solidFill>
                          <a:srgbClr val="000000"/>
                        </a:solidFill>
                        <a:effectLst/>
                        <a:latin typeface="+mn-lt"/>
                      </a:endParaRP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mn-lt"/>
                        </a:rPr>
                        <a:t>Training</a:t>
                      </a:r>
                      <a:endParaRPr lang="en-US" sz="1200" b="0" i="0" u="none" strike="noStrike" dirty="0">
                        <a:solidFill>
                          <a:srgbClr val="000000"/>
                        </a:solidFill>
                        <a:effectLst/>
                        <a:latin typeface="+mn-lt"/>
                      </a:endParaRP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tcPr>
                </a:tc>
                <a:tc>
                  <a:txBody>
                    <a:bodyPr/>
                    <a:lstStyle/>
                    <a:p>
                      <a:pPr algn="l" fontAlgn="ctr"/>
                      <a:endParaRPr lang="en-US" sz="1200" b="0" i="0" u="none" strike="noStrike" dirty="0">
                        <a:solidFill>
                          <a:srgbClr val="000000"/>
                        </a:solidFill>
                        <a:effectLst/>
                        <a:latin typeface="+mn-lt"/>
                      </a:endParaRP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169602">
                <a:tc vMerge="1">
                  <a:txBody>
                    <a:bodyPr/>
                    <a:lstStyle/>
                    <a:p>
                      <a:endParaRPr lang="en-US"/>
                    </a:p>
                  </a:txBody>
                  <a:tcPr/>
                </a:tc>
                <a:tc vMerge="1">
                  <a:txBody>
                    <a:bodyPr/>
                    <a:lstStyle/>
                    <a:p>
                      <a:endParaRPr lang="en-US"/>
                    </a:p>
                  </a:txBody>
                  <a:tcPr/>
                </a:tc>
                <a:tc>
                  <a:txBody>
                    <a:bodyPr/>
                    <a:lstStyle/>
                    <a:p>
                      <a:pPr algn="l" fontAlgn="ctr"/>
                      <a:r>
                        <a:rPr lang="en-US" sz="1200" b="0" i="0" u="none" strike="noStrike" dirty="0">
                          <a:solidFill>
                            <a:srgbClr val="000000"/>
                          </a:solidFill>
                          <a:effectLst/>
                          <a:latin typeface="+mn-lt"/>
                        </a:rPr>
                        <a:t>BA</a:t>
                      </a: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endParaRPr lang="en-US" sz="1200" b="0" i="0" u="none" strike="noStrike" dirty="0">
                        <a:solidFill>
                          <a:srgbClr val="000000"/>
                        </a:solidFill>
                        <a:effectLst/>
                        <a:latin typeface="+mn-lt"/>
                      </a:endParaRP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Implementation</a:t>
                      </a: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650,000</a:t>
                      </a: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43751190"/>
                  </a:ext>
                </a:extLst>
              </a:tr>
              <a:tr h="255408">
                <a:tc vMerge="1">
                  <a:txBody>
                    <a:bodyPr/>
                    <a:lstStyle/>
                    <a:p>
                      <a:endParaRPr lang="en-US"/>
                    </a:p>
                  </a:txBody>
                  <a:tcPr/>
                </a:tc>
                <a:tc vMerge="1">
                  <a:txBody>
                    <a:bodyPr/>
                    <a:lstStyle/>
                    <a:p>
                      <a:endParaRPr lang="en-US"/>
                    </a:p>
                  </a:txBody>
                  <a:tcPr/>
                </a:tc>
                <a:tc>
                  <a:txBody>
                    <a:bodyPr/>
                    <a:lstStyle/>
                    <a:p>
                      <a:pPr algn="l" fontAlgn="ctr"/>
                      <a:r>
                        <a:rPr lang="en-US" sz="1200" b="0" i="0" u="none" strike="noStrike" dirty="0">
                          <a:solidFill>
                            <a:srgbClr val="000000"/>
                          </a:solidFill>
                          <a:effectLst/>
                          <a:latin typeface="+mn-lt"/>
                        </a:rPr>
                        <a:t>Testing</a:t>
                      </a: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endParaRPr lang="en-US" sz="1200" b="0" i="0" u="none" strike="noStrike" dirty="0">
                        <a:solidFill>
                          <a:srgbClr val="000000"/>
                        </a:solidFill>
                        <a:effectLst/>
                        <a:latin typeface="+mn-lt"/>
                      </a:endParaRP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consultation</a:t>
                      </a: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endParaRPr lang="en-US" sz="1200" b="0" i="0" u="none" strike="noStrike" dirty="0">
                        <a:solidFill>
                          <a:srgbClr val="000000"/>
                        </a:solidFill>
                        <a:effectLst/>
                        <a:latin typeface="+mn-lt"/>
                      </a:endParaRP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66280575"/>
                  </a:ext>
                </a:extLst>
              </a:tr>
              <a:tr h="0">
                <a:tc>
                  <a:txBody>
                    <a:bodyPr/>
                    <a:lstStyle/>
                    <a:p>
                      <a:r>
                        <a:rPr lang="en-US" sz="1200" b="1" dirty="0"/>
                        <a:t>Total CAPEX</a:t>
                      </a:r>
                      <a:endParaRPr lang="en-US" sz="1200" b="1" i="0" dirty="0">
                        <a:solidFill>
                          <a:schemeClr val="tx1"/>
                        </a:solidFill>
                      </a:endParaRP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lang="en-US" sz="1200" b="1" dirty="0"/>
                        <a:t>960,000</a:t>
                      </a: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200" b="1" i="0" dirty="0">
                          <a:solidFill>
                            <a:schemeClr val="tx1"/>
                          </a:solidFill>
                        </a:rPr>
                        <a:t>Total </a:t>
                      </a:r>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400" b="1" dirty="0"/>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dirty="0"/>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dirty="0"/>
                    </a:p>
                  </a:txBody>
                  <a:tcPr marL="91446" marR="91446" marT="45677" marB="45677">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7" name="Rectangle 5">
            <a:extLst>
              <a:ext uri="{FF2B5EF4-FFF2-40B4-BE49-F238E27FC236}">
                <a16:creationId xmlns:a16="http://schemas.microsoft.com/office/drawing/2014/main" id="{12E6F12B-3AA4-4ABA-B6CB-68510BD304D0}"/>
              </a:ext>
            </a:extLst>
          </p:cNvPr>
          <p:cNvSpPr>
            <a:spLocks noChangeArrowheads="1"/>
          </p:cNvSpPr>
          <p:nvPr/>
        </p:nvSpPr>
        <p:spPr bwMode="auto">
          <a:xfrm>
            <a:off x="352131" y="4332847"/>
            <a:ext cx="1171362" cy="152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 tIns="0" rIns="18288" bIns="0"/>
          <a:lstStyle>
            <a:lvl1pPr>
              <a:lnSpc>
                <a:spcPts val="2400"/>
              </a:lnSpc>
              <a:defRPr>
                <a:solidFill>
                  <a:schemeClr val="tx1"/>
                </a:solidFill>
                <a:latin typeface="Arial" panose="020B0604020202020204" pitchFamily="34" charset="0"/>
                <a:ea typeface="MS PGothic" panose="020B0600070205080204" pitchFamily="34" charset="-128"/>
              </a:defRPr>
            </a:lvl1pPr>
            <a:lvl2pPr marL="742950" indent="-285750">
              <a:lnSpc>
                <a:spcPts val="2400"/>
              </a:lnSpc>
              <a:buChar char="–"/>
              <a:defRPr>
                <a:solidFill>
                  <a:schemeClr val="tx1"/>
                </a:solidFill>
                <a:latin typeface="Arial" panose="020B0604020202020204" pitchFamily="34" charset="0"/>
                <a:ea typeface="MS PGothic" panose="020B0600070205080204" pitchFamily="34" charset="-128"/>
              </a:defRPr>
            </a:lvl2pPr>
            <a:lvl3pPr marL="1143000" indent="-228600">
              <a:lnSpc>
                <a:spcPts val="2400"/>
              </a:lnSpc>
              <a:buChar char="•"/>
              <a:defRPr>
                <a:solidFill>
                  <a:schemeClr val="tx1"/>
                </a:solidFill>
                <a:latin typeface="Arial" panose="020B0604020202020204" pitchFamily="34" charset="0"/>
                <a:ea typeface="MS PGothic" panose="020B0600070205080204" pitchFamily="34" charset="-128"/>
              </a:defRPr>
            </a:lvl3pPr>
            <a:lvl4pPr marL="1600200" indent="-228600">
              <a:lnSpc>
                <a:spcPts val="2400"/>
              </a:lnSpc>
              <a:buChar char="–"/>
              <a:defRPr>
                <a:solidFill>
                  <a:schemeClr val="tx1"/>
                </a:solidFill>
                <a:latin typeface="Arial" panose="020B0604020202020204" pitchFamily="34" charset="0"/>
                <a:ea typeface="MS PGothic" panose="020B0600070205080204" pitchFamily="34" charset="-128"/>
              </a:defRPr>
            </a:lvl4pPr>
            <a:lvl5pPr marL="2057400" indent="-228600">
              <a:lnSpc>
                <a:spcPts val="2400"/>
              </a:lnSpc>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50000"/>
              </a:spcBef>
            </a:pPr>
            <a:r>
              <a:rPr lang="en-US" altLang="en-US" sz="1200" dirty="0"/>
              <a:t>Consider the cost for software, hardware, professional services, and other one-time, up-front expenses.</a:t>
            </a:r>
          </a:p>
        </p:txBody>
      </p:sp>
      <p:sp>
        <p:nvSpPr>
          <p:cNvPr id="18" name="Title 1">
            <a:extLst>
              <a:ext uri="{FF2B5EF4-FFF2-40B4-BE49-F238E27FC236}">
                <a16:creationId xmlns:a16="http://schemas.microsoft.com/office/drawing/2014/main" id="{16838D54-2A5A-4E97-A7D7-C22252179940}"/>
              </a:ext>
            </a:extLst>
          </p:cNvPr>
          <p:cNvSpPr txBox="1">
            <a:spLocks/>
          </p:cNvSpPr>
          <p:nvPr/>
        </p:nvSpPr>
        <p:spPr bwMode="auto">
          <a:xfrm>
            <a:off x="1775842" y="3886864"/>
            <a:ext cx="6440487" cy="403200"/>
          </a:xfrm>
          <a:prstGeom prst="rect">
            <a:avLst/>
          </a:prstGeom>
          <a:noFill/>
          <a:ln w="9525">
            <a:noFill/>
            <a:miter lim="800000"/>
            <a:headEnd/>
            <a:tailEnd/>
          </a:ln>
        </p:spPr>
        <p:txBody>
          <a:bodyPr lIns="0" tIns="0" rIns="410291" bIns="0"/>
          <a:lstStyle/>
          <a:p>
            <a:pPr>
              <a:lnSpc>
                <a:spcPts val="2400"/>
              </a:lnSpc>
              <a:defRPr/>
            </a:pPr>
            <a:r>
              <a:rPr lang="en-US" sz="1800" kern="0" dirty="0">
                <a:latin typeface="+mj-lt"/>
                <a:ea typeface="+mj-ea"/>
                <a:cs typeface="ＭＳ Ｐゴシック"/>
              </a:rPr>
              <a:t>Costs Worksheet</a:t>
            </a:r>
          </a:p>
        </p:txBody>
      </p:sp>
      <p:graphicFrame>
        <p:nvGraphicFramePr>
          <p:cNvPr id="5" name="Table 4">
            <a:extLst>
              <a:ext uri="{FF2B5EF4-FFF2-40B4-BE49-F238E27FC236}">
                <a16:creationId xmlns:a16="http://schemas.microsoft.com/office/drawing/2014/main" id="{EB597B80-8907-4CF9-B524-8357A4FD0068}"/>
              </a:ext>
            </a:extLst>
          </p:cNvPr>
          <p:cNvGraphicFramePr>
            <a:graphicFrameLocks noGrp="1"/>
          </p:cNvGraphicFramePr>
          <p:nvPr>
            <p:extLst>
              <p:ext uri="{D42A27DB-BD31-4B8C-83A1-F6EECF244321}">
                <p14:modId xmlns:p14="http://schemas.microsoft.com/office/powerpoint/2010/main" val="4191164621"/>
              </p:ext>
            </p:extLst>
          </p:nvPr>
        </p:nvGraphicFramePr>
        <p:xfrm>
          <a:off x="1777657" y="649317"/>
          <a:ext cx="10042978" cy="3267244"/>
        </p:xfrm>
        <a:graphic>
          <a:graphicData uri="http://schemas.openxmlformats.org/drawingml/2006/table">
            <a:tbl>
              <a:tblPr/>
              <a:tblGrid>
                <a:gridCol w="615269">
                  <a:extLst>
                    <a:ext uri="{9D8B030D-6E8A-4147-A177-3AD203B41FA5}">
                      <a16:colId xmlns:a16="http://schemas.microsoft.com/office/drawing/2014/main" val="3229082003"/>
                    </a:ext>
                  </a:extLst>
                </a:gridCol>
                <a:gridCol w="1897080">
                  <a:extLst>
                    <a:ext uri="{9D8B030D-6E8A-4147-A177-3AD203B41FA5}">
                      <a16:colId xmlns:a16="http://schemas.microsoft.com/office/drawing/2014/main" val="4288727072"/>
                    </a:ext>
                  </a:extLst>
                </a:gridCol>
                <a:gridCol w="615269">
                  <a:extLst>
                    <a:ext uri="{9D8B030D-6E8A-4147-A177-3AD203B41FA5}">
                      <a16:colId xmlns:a16="http://schemas.microsoft.com/office/drawing/2014/main" val="4097682640"/>
                    </a:ext>
                  </a:extLst>
                </a:gridCol>
                <a:gridCol w="1063901">
                  <a:extLst>
                    <a:ext uri="{9D8B030D-6E8A-4147-A177-3AD203B41FA5}">
                      <a16:colId xmlns:a16="http://schemas.microsoft.com/office/drawing/2014/main" val="3903517377"/>
                    </a:ext>
                  </a:extLst>
                </a:gridCol>
                <a:gridCol w="820358">
                  <a:extLst>
                    <a:ext uri="{9D8B030D-6E8A-4147-A177-3AD203B41FA5}">
                      <a16:colId xmlns:a16="http://schemas.microsoft.com/office/drawing/2014/main" val="3354449626"/>
                    </a:ext>
                  </a:extLst>
                </a:gridCol>
                <a:gridCol w="797926">
                  <a:extLst>
                    <a:ext uri="{9D8B030D-6E8A-4147-A177-3AD203B41FA5}">
                      <a16:colId xmlns:a16="http://schemas.microsoft.com/office/drawing/2014/main" val="3600301573"/>
                    </a:ext>
                  </a:extLst>
                </a:gridCol>
                <a:gridCol w="807539">
                  <a:extLst>
                    <a:ext uri="{9D8B030D-6E8A-4147-A177-3AD203B41FA5}">
                      <a16:colId xmlns:a16="http://schemas.microsoft.com/office/drawing/2014/main" val="1949506345"/>
                    </a:ext>
                  </a:extLst>
                </a:gridCol>
                <a:gridCol w="820358">
                  <a:extLst>
                    <a:ext uri="{9D8B030D-6E8A-4147-A177-3AD203B41FA5}">
                      <a16:colId xmlns:a16="http://schemas.microsoft.com/office/drawing/2014/main" val="2607917787"/>
                    </a:ext>
                  </a:extLst>
                </a:gridCol>
                <a:gridCol w="820358">
                  <a:extLst>
                    <a:ext uri="{9D8B030D-6E8A-4147-A177-3AD203B41FA5}">
                      <a16:colId xmlns:a16="http://schemas.microsoft.com/office/drawing/2014/main" val="1229273984"/>
                    </a:ext>
                  </a:extLst>
                </a:gridCol>
                <a:gridCol w="874835">
                  <a:extLst>
                    <a:ext uri="{9D8B030D-6E8A-4147-A177-3AD203B41FA5}">
                      <a16:colId xmlns:a16="http://schemas.microsoft.com/office/drawing/2014/main" val="841801986"/>
                    </a:ext>
                  </a:extLst>
                </a:gridCol>
                <a:gridCol w="910085">
                  <a:extLst>
                    <a:ext uri="{9D8B030D-6E8A-4147-A177-3AD203B41FA5}">
                      <a16:colId xmlns:a16="http://schemas.microsoft.com/office/drawing/2014/main" val="4132022356"/>
                    </a:ext>
                  </a:extLst>
                </a:gridCol>
              </a:tblGrid>
              <a:tr h="358906">
                <a:tc>
                  <a:txBody>
                    <a:bodyPr/>
                    <a:lstStyle/>
                    <a:p>
                      <a:pPr algn="l" rtl="0" fontAlgn="ctr"/>
                      <a:r>
                        <a:rPr lang="en-US" sz="1200" b="1" i="0" u="none" strike="noStrike" dirty="0">
                          <a:solidFill>
                            <a:srgbClr val="000000"/>
                          </a:solidFill>
                          <a:effectLst/>
                          <a:latin typeface="Arial" panose="020B0604020202020204" pitchFamily="34" charset="0"/>
                        </a:rPr>
                        <a:t>#</a:t>
                      </a:r>
                    </a:p>
                  </a:txBody>
                  <a:tcPr marL="7694"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DF4"/>
                    </a:solidFill>
                  </a:tcPr>
                </a:tc>
                <a:tc>
                  <a:txBody>
                    <a:bodyPr/>
                    <a:lstStyle/>
                    <a:p>
                      <a:pPr algn="l" rtl="0" fontAlgn="ctr"/>
                      <a:r>
                        <a:rPr lang="en-US" sz="1200" b="1" i="0" u="none" strike="noStrike">
                          <a:solidFill>
                            <a:srgbClr val="000000"/>
                          </a:solidFill>
                          <a:effectLst/>
                          <a:latin typeface="Arial" panose="020B0604020202020204" pitchFamily="34" charset="0"/>
                        </a:rPr>
                        <a:t>P&amp;L Summary (AED)</a:t>
                      </a:r>
                    </a:p>
                  </a:txBody>
                  <a:tcPr marL="7694"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DF4"/>
                    </a:solidFill>
                  </a:tcPr>
                </a:tc>
                <a:tc>
                  <a:txBody>
                    <a:bodyPr/>
                    <a:lstStyle/>
                    <a:p>
                      <a:pPr algn="ctr" rtl="0" fontAlgn="ctr"/>
                      <a:r>
                        <a:rPr lang="en-US" sz="1200" b="1" i="0" u="none" strike="noStrike">
                          <a:solidFill>
                            <a:srgbClr val="000000"/>
                          </a:solidFill>
                          <a:effectLst/>
                          <a:latin typeface="Arial" panose="020B0604020202020204" pitchFamily="34" charset="0"/>
                        </a:rPr>
                        <a:t>FY2023</a:t>
                      </a:r>
                    </a:p>
                  </a:txBody>
                  <a:tcPr marL="7694"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9DDF4"/>
                    </a:solidFill>
                  </a:tcPr>
                </a:tc>
                <a:tc>
                  <a:txBody>
                    <a:bodyPr/>
                    <a:lstStyle/>
                    <a:p>
                      <a:pPr algn="ctr" rtl="0" fontAlgn="ctr"/>
                      <a:r>
                        <a:rPr lang="en-US" sz="1200" b="1" i="0" u="none" strike="noStrike">
                          <a:solidFill>
                            <a:srgbClr val="000000"/>
                          </a:solidFill>
                          <a:effectLst/>
                          <a:latin typeface="Arial" panose="020B0604020202020204" pitchFamily="34" charset="0"/>
                        </a:rPr>
                        <a:t>FY2024</a:t>
                      </a:r>
                    </a:p>
                  </a:txBody>
                  <a:tcPr marL="7694"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9DDF4"/>
                    </a:solidFill>
                  </a:tcPr>
                </a:tc>
                <a:tc>
                  <a:txBody>
                    <a:bodyPr/>
                    <a:lstStyle/>
                    <a:p>
                      <a:pPr algn="ctr" rtl="0" fontAlgn="ctr"/>
                      <a:r>
                        <a:rPr lang="en-US" sz="1200" b="1" i="0" u="none" strike="noStrike">
                          <a:solidFill>
                            <a:srgbClr val="000000"/>
                          </a:solidFill>
                          <a:effectLst/>
                          <a:latin typeface="Arial" panose="020B0604020202020204" pitchFamily="34" charset="0"/>
                        </a:rPr>
                        <a:t>FY2025</a:t>
                      </a:r>
                    </a:p>
                  </a:txBody>
                  <a:tcPr marL="7694"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9DDF4"/>
                    </a:solidFill>
                  </a:tcPr>
                </a:tc>
                <a:tc>
                  <a:txBody>
                    <a:bodyPr/>
                    <a:lstStyle/>
                    <a:p>
                      <a:pPr algn="ctr" rtl="0" fontAlgn="ctr"/>
                      <a:r>
                        <a:rPr lang="en-US" sz="1200" b="1" i="0" u="none" strike="noStrike">
                          <a:solidFill>
                            <a:srgbClr val="000000"/>
                          </a:solidFill>
                          <a:effectLst/>
                          <a:latin typeface="Arial" panose="020B0604020202020204" pitchFamily="34" charset="0"/>
                        </a:rPr>
                        <a:t>FY2026</a:t>
                      </a:r>
                    </a:p>
                  </a:txBody>
                  <a:tcPr marL="7694"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9DDF4"/>
                    </a:solidFill>
                  </a:tcPr>
                </a:tc>
                <a:tc>
                  <a:txBody>
                    <a:bodyPr/>
                    <a:lstStyle/>
                    <a:p>
                      <a:pPr algn="ctr" rtl="0" fontAlgn="ctr"/>
                      <a:r>
                        <a:rPr lang="en-US" sz="1200" b="1" i="0" u="none" strike="noStrike">
                          <a:solidFill>
                            <a:srgbClr val="000000"/>
                          </a:solidFill>
                          <a:effectLst/>
                          <a:latin typeface="Arial" panose="020B0604020202020204" pitchFamily="34" charset="0"/>
                        </a:rPr>
                        <a:t>FY2027</a:t>
                      </a:r>
                    </a:p>
                  </a:txBody>
                  <a:tcPr marL="7694"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9DDF4"/>
                    </a:solidFill>
                  </a:tcPr>
                </a:tc>
                <a:tc>
                  <a:txBody>
                    <a:bodyPr/>
                    <a:lstStyle/>
                    <a:p>
                      <a:pPr algn="ctr" rtl="0" fontAlgn="ctr"/>
                      <a:r>
                        <a:rPr lang="en-US" sz="1200" b="1" i="0" u="none" strike="noStrike">
                          <a:solidFill>
                            <a:srgbClr val="000000"/>
                          </a:solidFill>
                          <a:effectLst/>
                          <a:latin typeface="Arial" panose="020B0604020202020204" pitchFamily="34" charset="0"/>
                        </a:rPr>
                        <a:t>FY2028</a:t>
                      </a:r>
                    </a:p>
                  </a:txBody>
                  <a:tcPr marL="7694"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9DDF4"/>
                    </a:solidFill>
                  </a:tcPr>
                </a:tc>
                <a:tc>
                  <a:txBody>
                    <a:bodyPr/>
                    <a:lstStyle/>
                    <a:p>
                      <a:pPr algn="ctr" rtl="0" fontAlgn="ctr"/>
                      <a:r>
                        <a:rPr lang="en-US" sz="1200" b="1" i="0" u="none" strike="noStrike">
                          <a:solidFill>
                            <a:srgbClr val="000000"/>
                          </a:solidFill>
                          <a:effectLst/>
                          <a:latin typeface="Arial" panose="020B0604020202020204" pitchFamily="34" charset="0"/>
                        </a:rPr>
                        <a:t>FY2029</a:t>
                      </a:r>
                    </a:p>
                  </a:txBody>
                  <a:tcPr marL="7694"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9DDF4"/>
                    </a:solidFill>
                  </a:tcPr>
                </a:tc>
                <a:tc>
                  <a:txBody>
                    <a:bodyPr/>
                    <a:lstStyle/>
                    <a:p>
                      <a:pPr algn="ctr" rtl="0" fontAlgn="ctr"/>
                      <a:r>
                        <a:rPr lang="en-US" sz="1200" b="1" i="0" u="none" strike="noStrike">
                          <a:solidFill>
                            <a:srgbClr val="000000"/>
                          </a:solidFill>
                          <a:effectLst/>
                          <a:latin typeface="Arial" panose="020B0604020202020204" pitchFamily="34" charset="0"/>
                        </a:rPr>
                        <a:t>FY 2030</a:t>
                      </a:r>
                    </a:p>
                  </a:txBody>
                  <a:tcPr marL="7694"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9DDF4"/>
                    </a:solidFill>
                  </a:tcPr>
                </a:tc>
                <a:tc>
                  <a:txBody>
                    <a:bodyPr/>
                    <a:lstStyle/>
                    <a:p>
                      <a:pPr algn="ctr" rtl="0" fontAlgn="ctr"/>
                      <a:r>
                        <a:rPr lang="en-US" sz="1200" b="1" i="0" u="none" strike="noStrike">
                          <a:solidFill>
                            <a:srgbClr val="000000"/>
                          </a:solidFill>
                          <a:effectLst/>
                          <a:latin typeface="Arial" panose="020B0604020202020204" pitchFamily="34" charset="0"/>
                        </a:rPr>
                        <a:t>FY2031</a:t>
                      </a:r>
                    </a:p>
                  </a:txBody>
                  <a:tcPr marL="7694"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9DDF4"/>
                    </a:solidFill>
                  </a:tcPr>
                </a:tc>
                <a:extLst>
                  <a:ext uri="{0D108BD9-81ED-4DB2-BD59-A6C34878D82A}">
                    <a16:rowId xmlns:a16="http://schemas.microsoft.com/office/drawing/2014/main" val="2194772472"/>
                  </a:ext>
                </a:extLst>
              </a:tr>
              <a:tr h="183150">
                <a:tc>
                  <a:txBody>
                    <a:bodyPr/>
                    <a:lstStyle/>
                    <a:p>
                      <a:pPr algn="l" rtl="0" fontAlgn="ctr"/>
                      <a:r>
                        <a:rPr lang="en-US" sz="1200" b="1" i="0" u="none" strike="noStrike" dirty="0">
                          <a:solidFill>
                            <a:srgbClr val="000000"/>
                          </a:solidFill>
                          <a:effectLst/>
                          <a:latin typeface="Arial" panose="020B0604020202020204" pitchFamily="34" charset="0"/>
                        </a:rPr>
                        <a:t>1</a:t>
                      </a:r>
                    </a:p>
                  </a:txBody>
                  <a:tcPr marL="69248"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Arial" panose="020B0604020202020204" pitchFamily="34" charset="0"/>
                        </a:rPr>
                        <a:t>Revenue Growth</a:t>
                      </a:r>
                    </a:p>
                  </a:txBody>
                  <a:tcPr marL="69248" marR="7694" marT="7694" marB="0" anchor="ctr">
                    <a:lnL w="6350" cap="flat" cmpd="sng" algn="ctr">
                      <a:solidFill>
                        <a:srgbClr val="0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panose="020B0604020202020204" pitchFamily="34" charset="0"/>
                        </a:rPr>
                        <a:t> - </a:t>
                      </a:r>
                    </a:p>
                  </a:txBody>
                  <a:tcPr marL="7694" marR="69248"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panose="020B0604020202020204" pitchFamily="34" charset="0"/>
                        </a:rPr>
                        <a:t>- </a:t>
                      </a:r>
                    </a:p>
                  </a:txBody>
                  <a:tcPr marL="7694" marR="69248"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panose="020B0604020202020204" pitchFamily="34" charset="0"/>
                        </a:rPr>
                        <a:t>-</a:t>
                      </a:r>
                    </a:p>
                  </a:txBody>
                  <a:tcPr marL="7694" marR="69248"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panose="020B0604020202020204" pitchFamily="34" charset="0"/>
                        </a:rPr>
                        <a:t>-</a:t>
                      </a:r>
                    </a:p>
                  </a:txBody>
                  <a:tcPr marL="7694" marR="69248"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panose="020B0604020202020204" pitchFamily="34" charset="0"/>
                        </a:rPr>
                        <a:t>-</a:t>
                      </a:r>
                    </a:p>
                  </a:txBody>
                  <a:tcPr marL="7694" marR="69248"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panose="020B0604020202020204" pitchFamily="34" charset="0"/>
                        </a:rPr>
                        <a:t>-</a:t>
                      </a:r>
                    </a:p>
                  </a:txBody>
                  <a:tcPr marL="7694" marR="69248"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panose="020B0604020202020204" pitchFamily="34" charset="0"/>
                        </a:rPr>
                        <a:t>-</a:t>
                      </a:r>
                    </a:p>
                  </a:txBody>
                  <a:tcPr marL="7694" marR="69248"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a:t>
                      </a:r>
                    </a:p>
                  </a:txBody>
                  <a:tcPr marL="7694" marR="69248" marT="7694"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a:t>
                      </a:r>
                    </a:p>
                  </a:txBody>
                  <a:tcPr marL="7694" marR="69248" marT="7694"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776915980"/>
                  </a:ext>
                </a:extLst>
              </a:tr>
              <a:tr h="183150">
                <a:tc>
                  <a:txBody>
                    <a:bodyPr/>
                    <a:lstStyle/>
                    <a:p>
                      <a:pPr algn="l" rtl="0" fontAlgn="ctr"/>
                      <a:r>
                        <a:rPr lang="en-US" sz="1200" b="0" i="0" u="none" strike="noStrike">
                          <a:solidFill>
                            <a:srgbClr val="000000"/>
                          </a:solidFill>
                          <a:effectLst/>
                          <a:latin typeface="Arial" panose="020B0604020202020204" pitchFamily="34" charset="0"/>
                        </a:rPr>
                        <a:t>2</a:t>
                      </a:r>
                    </a:p>
                  </a:txBody>
                  <a:tcPr marL="69248"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Arial" panose="020B0604020202020204" pitchFamily="34" charset="0"/>
                        </a:rPr>
                        <a:t>Cost Reduction</a:t>
                      </a:r>
                    </a:p>
                  </a:txBody>
                  <a:tcPr marL="69248" marR="7694" marT="7694" marB="0" anchor="ctr">
                    <a:lnL w="6350" cap="flat" cmpd="sng" algn="ctr">
                      <a:solidFill>
                        <a:srgbClr val="0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panose="020B0604020202020204" pitchFamily="34" charset="0"/>
                        </a:rPr>
                        <a:t> - </a:t>
                      </a:r>
                    </a:p>
                  </a:txBody>
                  <a:tcPr marL="7694" marR="69248"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600,000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630,000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660,000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690,000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720,000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750,000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780,000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780,000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559471709"/>
                  </a:ext>
                </a:extLst>
              </a:tr>
              <a:tr h="534662">
                <a:tc>
                  <a:txBody>
                    <a:bodyPr/>
                    <a:lstStyle/>
                    <a:p>
                      <a:pPr algn="l" rtl="0" fontAlgn="ctr"/>
                      <a:r>
                        <a:rPr lang="en-US" sz="1200" b="0" i="0" u="none" strike="noStrike">
                          <a:solidFill>
                            <a:srgbClr val="000000"/>
                          </a:solidFill>
                          <a:effectLst/>
                          <a:latin typeface="Arial" panose="020B0604020202020204" pitchFamily="34" charset="0"/>
                        </a:rPr>
                        <a:t>3</a:t>
                      </a:r>
                    </a:p>
                  </a:txBody>
                  <a:tcPr marL="69248"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Arial" panose="020B0604020202020204" pitchFamily="34" charset="0"/>
                        </a:rPr>
                        <a:t>Less Depreciation (CAPEX </a:t>
                      </a:r>
                      <a:r>
                        <a:rPr lang="en-US" sz="1200" b="0" i="1" u="none" strike="noStrike">
                          <a:solidFill>
                            <a:srgbClr val="000000"/>
                          </a:solidFill>
                          <a:effectLst/>
                          <a:latin typeface="Arial" panose="020B0604020202020204" pitchFamily="34" charset="0"/>
                        </a:rPr>
                        <a:t>over 4 years</a:t>
                      </a:r>
                      <a:r>
                        <a:rPr lang="en-US" sz="1200" b="0" i="0" u="none" strike="noStrike">
                          <a:solidFill>
                            <a:srgbClr val="000000"/>
                          </a:solidFill>
                          <a:effectLst/>
                          <a:latin typeface="Arial" panose="020B0604020202020204" pitchFamily="34" charset="0"/>
                        </a:rPr>
                        <a:t>)</a:t>
                      </a:r>
                    </a:p>
                  </a:txBody>
                  <a:tcPr marL="69248" marR="7694" marT="7694" marB="0" anchor="ctr">
                    <a:lnL w="6350" cap="flat" cmpd="sng" algn="ctr">
                      <a:solidFill>
                        <a:srgbClr val="0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panose="020B0604020202020204" pitchFamily="34" charset="0"/>
                        </a:rPr>
                        <a:t> - </a:t>
                      </a:r>
                    </a:p>
                  </a:txBody>
                  <a:tcPr marL="7694" marR="69248"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120,000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120,000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120,000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120,000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120,000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120,000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120,000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120,000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572419101"/>
                  </a:ext>
                </a:extLst>
              </a:tr>
              <a:tr h="183150">
                <a:tc>
                  <a:txBody>
                    <a:bodyPr/>
                    <a:lstStyle/>
                    <a:p>
                      <a:pPr algn="l" rtl="0" fontAlgn="ctr"/>
                      <a:r>
                        <a:rPr lang="en-US" sz="1200" b="0" i="0" u="none" strike="noStrike">
                          <a:solidFill>
                            <a:srgbClr val="000000"/>
                          </a:solidFill>
                          <a:effectLst/>
                          <a:latin typeface="Arial" panose="020B0604020202020204" pitchFamily="34" charset="0"/>
                        </a:rPr>
                        <a:t>4</a:t>
                      </a:r>
                    </a:p>
                  </a:txBody>
                  <a:tcPr marL="69248"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Arial" panose="020B0604020202020204" pitchFamily="34" charset="0"/>
                        </a:rPr>
                        <a:t>Less Business </a:t>
                      </a:r>
                      <a:r>
                        <a:rPr lang="en-US" sz="1200" b="0" i="0" u="none" strike="noStrike" dirty="0" err="1">
                          <a:solidFill>
                            <a:srgbClr val="000000"/>
                          </a:solidFill>
                          <a:effectLst/>
                          <a:latin typeface="Arial" panose="020B0604020202020204" pitchFamily="34" charset="0"/>
                        </a:rPr>
                        <a:t>Opex</a:t>
                      </a:r>
                      <a:endParaRPr lang="en-US" sz="1200" b="0" i="0" u="none" strike="noStrike" dirty="0">
                        <a:solidFill>
                          <a:srgbClr val="000000"/>
                        </a:solidFill>
                        <a:effectLst/>
                        <a:latin typeface="Arial" panose="020B0604020202020204" pitchFamily="34" charset="0"/>
                      </a:endParaRPr>
                    </a:p>
                  </a:txBody>
                  <a:tcPr marL="69248" marR="7694" marT="7694" marB="0" anchor="ctr">
                    <a:lnL w="6350" cap="flat" cmpd="sng" algn="ctr">
                      <a:solidFill>
                        <a:srgbClr val="0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panose="020B0604020202020204" pitchFamily="34" charset="0"/>
                        </a:rPr>
                        <a:t> - </a:t>
                      </a:r>
                    </a:p>
                  </a:txBody>
                  <a:tcPr marL="7694" marR="69248"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 </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913489071"/>
                  </a:ext>
                </a:extLst>
              </a:tr>
              <a:tr h="358906">
                <a:tc>
                  <a:txBody>
                    <a:bodyPr/>
                    <a:lstStyle/>
                    <a:p>
                      <a:pPr algn="l" rtl="0" fontAlgn="ctr"/>
                      <a:r>
                        <a:rPr lang="en-US" sz="1200" b="0" i="0" u="none" strike="noStrike">
                          <a:solidFill>
                            <a:srgbClr val="000000"/>
                          </a:solidFill>
                          <a:effectLst/>
                          <a:latin typeface="Arial" panose="020B0604020202020204" pitchFamily="34" charset="0"/>
                        </a:rPr>
                        <a:t>5</a:t>
                      </a:r>
                    </a:p>
                  </a:txBody>
                  <a:tcPr marL="69248"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Arial" panose="020B0604020202020204" pitchFamily="34" charset="0"/>
                        </a:rPr>
                        <a:t>Less Tech Opex- AMC</a:t>
                      </a:r>
                    </a:p>
                  </a:txBody>
                  <a:tcPr marL="69248" marR="7694" marT="7694" marB="0" anchor="ctr">
                    <a:lnL w="6350" cap="flat" cmpd="sng" algn="ctr">
                      <a:solidFill>
                        <a:srgbClr val="0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panose="020B0604020202020204" pitchFamily="34" charset="0"/>
                        </a:rPr>
                        <a:t> - </a:t>
                      </a:r>
                    </a:p>
                  </a:txBody>
                  <a:tcPr marL="7694" marR="69248"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310,000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340,000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370,000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400,000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440,000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480,000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520,000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540,000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666459746"/>
                  </a:ext>
                </a:extLst>
              </a:tr>
              <a:tr h="183150">
                <a:tc>
                  <a:txBody>
                    <a:bodyPr/>
                    <a:lstStyle/>
                    <a:p>
                      <a:pPr algn="l" rtl="0" fontAlgn="ctr"/>
                      <a:r>
                        <a:rPr lang="en-US" sz="1200" b="0" i="0" u="none" strike="noStrike">
                          <a:solidFill>
                            <a:srgbClr val="000000"/>
                          </a:solidFill>
                          <a:effectLst/>
                          <a:latin typeface="Arial" panose="020B0604020202020204" pitchFamily="34" charset="0"/>
                        </a:rPr>
                        <a:t>6</a:t>
                      </a:r>
                    </a:p>
                  </a:txBody>
                  <a:tcPr marL="69248"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Arial" panose="020B0604020202020204" pitchFamily="34" charset="0"/>
                        </a:rPr>
                        <a:t>Less Tech </a:t>
                      </a:r>
                      <a:r>
                        <a:rPr lang="en-US" sz="1200" b="0" i="0" u="none" strike="noStrike" dirty="0" err="1">
                          <a:solidFill>
                            <a:srgbClr val="000000"/>
                          </a:solidFill>
                          <a:effectLst/>
                          <a:latin typeface="Arial" panose="020B0604020202020204" pitchFamily="34" charset="0"/>
                        </a:rPr>
                        <a:t>Opex</a:t>
                      </a:r>
                      <a:r>
                        <a:rPr lang="en-US" sz="1200" b="0" i="0" u="none" strike="noStrike" dirty="0">
                          <a:solidFill>
                            <a:srgbClr val="000000"/>
                          </a:solidFill>
                          <a:effectLst/>
                          <a:latin typeface="Arial" panose="020B0604020202020204" pitchFamily="34" charset="0"/>
                        </a:rPr>
                        <a:t>- PS</a:t>
                      </a:r>
                    </a:p>
                  </a:txBody>
                  <a:tcPr marL="69248" marR="7694" marT="7694" marB="0" anchor="ctr">
                    <a:lnL w="6350" cap="flat" cmpd="sng" algn="ctr">
                      <a:solidFill>
                        <a:srgbClr val="0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panose="020B0604020202020204" pitchFamily="34" charset="0"/>
                        </a:rPr>
                        <a:t> - </a:t>
                      </a:r>
                    </a:p>
                  </a:txBody>
                  <a:tcPr marL="7694" marR="69248"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 </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857246645"/>
                  </a:ext>
                </a:extLst>
              </a:tr>
              <a:tr h="358906">
                <a:tc>
                  <a:txBody>
                    <a:bodyPr/>
                    <a:lstStyle/>
                    <a:p>
                      <a:pPr algn="l" rtl="0" fontAlgn="ctr"/>
                      <a:r>
                        <a:rPr lang="en-US" sz="1200" b="0" i="0" u="none" strike="noStrike">
                          <a:solidFill>
                            <a:srgbClr val="000000"/>
                          </a:solidFill>
                          <a:effectLst/>
                          <a:latin typeface="Arial" panose="020B0604020202020204" pitchFamily="34" charset="0"/>
                        </a:rPr>
                        <a:t>7</a:t>
                      </a:r>
                    </a:p>
                  </a:txBody>
                  <a:tcPr marL="69248"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Arial" panose="020B0604020202020204" pitchFamily="34" charset="0"/>
                        </a:rPr>
                        <a:t>Less Tech Opex- Cloud </a:t>
                      </a:r>
                    </a:p>
                  </a:txBody>
                  <a:tcPr marL="69248" marR="7694" marT="7694" marB="0" anchor="ctr">
                    <a:lnL w="6350" cap="flat" cmpd="sng" algn="ctr">
                      <a:solidFill>
                        <a:srgbClr val="0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panose="020B0604020202020204" pitchFamily="34" charset="0"/>
                        </a:rPr>
                        <a:t> - </a:t>
                      </a:r>
                    </a:p>
                  </a:txBody>
                  <a:tcPr marL="7694" marR="69248"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 -</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595167310"/>
                  </a:ext>
                </a:extLst>
              </a:tr>
              <a:tr h="358906">
                <a:tc>
                  <a:txBody>
                    <a:bodyPr/>
                    <a:lstStyle/>
                    <a:p>
                      <a:pPr algn="l" rtl="0" fontAlgn="ctr"/>
                      <a:r>
                        <a:rPr lang="en-US" sz="1200" b="0" i="0" u="none" strike="noStrike">
                          <a:solidFill>
                            <a:srgbClr val="000000"/>
                          </a:solidFill>
                          <a:effectLst/>
                          <a:latin typeface="Arial" panose="020B0604020202020204" pitchFamily="34" charset="0"/>
                        </a:rPr>
                        <a:t>8</a:t>
                      </a:r>
                    </a:p>
                  </a:txBody>
                  <a:tcPr marL="69248"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Arial" panose="020B0604020202020204" pitchFamily="34" charset="0"/>
                        </a:rPr>
                        <a:t>Total Tech </a:t>
                      </a:r>
                      <a:r>
                        <a:rPr lang="en-US" sz="1200" b="0" i="0" u="none" strike="noStrike" dirty="0" err="1">
                          <a:solidFill>
                            <a:srgbClr val="000000"/>
                          </a:solidFill>
                          <a:effectLst/>
                          <a:latin typeface="Arial" panose="020B0604020202020204" pitchFamily="34" charset="0"/>
                        </a:rPr>
                        <a:t>Opex</a:t>
                      </a:r>
                      <a:r>
                        <a:rPr lang="en-US" sz="1200" b="0" i="0" u="none" strike="noStrike" dirty="0">
                          <a:solidFill>
                            <a:srgbClr val="000000"/>
                          </a:solidFill>
                          <a:effectLst/>
                          <a:latin typeface="Arial" panose="020B0604020202020204" pitchFamily="34" charset="0"/>
                        </a:rPr>
                        <a:t>(5+6+7)</a:t>
                      </a:r>
                    </a:p>
                  </a:txBody>
                  <a:tcPr marL="69248" marR="7694" marT="7694" marB="0" anchor="ctr">
                    <a:lnL w="6350" cap="flat" cmpd="sng" algn="ctr">
                      <a:solidFill>
                        <a:srgbClr val="0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panose="020B0604020202020204" pitchFamily="34" charset="0"/>
                        </a:rPr>
                        <a:t> - </a:t>
                      </a:r>
                    </a:p>
                  </a:txBody>
                  <a:tcPr marL="7694" marR="69248"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310,000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340,000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370,000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400,000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440,000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480,000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520,000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540,000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111658371"/>
                  </a:ext>
                </a:extLst>
              </a:tr>
              <a:tr h="534662">
                <a:tc>
                  <a:txBody>
                    <a:bodyPr/>
                    <a:lstStyle/>
                    <a:p>
                      <a:pPr algn="l" rtl="0" fontAlgn="ctr"/>
                      <a:r>
                        <a:rPr lang="en-US" sz="1200" b="0" i="0" u="none" strike="noStrike">
                          <a:solidFill>
                            <a:srgbClr val="000000"/>
                          </a:solidFill>
                          <a:effectLst/>
                          <a:latin typeface="Arial" panose="020B0604020202020204" pitchFamily="34" charset="0"/>
                        </a:rPr>
                        <a:t>9</a:t>
                      </a:r>
                    </a:p>
                  </a:txBody>
                  <a:tcPr marL="69248"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Arial" panose="020B0604020202020204" pitchFamily="34" charset="0"/>
                        </a:rPr>
                        <a:t>Net Total Impact(value of “1or 2”  - “Total 3 to 7”)</a:t>
                      </a:r>
                    </a:p>
                  </a:txBody>
                  <a:tcPr marL="69248" marR="7694" marT="7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 </a:t>
                      </a:r>
                    </a:p>
                  </a:txBody>
                  <a:tcPr marL="7694" marR="7694" marT="7694" marB="0" anchor="ctr">
                    <a:lnL w="6350" cap="flat" cmpd="sng" algn="ctr">
                      <a:solidFill>
                        <a:srgbClr val="000000"/>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170,000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170,000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170,000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170,000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160,000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150,000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140,000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120,000</a:t>
                      </a:r>
                    </a:p>
                  </a:txBody>
                  <a:tcPr marL="7694" marR="7694" marT="7694"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737301142"/>
                  </a:ext>
                </a:extLst>
              </a:tr>
            </a:tbl>
          </a:graphicData>
        </a:graphic>
      </p:graphicFrame>
    </p:spTree>
    <p:extLst>
      <p:ext uri="{BB962C8B-B14F-4D97-AF65-F5344CB8AC3E}">
        <p14:creationId xmlns:p14="http://schemas.microsoft.com/office/powerpoint/2010/main" val="97801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78" name="Rectangle 5"/>
          <p:cNvSpPr>
            <a:spLocks noChangeArrowheads="1"/>
          </p:cNvSpPr>
          <p:nvPr/>
        </p:nvSpPr>
        <p:spPr bwMode="auto">
          <a:xfrm>
            <a:off x="371365" y="360231"/>
            <a:ext cx="1497794" cy="152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 tIns="0" rIns="18288" bIns="0"/>
          <a:lstStyle>
            <a:lvl1pPr>
              <a:lnSpc>
                <a:spcPts val="2400"/>
              </a:lnSpc>
              <a:defRPr>
                <a:solidFill>
                  <a:schemeClr val="tx1"/>
                </a:solidFill>
                <a:latin typeface="Arial" panose="020B0604020202020204" pitchFamily="34" charset="0"/>
                <a:ea typeface="MS PGothic" panose="020B0600070205080204" pitchFamily="34" charset="-128"/>
              </a:defRPr>
            </a:lvl1pPr>
            <a:lvl2pPr marL="742950" indent="-285750">
              <a:lnSpc>
                <a:spcPts val="2400"/>
              </a:lnSpc>
              <a:buChar char="–"/>
              <a:defRPr>
                <a:solidFill>
                  <a:schemeClr val="tx1"/>
                </a:solidFill>
                <a:latin typeface="Arial" panose="020B0604020202020204" pitchFamily="34" charset="0"/>
                <a:ea typeface="MS PGothic" panose="020B0600070205080204" pitchFamily="34" charset="-128"/>
              </a:defRPr>
            </a:lvl2pPr>
            <a:lvl3pPr marL="1143000" indent="-228600">
              <a:lnSpc>
                <a:spcPts val="2400"/>
              </a:lnSpc>
              <a:buChar char="•"/>
              <a:defRPr>
                <a:solidFill>
                  <a:schemeClr val="tx1"/>
                </a:solidFill>
                <a:latin typeface="Arial" panose="020B0604020202020204" pitchFamily="34" charset="0"/>
                <a:ea typeface="MS PGothic" panose="020B0600070205080204" pitchFamily="34" charset="-128"/>
              </a:defRPr>
            </a:lvl3pPr>
            <a:lvl4pPr marL="1600200" indent="-228600">
              <a:lnSpc>
                <a:spcPts val="2400"/>
              </a:lnSpc>
              <a:buChar char="–"/>
              <a:defRPr>
                <a:solidFill>
                  <a:schemeClr val="tx1"/>
                </a:solidFill>
                <a:latin typeface="Arial" panose="020B0604020202020204" pitchFamily="34" charset="0"/>
                <a:ea typeface="MS PGothic" panose="020B0600070205080204" pitchFamily="34" charset="-128"/>
              </a:defRPr>
            </a:lvl4pPr>
            <a:lvl5pPr marL="2057400" indent="-228600">
              <a:lnSpc>
                <a:spcPts val="2400"/>
              </a:lnSpc>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50000"/>
              </a:spcBef>
            </a:pPr>
            <a:r>
              <a:rPr lang="en-US" altLang="en-US" sz="1200" dirty="0"/>
              <a:t>List down the Benefits, Metrics, Description of Measurement, Current Measure and Target Measure of the Business Case</a:t>
            </a:r>
          </a:p>
          <a:p>
            <a:pPr eaLnBrk="1" hangingPunct="1">
              <a:lnSpc>
                <a:spcPct val="100000"/>
              </a:lnSpc>
              <a:spcBef>
                <a:spcPct val="50000"/>
              </a:spcBef>
            </a:pPr>
            <a:endParaRPr lang="en-US" altLang="en-US" sz="1200" dirty="0"/>
          </a:p>
          <a:p>
            <a:pPr eaLnBrk="1" hangingPunct="1">
              <a:lnSpc>
                <a:spcPct val="100000"/>
              </a:lnSpc>
              <a:spcBef>
                <a:spcPct val="50000"/>
              </a:spcBef>
            </a:pPr>
            <a:endParaRPr lang="en-US" altLang="en-US" sz="1200" dirty="0"/>
          </a:p>
          <a:p>
            <a:pPr eaLnBrk="1" hangingPunct="1">
              <a:lnSpc>
                <a:spcPct val="100000"/>
              </a:lnSpc>
              <a:spcBef>
                <a:spcPct val="50000"/>
              </a:spcBef>
            </a:pPr>
            <a:endParaRPr lang="en-US" altLang="en-US" sz="1200" dirty="0"/>
          </a:p>
          <a:p>
            <a:pPr eaLnBrk="1" hangingPunct="1">
              <a:lnSpc>
                <a:spcPct val="100000"/>
              </a:lnSpc>
              <a:spcBef>
                <a:spcPct val="50000"/>
              </a:spcBef>
            </a:pPr>
            <a:endParaRPr lang="en-US" altLang="en-US" sz="1200" dirty="0"/>
          </a:p>
          <a:p>
            <a:pPr eaLnBrk="1" hangingPunct="1">
              <a:lnSpc>
                <a:spcPct val="100000"/>
              </a:lnSpc>
              <a:spcBef>
                <a:spcPct val="50000"/>
              </a:spcBef>
            </a:pPr>
            <a:endParaRPr lang="en-US" altLang="en-US" sz="1200" dirty="0"/>
          </a:p>
          <a:p>
            <a:pPr eaLnBrk="1" hangingPunct="1">
              <a:lnSpc>
                <a:spcPct val="100000"/>
              </a:lnSpc>
              <a:spcBef>
                <a:spcPct val="50000"/>
              </a:spcBef>
            </a:pPr>
            <a:endParaRPr lang="en-US" altLang="en-US" sz="1200" dirty="0"/>
          </a:p>
          <a:p>
            <a:pPr eaLnBrk="1" hangingPunct="1">
              <a:lnSpc>
                <a:spcPct val="100000"/>
              </a:lnSpc>
              <a:spcBef>
                <a:spcPct val="50000"/>
              </a:spcBef>
            </a:pPr>
            <a:endParaRPr lang="en-US" altLang="en-US" sz="1200" dirty="0"/>
          </a:p>
          <a:p>
            <a:pPr eaLnBrk="1" hangingPunct="1">
              <a:lnSpc>
                <a:spcPct val="100000"/>
              </a:lnSpc>
              <a:spcBef>
                <a:spcPct val="50000"/>
              </a:spcBef>
            </a:pPr>
            <a:endParaRPr lang="en-US" altLang="en-US" sz="1200" dirty="0"/>
          </a:p>
          <a:p>
            <a:pPr eaLnBrk="1" hangingPunct="1">
              <a:lnSpc>
                <a:spcPct val="100000"/>
              </a:lnSpc>
              <a:spcBef>
                <a:spcPct val="50000"/>
              </a:spcBef>
            </a:pPr>
            <a:endParaRPr lang="en-US" altLang="en-US" sz="1200" dirty="0"/>
          </a:p>
        </p:txBody>
      </p:sp>
      <p:sp>
        <p:nvSpPr>
          <p:cNvPr id="10" name="Line 10"/>
          <p:cNvSpPr>
            <a:spLocks noChangeShapeType="1"/>
          </p:cNvSpPr>
          <p:nvPr/>
        </p:nvSpPr>
        <p:spPr bwMode="auto">
          <a:xfrm>
            <a:off x="1991544" y="224011"/>
            <a:ext cx="0" cy="6064250"/>
          </a:xfrm>
          <a:prstGeom prst="line">
            <a:avLst/>
          </a:prstGeom>
          <a:noFill/>
          <a:ln w="6350">
            <a:solidFill>
              <a:schemeClr val="tx1"/>
            </a:solidFill>
            <a:round/>
            <a:headEnd/>
            <a:tailEnd/>
          </a:ln>
          <a:effectLst/>
        </p:spPr>
        <p:txBody>
          <a:bodyPr/>
          <a:lstStyle/>
          <a:p>
            <a:pPr eaLnBrk="1" hangingPunct="1">
              <a:lnSpc>
                <a:spcPts val="1500"/>
              </a:lnSpc>
              <a:defRPr/>
            </a:pPr>
            <a:endParaRPr lang="en-US" sz="1000" b="0" dirty="0">
              <a:effectLst>
                <a:outerShdw blurRad="38100" dist="38100" dir="2700000" algn="tl">
                  <a:srgbClr val="000000">
                    <a:alpha val="43137"/>
                  </a:srgbClr>
                </a:outerShdw>
              </a:effectLst>
              <a:latin typeface="Arial" pitchFamily="57" charset="0"/>
              <a:ea typeface="ＭＳ Ｐゴシック" pitchFamily="57" charset="-128"/>
              <a:cs typeface="ＭＳ Ｐゴシック" pitchFamily="57" charset="-128"/>
            </a:endParaRPr>
          </a:p>
        </p:txBody>
      </p:sp>
      <p:sp>
        <p:nvSpPr>
          <p:cNvPr id="16" name="AutoShape 19"/>
          <p:cNvSpPr>
            <a:spLocks noChangeAspect="1" noChangeArrowheads="1"/>
          </p:cNvSpPr>
          <p:nvPr/>
        </p:nvSpPr>
        <p:spPr bwMode="auto">
          <a:xfrm>
            <a:off x="184011" y="182920"/>
            <a:ext cx="151349" cy="365760"/>
          </a:xfrm>
          <a:prstGeom prst="chevron">
            <a:avLst>
              <a:gd name="adj" fmla="val 51162"/>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287204" tIns="0" rIns="205146" bIns="0" anchor="ctr"/>
          <a:lstStyle>
            <a:lvl1pPr>
              <a:lnSpc>
                <a:spcPts val="2400"/>
              </a:lnSpc>
              <a:defRPr>
                <a:solidFill>
                  <a:schemeClr val="tx1"/>
                </a:solidFill>
                <a:latin typeface="Arial" panose="020B0604020202020204" pitchFamily="34" charset="0"/>
                <a:ea typeface="MS PGothic" panose="020B0600070205080204" pitchFamily="34" charset="-128"/>
              </a:defRPr>
            </a:lvl1pPr>
            <a:lvl2pPr marL="742950" indent="-285750">
              <a:lnSpc>
                <a:spcPts val="2400"/>
              </a:lnSpc>
              <a:buChar char="–"/>
              <a:defRPr>
                <a:solidFill>
                  <a:schemeClr val="tx1"/>
                </a:solidFill>
                <a:latin typeface="Arial" panose="020B0604020202020204" pitchFamily="34" charset="0"/>
                <a:ea typeface="MS PGothic" panose="020B0600070205080204" pitchFamily="34" charset="-128"/>
              </a:defRPr>
            </a:lvl2pPr>
            <a:lvl3pPr marL="1143000" indent="-228600">
              <a:lnSpc>
                <a:spcPts val="2400"/>
              </a:lnSpc>
              <a:buChar char="•"/>
              <a:defRPr>
                <a:solidFill>
                  <a:schemeClr val="tx1"/>
                </a:solidFill>
                <a:latin typeface="Arial" panose="020B0604020202020204" pitchFamily="34" charset="0"/>
                <a:ea typeface="MS PGothic" panose="020B0600070205080204" pitchFamily="34" charset="-128"/>
              </a:defRPr>
            </a:lvl3pPr>
            <a:lvl4pPr marL="1600200" indent="-228600">
              <a:lnSpc>
                <a:spcPts val="2400"/>
              </a:lnSpc>
              <a:buChar char="–"/>
              <a:defRPr>
                <a:solidFill>
                  <a:schemeClr val="tx1"/>
                </a:solidFill>
                <a:latin typeface="Arial" panose="020B0604020202020204" pitchFamily="34" charset="0"/>
                <a:ea typeface="MS PGothic" panose="020B0600070205080204" pitchFamily="34" charset="-128"/>
              </a:defRPr>
            </a:lvl4pPr>
            <a:lvl5pPr marL="2057400" indent="-228600">
              <a:lnSpc>
                <a:spcPts val="2400"/>
              </a:lnSpc>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2400"/>
              </a:lnSpc>
              <a:spcBef>
                <a:spcPct val="0"/>
              </a:spcBef>
              <a:spcAft>
                <a:spcPct val="0"/>
              </a:spcAft>
              <a:buChar char="»"/>
              <a:defRPr>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50000"/>
              </a:spcBef>
            </a:pPr>
            <a:endParaRPr lang="en-US" altLang="en-US" dirty="0"/>
          </a:p>
        </p:txBody>
      </p:sp>
      <p:sp>
        <p:nvSpPr>
          <p:cNvPr id="2" name="Slide Number Placeholder 1">
            <a:extLst>
              <a:ext uri="{FF2B5EF4-FFF2-40B4-BE49-F238E27FC236}">
                <a16:creationId xmlns:a16="http://schemas.microsoft.com/office/drawing/2014/main" id="{B833D7B2-05D6-4B70-8F60-E8DE35FF3491}"/>
              </a:ext>
            </a:extLst>
          </p:cNvPr>
          <p:cNvSpPr>
            <a:spLocks noGrp="1"/>
          </p:cNvSpPr>
          <p:nvPr>
            <p:ph type="sldNum" sz="quarter" idx="10"/>
          </p:nvPr>
        </p:nvSpPr>
        <p:spPr/>
        <p:txBody>
          <a:bodyPr/>
          <a:lstStyle/>
          <a:p>
            <a:pPr>
              <a:defRPr/>
            </a:pPr>
            <a:fld id="{E281C694-246D-415A-AEE6-83DD2CA5DEAC}" type="slidenum">
              <a:rPr lang="en-US" altLang="en-US" smtClean="0"/>
              <a:pPr>
                <a:defRPr/>
              </a:pPr>
              <a:t>6</a:t>
            </a:fld>
            <a:endParaRPr lang="en-US" altLang="en-US" dirty="0"/>
          </a:p>
        </p:txBody>
      </p:sp>
      <p:graphicFrame>
        <p:nvGraphicFramePr>
          <p:cNvPr id="11" name="Content Placeholder 7">
            <a:extLst>
              <a:ext uri="{FF2B5EF4-FFF2-40B4-BE49-F238E27FC236}">
                <a16:creationId xmlns:a16="http://schemas.microsoft.com/office/drawing/2014/main" id="{517DE24B-8512-4606-8E19-CDD39CE941FA}"/>
              </a:ext>
            </a:extLst>
          </p:cNvPr>
          <p:cNvGraphicFramePr>
            <a:graphicFrameLocks/>
          </p:cNvGraphicFramePr>
          <p:nvPr>
            <p:extLst>
              <p:ext uri="{D42A27DB-BD31-4B8C-83A1-F6EECF244321}">
                <p14:modId xmlns:p14="http://schemas.microsoft.com/office/powerpoint/2010/main" val="1934896146"/>
              </p:ext>
            </p:extLst>
          </p:nvPr>
        </p:nvGraphicFramePr>
        <p:xfrm>
          <a:off x="2113931" y="800708"/>
          <a:ext cx="9764159" cy="3627000"/>
        </p:xfrm>
        <a:graphic>
          <a:graphicData uri="http://schemas.openxmlformats.org/drawingml/2006/table">
            <a:tbl>
              <a:tblPr firstRow="1" bandRow="1">
                <a:tableStyleId>{5A111915-BE36-4E01-A7E5-04B1672EAD32}</a:tableStyleId>
              </a:tblPr>
              <a:tblGrid>
                <a:gridCol w="1657150">
                  <a:extLst>
                    <a:ext uri="{9D8B030D-6E8A-4147-A177-3AD203B41FA5}">
                      <a16:colId xmlns:a16="http://schemas.microsoft.com/office/drawing/2014/main" val="20000"/>
                    </a:ext>
                  </a:extLst>
                </a:gridCol>
                <a:gridCol w="1759035">
                  <a:extLst>
                    <a:ext uri="{9D8B030D-6E8A-4147-A177-3AD203B41FA5}">
                      <a16:colId xmlns:a16="http://schemas.microsoft.com/office/drawing/2014/main" val="20001"/>
                    </a:ext>
                  </a:extLst>
                </a:gridCol>
                <a:gridCol w="4650886">
                  <a:extLst>
                    <a:ext uri="{9D8B030D-6E8A-4147-A177-3AD203B41FA5}">
                      <a16:colId xmlns:a16="http://schemas.microsoft.com/office/drawing/2014/main" val="1473169546"/>
                    </a:ext>
                  </a:extLst>
                </a:gridCol>
                <a:gridCol w="1697088">
                  <a:extLst>
                    <a:ext uri="{9D8B030D-6E8A-4147-A177-3AD203B41FA5}">
                      <a16:colId xmlns:a16="http://schemas.microsoft.com/office/drawing/2014/main" val="3981668764"/>
                    </a:ext>
                  </a:extLst>
                </a:gridCol>
              </a:tblGrid>
              <a:tr h="296565">
                <a:tc>
                  <a:txBody>
                    <a:bodyPr/>
                    <a:lstStyle/>
                    <a:p>
                      <a:r>
                        <a:rPr lang="en-US" sz="1200" baseline="0" dirty="0">
                          <a:solidFill>
                            <a:schemeClr val="tx1"/>
                          </a:solidFill>
                        </a:rPr>
                        <a:t>Benefits</a:t>
                      </a:r>
                      <a:endParaRPr lang="en-US" sz="1200" dirty="0">
                        <a:solidFill>
                          <a:schemeClr val="tx1"/>
                        </a:solidFill>
                      </a:endParaRPr>
                    </a:p>
                  </a:txBody>
                  <a:tcPr marL="91450" marR="91450" marT="45710" marB="457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200" baseline="0" dirty="0">
                          <a:solidFill>
                            <a:schemeClr val="tx1"/>
                          </a:solidFill>
                        </a:rPr>
                        <a:t>Metrics</a:t>
                      </a:r>
                      <a:endParaRPr lang="en-US" sz="1200" dirty="0">
                        <a:solidFill>
                          <a:schemeClr val="tx1"/>
                        </a:solidFill>
                      </a:endParaRPr>
                    </a:p>
                  </a:txBody>
                  <a:tcPr marL="91450" marR="91450" marT="45710" marB="457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200" dirty="0">
                          <a:solidFill>
                            <a:schemeClr val="tx1"/>
                          </a:solidFill>
                        </a:rPr>
                        <a:t>Description </a:t>
                      </a:r>
                    </a:p>
                  </a:txBody>
                  <a:tcPr marL="91450" marR="91450" marT="45710" marB="457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200" dirty="0">
                          <a:solidFill>
                            <a:schemeClr val="tx1"/>
                          </a:solidFill>
                        </a:rPr>
                        <a:t>Target</a:t>
                      </a:r>
                      <a:r>
                        <a:rPr lang="en-US" sz="1200" baseline="0" dirty="0">
                          <a:solidFill>
                            <a:schemeClr val="tx1"/>
                          </a:solidFill>
                        </a:rPr>
                        <a:t> after Implementation</a:t>
                      </a:r>
                      <a:endParaRPr lang="en-US" sz="1200" dirty="0">
                        <a:solidFill>
                          <a:schemeClr val="tx1"/>
                        </a:solidFill>
                      </a:endParaRPr>
                    </a:p>
                  </a:txBody>
                  <a:tcPr marL="91450" marR="91450" marT="45710" marB="457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49568">
                <a:tc>
                  <a:txBody>
                    <a:bodyPr/>
                    <a:lstStyle/>
                    <a:p>
                      <a:r>
                        <a:rPr lang="en-US" sz="1200" b="1" i="0" dirty="0">
                          <a:solidFill>
                            <a:schemeClr val="tx1"/>
                          </a:solidFill>
                        </a:rPr>
                        <a:t>Cost Reduction</a:t>
                      </a: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250,000 AED OPEX Annual saving</a:t>
                      </a: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1450" indent="-171450" algn="just" defTabSz="914400" rtl="0" eaLnBrk="1" fontAlgn="ctr" latinLnBrk="0" hangingPunct="1">
                        <a:buFont typeface="Arial" panose="020B0604020202020204" pitchFamily="34" charset="0"/>
                        <a:buChar char="•"/>
                      </a:pPr>
                      <a:r>
                        <a:rPr lang="en-US" sz="1400" b="0" i="0" u="none" strike="noStrike" kern="1200" dirty="0">
                          <a:solidFill>
                            <a:srgbClr val="000000"/>
                          </a:solidFill>
                          <a:effectLst/>
                          <a:latin typeface="Calibri" panose="020F0502020204030204" pitchFamily="34" charset="0"/>
                          <a:ea typeface="+mn-ea"/>
                          <a:cs typeface="+mn-cs"/>
                        </a:rPr>
                        <a:t>Difference of the license  cost between AWS and </a:t>
                      </a:r>
                      <a:r>
                        <a:rPr lang="en-US" sz="1400" b="0" i="0" u="none" strike="noStrike" kern="1200" dirty="0" err="1">
                          <a:solidFill>
                            <a:srgbClr val="000000"/>
                          </a:solidFill>
                          <a:effectLst/>
                          <a:latin typeface="Calibri" panose="020F0502020204030204" pitchFamily="34" charset="0"/>
                          <a:ea typeface="+mn-ea"/>
                          <a:cs typeface="+mn-cs"/>
                        </a:rPr>
                        <a:t>ExperiTest</a:t>
                      </a:r>
                      <a:endParaRPr lang="en-US" sz="1400" b="0" i="0" u="none" strike="noStrike" kern="1200" dirty="0">
                        <a:solidFill>
                          <a:srgbClr val="000000"/>
                        </a:solidFill>
                        <a:effectLst/>
                        <a:latin typeface="Calibri" panose="020F0502020204030204" pitchFamily="34" charset="0"/>
                        <a:ea typeface="+mn-ea"/>
                        <a:cs typeface="+mn-cs"/>
                      </a:endParaRP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100" b="0" i="0" u="none" strike="noStrike" kern="1200" dirty="0">
                          <a:solidFill>
                            <a:srgbClr val="000000"/>
                          </a:solidFill>
                          <a:effectLst/>
                          <a:latin typeface="Calibri" panose="020F0502020204030204" pitchFamily="34" charset="0"/>
                          <a:ea typeface="+mn-ea"/>
                          <a:cs typeface="+mn-cs"/>
                        </a:rPr>
                        <a:t>250,000 AED OPEX Annual saving</a:t>
                      </a: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92641586"/>
                  </a:ext>
                </a:extLst>
              </a:tr>
              <a:tr h="349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kern="1200" dirty="0">
                          <a:solidFill>
                            <a:schemeClr val="tx1"/>
                          </a:solidFill>
                          <a:latin typeface="+mn-lt"/>
                          <a:ea typeface="+mn-ea"/>
                          <a:cs typeface="+mn-cs"/>
                        </a:rPr>
                        <a:t>Customer Experience Impact </a:t>
                      </a:r>
                      <a:endParaRPr lang="en-US" sz="1200" b="0" i="0" kern="1200" dirty="0">
                        <a:solidFill>
                          <a:schemeClr val="dk1"/>
                        </a:solidFill>
                        <a:latin typeface="+mn-lt"/>
                        <a:ea typeface="+mn-ea"/>
                        <a:cs typeface="+mn-cs"/>
                      </a:endParaRP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Reducing the delay in planned mobile releases due to mobile testing suites unavailability </a:t>
                      </a: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1450" indent="-171450" algn="just" defTabSz="914400" rtl="0" eaLnBrk="1" fontAlgn="ctr" latinLnBrk="0" hangingPunct="1">
                        <a:buFont typeface="Arial" panose="020B0604020202020204" pitchFamily="34" charset="0"/>
                        <a:buChar char="•"/>
                      </a:pPr>
                      <a:r>
                        <a:rPr lang="en-US" sz="1400" b="0" i="0" u="none" strike="noStrike" kern="1200" dirty="0">
                          <a:solidFill>
                            <a:srgbClr val="000000"/>
                          </a:solidFill>
                          <a:effectLst/>
                          <a:latin typeface="Calibri" panose="020F0502020204030204" pitchFamily="34" charset="0"/>
                          <a:ea typeface="+mn-ea"/>
                          <a:cs typeface="+mn-cs"/>
                        </a:rPr>
                        <a:t>Any delay in testing could hamper the customer</a:t>
                      </a:r>
                    </a:p>
                    <a:p>
                      <a:pPr marL="171450" indent="-171450" algn="just" defTabSz="914400" rtl="0" eaLnBrk="1" fontAlgn="ctr" latinLnBrk="0" hangingPunct="1">
                        <a:buFont typeface="Arial" panose="020B0604020202020204" pitchFamily="34" charset="0"/>
                        <a:buChar char="•"/>
                      </a:pPr>
                      <a:r>
                        <a:rPr lang="en-US" sz="1400" b="0" i="0" u="none" strike="noStrike" kern="1200" dirty="0">
                          <a:solidFill>
                            <a:srgbClr val="000000"/>
                          </a:solidFill>
                          <a:effectLst/>
                          <a:latin typeface="Calibri" panose="020F0502020204030204" pitchFamily="34" charset="0"/>
                          <a:ea typeface="+mn-ea"/>
                          <a:cs typeface="+mn-cs"/>
                        </a:rPr>
                        <a:t>Unstable device and crashing of mobile devices hampers testing which impacts </a:t>
                      </a:r>
                      <a:r>
                        <a:rPr lang="en-US" sz="1400" b="0" i="0" u="none" strike="noStrike" kern="1200">
                          <a:solidFill>
                            <a:srgbClr val="000000"/>
                          </a:solidFill>
                          <a:effectLst/>
                          <a:latin typeface="Calibri" panose="020F0502020204030204" pitchFamily="34" charset="0"/>
                          <a:ea typeface="+mn-ea"/>
                          <a:cs typeface="+mn-cs"/>
                        </a:rPr>
                        <a:t>delivery timelines.</a:t>
                      </a:r>
                      <a:endParaRPr lang="en-US" sz="1400" b="0" i="0" u="none" strike="noStrike" kern="1200" dirty="0">
                        <a:solidFill>
                          <a:srgbClr val="000000"/>
                        </a:solidFill>
                        <a:effectLst/>
                        <a:latin typeface="Calibri" panose="020F0502020204030204" pitchFamily="34" charset="0"/>
                        <a:ea typeface="+mn-ea"/>
                        <a:cs typeface="+mn-cs"/>
                      </a:endParaRP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100" b="0" i="0" u="none" strike="noStrike" kern="1200" dirty="0">
                          <a:solidFill>
                            <a:srgbClr val="000000"/>
                          </a:solidFill>
                          <a:effectLst/>
                          <a:latin typeface="Calibri" panose="020F0502020204030204" pitchFamily="34" charset="0"/>
                          <a:ea typeface="+mn-ea"/>
                          <a:cs typeface="+mn-cs"/>
                        </a:rPr>
                        <a:t>99.5% availability of the mobile testing services </a:t>
                      </a: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28870788"/>
                  </a:ext>
                </a:extLst>
              </a:tr>
              <a:tr h="194101">
                <a:tc>
                  <a:txBody>
                    <a:bodyPr/>
                    <a:lstStyle/>
                    <a:p>
                      <a:r>
                        <a:rPr lang="en-US" sz="1200" b="1" i="0" dirty="0">
                          <a:solidFill>
                            <a:schemeClr val="tx1"/>
                          </a:solidFill>
                        </a:rPr>
                        <a:t>Early to Market</a:t>
                      </a: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Reducing the outages of the mobile testing suite</a:t>
                      </a: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1450" marR="0" lvl="0" indent="-171450" algn="just" defTabSz="456768"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noProof="0" dirty="0">
                          <a:solidFill>
                            <a:srgbClr val="000000"/>
                          </a:solidFill>
                          <a:effectLst/>
                          <a:latin typeface="Calibri" panose="020F0502020204030204" pitchFamily="34" charset="0"/>
                          <a:ea typeface="+mn-ea"/>
                          <a:cs typeface="+mn-cs"/>
                        </a:rPr>
                        <a:t>DevOps Continuous Testing platform allows the continuous and rapid execution of the testing cycle to enable release on time .</a:t>
                      </a: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i="0" u="none" strike="noStrike" kern="1200" noProof="0" dirty="0">
                          <a:solidFill>
                            <a:srgbClr val="000000"/>
                          </a:solidFill>
                          <a:effectLst/>
                          <a:latin typeface="Calibri" panose="020F0502020204030204" pitchFamily="34" charset="0"/>
                          <a:ea typeface="+mn-ea"/>
                          <a:cs typeface="+mn-cs"/>
                        </a:rPr>
                        <a:t>95% on time mobile test execution </a:t>
                      </a: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194101">
                <a:tc>
                  <a:txBody>
                    <a:bodyPr/>
                    <a:lstStyle/>
                    <a:p>
                      <a:r>
                        <a:rPr lang="en-US" sz="1200" b="1" i="0" dirty="0">
                          <a:solidFill>
                            <a:schemeClr val="tx1"/>
                          </a:solidFill>
                        </a:rPr>
                        <a:t>Regulatory Compliance</a:t>
                      </a: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kern="1200" dirty="0">
                        <a:solidFill>
                          <a:srgbClr val="000000"/>
                        </a:solidFill>
                        <a:effectLst/>
                        <a:latin typeface="Calibri" panose="020F0502020204030204" pitchFamily="34" charset="0"/>
                        <a:ea typeface="+mn-ea"/>
                        <a:cs typeface="+mn-cs"/>
                      </a:endParaRP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1450" marR="0" lvl="0" indent="-171450" algn="just" defTabSz="456768" rtl="0" eaLnBrk="1" fontAlgn="b" latinLnBrk="0" hangingPunct="1">
                        <a:lnSpc>
                          <a:spcPct val="100000"/>
                        </a:lnSpc>
                        <a:spcBef>
                          <a:spcPts val="0"/>
                        </a:spcBef>
                        <a:spcAft>
                          <a:spcPts val="0"/>
                        </a:spcAft>
                        <a:buClrTx/>
                        <a:buSzTx/>
                        <a:buFont typeface="Arial" panose="020B0604020202020204" pitchFamily="34" charset="0"/>
                        <a:buChar char="•"/>
                        <a:tabLst/>
                        <a:defRPr/>
                      </a:pPr>
                      <a:endParaRPr lang="en-US" sz="1400" b="0" i="0" u="none" strike="noStrike" kern="1200" noProof="0" dirty="0">
                        <a:solidFill>
                          <a:srgbClr val="000000"/>
                        </a:solidFill>
                        <a:effectLst/>
                        <a:latin typeface="Calibri" panose="020F0502020204030204" pitchFamily="34" charset="0"/>
                        <a:ea typeface="+mn-ea"/>
                        <a:cs typeface="+mn-cs"/>
                      </a:endParaRP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100" b="0" i="0" u="none" strike="noStrike" kern="1200" noProof="0" dirty="0">
                        <a:solidFill>
                          <a:srgbClr val="000000"/>
                        </a:solidFill>
                        <a:effectLst/>
                        <a:latin typeface="Calibri" panose="020F0502020204030204" pitchFamily="34" charset="0"/>
                        <a:ea typeface="+mn-ea"/>
                        <a:cs typeface="+mn-cs"/>
                      </a:endParaRP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81686398"/>
                  </a:ext>
                </a:extLst>
              </a:tr>
              <a:tr h="194101">
                <a:tc>
                  <a:txBody>
                    <a:bodyPr/>
                    <a:lstStyle/>
                    <a:p>
                      <a:r>
                        <a:rPr lang="en-US" sz="1200" b="1" i="0" dirty="0">
                          <a:solidFill>
                            <a:schemeClr val="tx1"/>
                          </a:solidFill>
                        </a:rPr>
                        <a:t>Tech Refresh</a:t>
                      </a: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kern="1200" dirty="0">
                        <a:solidFill>
                          <a:srgbClr val="000000"/>
                        </a:solidFill>
                        <a:effectLst/>
                        <a:latin typeface="Calibri" panose="020F0502020204030204" pitchFamily="34" charset="0"/>
                        <a:ea typeface="+mn-ea"/>
                        <a:cs typeface="+mn-cs"/>
                      </a:endParaRP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171450" marR="0" lvl="0" indent="-171450" algn="just" defTabSz="456768" rtl="0" eaLnBrk="1" fontAlgn="b" latinLnBrk="0" hangingPunct="1">
                        <a:lnSpc>
                          <a:spcPct val="100000"/>
                        </a:lnSpc>
                        <a:spcBef>
                          <a:spcPts val="0"/>
                        </a:spcBef>
                        <a:spcAft>
                          <a:spcPts val="0"/>
                        </a:spcAft>
                        <a:buClrTx/>
                        <a:buSzTx/>
                        <a:buFont typeface="Arial" panose="020B0604020202020204" pitchFamily="34" charset="0"/>
                        <a:buChar char="•"/>
                        <a:tabLst/>
                        <a:defRPr/>
                      </a:pPr>
                      <a:endParaRPr lang="en-US" sz="1400" b="0" i="0" u="none" strike="noStrike" kern="1200" noProof="0" dirty="0">
                        <a:solidFill>
                          <a:srgbClr val="000000"/>
                        </a:solidFill>
                        <a:effectLst/>
                        <a:latin typeface="Calibri" panose="020F0502020204030204" pitchFamily="34" charset="0"/>
                        <a:ea typeface="+mn-ea"/>
                        <a:cs typeface="+mn-cs"/>
                      </a:endParaRP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100" b="0" i="0" u="none" strike="noStrike" kern="1200" noProof="0" dirty="0">
                        <a:solidFill>
                          <a:srgbClr val="000000"/>
                        </a:solidFill>
                        <a:effectLst/>
                        <a:latin typeface="Calibri" panose="020F0502020204030204" pitchFamily="34" charset="0"/>
                        <a:ea typeface="+mn-ea"/>
                        <a:cs typeface="+mn-cs"/>
                      </a:endParaRPr>
                    </a:p>
                  </a:txBody>
                  <a:tcPr marL="91450" marR="91450" marT="45710" marB="4571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78868324"/>
                  </a:ext>
                </a:extLst>
              </a:tr>
            </a:tbl>
          </a:graphicData>
        </a:graphic>
      </p:graphicFrame>
      <p:sp>
        <p:nvSpPr>
          <p:cNvPr id="13" name="Title 1">
            <a:extLst>
              <a:ext uri="{FF2B5EF4-FFF2-40B4-BE49-F238E27FC236}">
                <a16:creationId xmlns:a16="http://schemas.microsoft.com/office/drawing/2014/main" id="{4E811039-B068-4C10-BE43-6476AE460B05}"/>
              </a:ext>
            </a:extLst>
          </p:cNvPr>
          <p:cNvSpPr txBox="1">
            <a:spLocks/>
          </p:cNvSpPr>
          <p:nvPr/>
        </p:nvSpPr>
        <p:spPr bwMode="auto">
          <a:xfrm>
            <a:off x="2145195" y="228861"/>
            <a:ext cx="6440487" cy="403200"/>
          </a:xfrm>
          <a:prstGeom prst="rect">
            <a:avLst/>
          </a:prstGeom>
          <a:noFill/>
          <a:ln w="9525">
            <a:noFill/>
            <a:miter lim="800000"/>
            <a:headEnd/>
            <a:tailEnd/>
          </a:ln>
        </p:spPr>
        <p:txBody>
          <a:bodyPr lIns="0" tIns="0" rIns="410291" bIns="0"/>
          <a:lstStyle/>
          <a:p>
            <a:pPr>
              <a:lnSpc>
                <a:spcPts val="2400"/>
              </a:lnSpc>
              <a:defRPr/>
            </a:pPr>
            <a:r>
              <a:rPr lang="en-US" sz="1600" kern="0" dirty="0">
                <a:latin typeface="+mj-lt"/>
                <a:ea typeface="+mj-ea"/>
                <a:cs typeface="ＭＳ Ｐゴシック"/>
              </a:rPr>
              <a:t>Benefit Realization measurements </a:t>
            </a:r>
            <a:r>
              <a:rPr lang="en-US" sz="800" kern="0" dirty="0">
                <a:latin typeface="+mj-lt"/>
                <a:ea typeface="+mj-ea"/>
                <a:cs typeface="ＭＳ Ｐゴシック"/>
              </a:rPr>
              <a:t>* to be filled by Business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1660" y="111869"/>
            <a:ext cx="11619294" cy="372015"/>
          </a:xfrm>
          <a:prstGeom prst="rect">
            <a:avLst/>
          </a:prstGeom>
        </p:spPr>
        <p:txBody>
          <a:bodyPr/>
          <a:lstStyle>
            <a:lvl1pPr algn="l" defTabSz="457200" rtl="0" eaLnBrk="0" fontAlgn="base" hangingPunct="0">
              <a:spcBef>
                <a:spcPct val="0"/>
              </a:spcBef>
              <a:spcAft>
                <a:spcPct val="0"/>
              </a:spcAft>
              <a:defRPr sz="2000" b="1" kern="1200">
                <a:solidFill>
                  <a:schemeClr val="accent2">
                    <a:lumMod val="75000"/>
                  </a:schemeClr>
                </a:solidFill>
                <a:latin typeface="Century Gothic" panose="020B0502020202020204" pitchFamily="34" charset="0"/>
                <a:ea typeface="+mj-ea"/>
                <a:cs typeface="+mj-cs"/>
              </a:defRPr>
            </a:lvl1pPr>
            <a:lvl2pPr algn="l" defTabSz="457200" rtl="0" eaLnBrk="0" fontAlgn="base" hangingPunct="0">
              <a:spcBef>
                <a:spcPct val="0"/>
              </a:spcBef>
              <a:spcAft>
                <a:spcPct val="0"/>
              </a:spcAft>
              <a:defRPr sz="2800">
                <a:solidFill>
                  <a:srgbClr val="005393"/>
                </a:solidFill>
                <a:latin typeface="Century Gothic" panose="020B0502020202020204" pitchFamily="34" charset="0"/>
              </a:defRPr>
            </a:lvl2pPr>
            <a:lvl3pPr algn="l" defTabSz="457200" rtl="0" eaLnBrk="0" fontAlgn="base" hangingPunct="0">
              <a:spcBef>
                <a:spcPct val="0"/>
              </a:spcBef>
              <a:spcAft>
                <a:spcPct val="0"/>
              </a:spcAft>
              <a:defRPr sz="2800">
                <a:solidFill>
                  <a:srgbClr val="005393"/>
                </a:solidFill>
                <a:latin typeface="Century Gothic" panose="020B0502020202020204" pitchFamily="34" charset="0"/>
              </a:defRPr>
            </a:lvl3pPr>
            <a:lvl4pPr algn="l" defTabSz="457200" rtl="0" eaLnBrk="0" fontAlgn="base" hangingPunct="0">
              <a:spcBef>
                <a:spcPct val="0"/>
              </a:spcBef>
              <a:spcAft>
                <a:spcPct val="0"/>
              </a:spcAft>
              <a:defRPr sz="2800">
                <a:solidFill>
                  <a:srgbClr val="005393"/>
                </a:solidFill>
                <a:latin typeface="Century Gothic" panose="020B0502020202020204" pitchFamily="34" charset="0"/>
              </a:defRPr>
            </a:lvl4pPr>
            <a:lvl5pPr algn="l" defTabSz="457200" rtl="0" eaLnBrk="0" fontAlgn="base" hangingPunct="0">
              <a:spcBef>
                <a:spcPct val="0"/>
              </a:spcBef>
              <a:spcAft>
                <a:spcPct val="0"/>
              </a:spcAft>
              <a:defRPr sz="2800">
                <a:solidFill>
                  <a:srgbClr val="005393"/>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kern="0" dirty="0">
                <a:latin typeface="Calibri" panose="020F0502020204030204" pitchFamily="34" charset="0"/>
                <a:cs typeface="Calibri" panose="020F0502020204030204" pitchFamily="34" charset="0"/>
              </a:rPr>
              <a:t>Project High level Initial Timeline</a:t>
            </a:r>
          </a:p>
        </p:txBody>
      </p:sp>
      <p:sp>
        <p:nvSpPr>
          <p:cNvPr id="6" name="Slide Number Placeholder 1"/>
          <p:cNvSpPr txBox="1">
            <a:spLocks/>
          </p:cNvSpPr>
          <p:nvPr/>
        </p:nvSpPr>
        <p:spPr>
          <a:xfrm>
            <a:off x="11658600" y="6524516"/>
            <a:ext cx="400050" cy="365125"/>
          </a:xfrm>
          <a:prstGeom prst="rect">
            <a:avLst/>
          </a:prstGeom>
        </p:spPr>
        <p:txBody>
          <a:bodyPr vert="horz" lIns="91440" tIns="45720" rIns="91440" bIns="45720" rtlCol="0" anchor="ctr"/>
          <a:lstStyle>
            <a:defPPr>
              <a:defRPr lang="en-US"/>
            </a:defPPr>
            <a:lvl1pPr algn="r" rtl="0" eaLnBrk="1" fontAlgn="auto" hangingPunct="1">
              <a:spcBef>
                <a:spcPts val="0"/>
              </a:spcBef>
              <a:spcAft>
                <a:spcPts val="0"/>
              </a:spcAft>
              <a:defRPr sz="1200" kern="1200">
                <a:solidFill>
                  <a:schemeClr val="bg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Trebuchet MS" charset="0"/>
                <a:ea typeface="+mn-ea"/>
                <a:cs typeface="+mn-cs"/>
              </a:defRPr>
            </a:lvl2pPr>
            <a:lvl3pPr marL="914400" algn="l" rtl="0" eaLnBrk="0" fontAlgn="base" hangingPunct="0">
              <a:spcBef>
                <a:spcPct val="0"/>
              </a:spcBef>
              <a:spcAft>
                <a:spcPct val="0"/>
              </a:spcAft>
              <a:defRPr kern="1200">
                <a:solidFill>
                  <a:schemeClr val="tx1"/>
                </a:solidFill>
                <a:latin typeface="Trebuchet MS" charset="0"/>
                <a:ea typeface="+mn-ea"/>
                <a:cs typeface="+mn-cs"/>
              </a:defRPr>
            </a:lvl3pPr>
            <a:lvl4pPr marL="1371600" algn="l" rtl="0" eaLnBrk="0" fontAlgn="base" hangingPunct="0">
              <a:spcBef>
                <a:spcPct val="0"/>
              </a:spcBef>
              <a:spcAft>
                <a:spcPct val="0"/>
              </a:spcAft>
              <a:defRPr kern="1200">
                <a:solidFill>
                  <a:schemeClr val="tx1"/>
                </a:solidFill>
                <a:latin typeface="Trebuchet MS" charset="0"/>
                <a:ea typeface="+mn-ea"/>
                <a:cs typeface="+mn-cs"/>
              </a:defRPr>
            </a:lvl4pPr>
            <a:lvl5pPr marL="1828800" algn="l" rtl="0" eaLnBrk="0" fontAlgn="base" hangingPunct="0">
              <a:spcBef>
                <a:spcPct val="0"/>
              </a:spcBef>
              <a:spcAft>
                <a:spcPct val="0"/>
              </a:spcAft>
              <a:defRPr kern="1200">
                <a:solidFill>
                  <a:schemeClr val="tx1"/>
                </a:solidFill>
                <a:latin typeface="Trebuchet MS" charset="0"/>
                <a:ea typeface="+mn-ea"/>
                <a:cs typeface="+mn-cs"/>
              </a:defRPr>
            </a:lvl5pPr>
            <a:lvl6pPr marL="2286000" algn="l" defTabSz="914400" rtl="0" eaLnBrk="1" latinLnBrk="0" hangingPunct="1">
              <a:defRPr kern="1200">
                <a:solidFill>
                  <a:schemeClr val="tx1"/>
                </a:solidFill>
                <a:latin typeface="Trebuchet MS" charset="0"/>
                <a:ea typeface="+mn-ea"/>
                <a:cs typeface="+mn-cs"/>
              </a:defRPr>
            </a:lvl6pPr>
            <a:lvl7pPr marL="2743200" algn="l" defTabSz="914400" rtl="0" eaLnBrk="1" latinLnBrk="0" hangingPunct="1">
              <a:defRPr kern="1200">
                <a:solidFill>
                  <a:schemeClr val="tx1"/>
                </a:solidFill>
                <a:latin typeface="Trebuchet MS" charset="0"/>
                <a:ea typeface="+mn-ea"/>
                <a:cs typeface="+mn-cs"/>
              </a:defRPr>
            </a:lvl7pPr>
            <a:lvl8pPr marL="3200400" algn="l" defTabSz="914400" rtl="0" eaLnBrk="1" latinLnBrk="0" hangingPunct="1">
              <a:defRPr kern="1200">
                <a:solidFill>
                  <a:schemeClr val="tx1"/>
                </a:solidFill>
                <a:latin typeface="Trebuchet MS" charset="0"/>
                <a:ea typeface="+mn-ea"/>
                <a:cs typeface="+mn-cs"/>
              </a:defRPr>
            </a:lvl8pPr>
            <a:lvl9pPr marL="3657600" algn="l" defTabSz="914400" rtl="0" eaLnBrk="1" latinLnBrk="0" hangingPunct="1">
              <a:defRPr kern="1200">
                <a:solidFill>
                  <a:schemeClr val="tx1"/>
                </a:solidFill>
                <a:latin typeface="Trebuchet MS" charset="0"/>
                <a:ea typeface="+mn-ea"/>
                <a:cs typeface="+mn-cs"/>
              </a:defRPr>
            </a:lvl9pPr>
          </a:lstStyle>
          <a:p>
            <a:pPr>
              <a:defRPr/>
            </a:pPr>
            <a:fld id="{6181D69B-C2EE-924F-BF1E-812E7F25022A}" type="slidenum">
              <a:rPr lang="en-US" sz="1600" b="1" smtClean="0">
                <a:solidFill>
                  <a:schemeClr val="tx1"/>
                </a:solidFill>
                <a:latin typeface="Calibri" panose="020F0502020204030204" pitchFamily="34" charset="0"/>
                <a:cs typeface="Calibri" panose="020F0502020204030204" pitchFamily="34" charset="0"/>
              </a:rPr>
              <a:pPr>
                <a:defRPr/>
              </a:pPr>
              <a:t>7</a:t>
            </a:fld>
            <a:endParaRPr lang="en-US" sz="1600" b="1" dirty="0">
              <a:solidFill>
                <a:schemeClr val="tx1"/>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9EC1A430-99A1-4A71-BF60-C0DCE22D5DCB}"/>
              </a:ext>
            </a:extLst>
          </p:cNvPr>
          <p:cNvSpPr>
            <a:spLocks noGrp="1"/>
          </p:cNvSpPr>
          <p:nvPr>
            <p:ph type="sldNum" sz="quarter" idx="4"/>
          </p:nvPr>
        </p:nvSpPr>
        <p:spPr/>
        <p:txBody>
          <a:bodyPr/>
          <a:lstStyle/>
          <a:p>
            <a:pPr>
              <a:defRPr/>
            </a:pPr>
            <a:fld id="{E0292D6E-B973-E040-A00B-FC44F95A9EBC}" type="slidenum">
              <a:rPr lang="en-US" smtClean="0"/>
              <a:pPr>
                <a:defRPr/>
              </a:pPr>
              <a:t>7</a:t>
            </a:fld>
            <a:endParaRPr lang="en-US" dirty="0"/>
          </a:p>
        </p:txBody>
      </p:sp>
      <p:graphicFrame>
        <p:nvGraphicFramePr>
          <p:cNvPr id="7" name="Table 3">
            <a:extLst>
              <a:ext uri="{FF2B5EF4-FFF2-40B4-BE49-F238E27FC236}">
                <a16:creationId xmlns:a16="http://schemas.microsoft.com/office/drawing/2014/main" id="{84BF3003-B69E-4325-B7A0-F45C19CE6825}"/>
              </a:ext>
            </a:extLst>
          </p:cNvPr>
          <p:cNvGraphicFramePr>
            <a:graphicFrameLocks noGrp="1"/>
          </p:cNvGraphicFramePr>
          <p:nvPr>
            <p:extLst>
              <p:ext uri="{D42A27DB-BD31-4B8C-83A1-F6EECF244321}">
                <p14:modId xmlns:p14="http://schemas.microsoft.com/office/powerpoint/2010/main" val="4131435364"/>
              </p:ext>
            </p:extLst>
          </p:nvPr>
        </p:nvGraphicFramePr>
        <p:xfrm>
          <a:off x="286352" y="908722"/>
          <a:ext cx="11354603" cy="5417644"/>
        </p:xfrm>
        <a:graphic>
          <a:graphicData uri="http://schemas.openxmlformats.org/drawingml/2006/table">
            <a:tbl>
              <a:tblPr firstRow="1" bandRow="1">
                <a:tableStyleId>{5940675A-B579-460E-94D1-54222C63F5DA}</a:tableStyleId>
              </a:tblPr>
              <a:tblGrid>
                <a:gridCol w="3721416">
                  <a:extLst>
                    <a:ext uri="{9D8B030D-6E8A-4147-A177-3AD203B41FA5}">
                      <a16:colId xmlns:a16="http://schemas.microsoft.com/office/drawing/2014/main" val="3366023245"/>
                    </a:ext>
                  </a:extLst>
                </a:gridCol>
                <a:gridCol w="891203">
                  <a:extLst>
                    <a:ext uri="{9D8B030D-6E8A-4147-A177-3AD203B41FA5}">
                      <a16:colId xmlns:a16="http://schemas.microsoft.com/office/drawing/2014/main" val="3160349266"/>
                    </a:ext>
                  </a:extLst>
                </a:gridCol>
                <a:gridCol w="679029">
                  <a:extLst>
                    <a:ext uri="{9D8B030D-6E8A-4147-A177-3AD203B41FA5}">
                      <a16:colId xmlns:a16="http://schemas.microsoft.com/office/drawing/2014/main" val="2344971812"/>
                    </a:ext>
                  </a:extLst>
                </a:gridCol>
                <a:gridCol w="900095">
                  <a:extLst>
                    <a:ext uri="{9D8B030D-6E8A-4147-A177-3AD203B41FA5}">
                      <a16:colId xmlns:a16="http://schemas.microsoft.com/office/drawing/2014/main" val="2276377075"/>
                    </a:ext>
                  </a:extLst>
                </a:gridCol>
                <a:gridCol w="932089">
                  <a:extLst>
                    <a:ext uri="{9D8B030D-6E8A-4147-A177-3AD203B41FA5}">
                      <a16:colId xmlns:a16="http://schemas.microsoft.com/office/drawing/2014/main" val="3680917124"/>
                    </a:ext>
                  </a:extLst>
                </a:gridCol>
                <a:gridCol w="1015209">
                  <a:extLst>
                    <a:ext uri="{9D8B030D-6E8A-4147-A177-3AD203B41FA5}">
                      <a16:colId xmlns:a16="http://schemas.microsoft.com/office/drawing/2014/main" val="560263238"/>
                    </a:ext>
                  </a:extLst>
                </a:gridCol>
                <a:gridCol w="995037">
                  <a:extLst>
                    <a:ext uri="{9D8B030D-6E8A-4147-A177-3AD203B41FA5}">
                      <a16:colId xmlns:a16="http://schemas.microsoft.com/office/drawing/2014/main" val="4019819614"/>
                    </a:ext>
                  </a:extLst>
                </a:gridCol>
                <a:gridCol w="1224661">
                  <a:extLst>
                    <a:ext uri="{9D8B030D-6E8A-4147-A177-3AD203B41FA5}">
                      <a16:colId xmlns:a16="http://schemas.microsoft.com/office/drawing/2014/main" val="1212166107"/>
                    </a:ext>
                  </a:extLst>
                </a:gridCol>
                <a:gridCol w="995864">
                  <a:extLst>
                    <a:ext uri="{9D8B030D-6E8A-4147-A177-3AD203B41FA5}">
                      <a16:colId xmlns:a16="http://schemas.microsoft.com/office/drawing/2014/main" val="958698870"/>
                    </a:ext>
                  </a:extLst>
                </a:gridCol>
              </a:tblGrid>
              <a:tr h="622832">
                <a:tc>
                  <a:txBody>
                    <a:bodyPr/>
                    <a:lstStyle/>
                    <a:p>
                      <a:r>
                        <a:rPr lang="en-US" dirty="0"/>
                        <a:t>Milestones</a:t>
                      </a:r>
                    </a:p>
                  </a:txBody>
                  <a:tcPr/>
                </a:tc>
                <a:tc>
                  <a:txBody>
                    <a:bodyPr/>
                    <a:lstStyle/>
                    <a:p>
                      <a:r>
                        <a:rPr lang="en-US" dirty="0"/>
                        <a:t>M1</a:t>
                      </a:r>
                    </a:p>
                  </a:txBody>
                  <a:tcPr/>
                </a:tc>
                <a:tc>
                  <a:txBody>
                    <a:bodyPr/>
                    <a:lstStyle/>
                    <a:p>
                      <a:r>
                        <a:rPr lang="en-US" dirty="0"/>
                        <a:t>M2</a:t>
                      </a:r>
                    </a:p>
                  </a:txBody>
                  <a:tcPr/>
                </a:tc>
                <a:tc>
                  <a:txBody>
                    <a:bodyPr/>
                    <a:lstStyle/>
                    <a:p>
                      <a:r>
                        <a:rPr lang="en-US" dirty="0"/>
                        <a:t>M3</a:t>
                      </a:r>
                    </a:p>
                  </a:txBody>
                  <a:tcPr/>
                </a:tc>
                <a:tc>
                  <a:txBody>
                    <a:bodyPr/>
                    <a:lstStyle/>
                    <a:p>
                      <a:r>
                        <a:rPr lang="en-US" dirty="0"/>
                        <a:t>M4</a:t>
                      </a:r>
                    </a:p>
                  </a:txBody>
                  <a:tcPr/>
                </a:tc>
                <a:tc>
                  <a:txBody>
                    <a:bodyPr/>
                    <a:lstStyle/>
                    <a:p>
                      <a:r>
                        <a:rPr lang="en-US" dirty="0"/>
                        <a:t>M5</a:t>
                      </a:r>
                    </a:p>
                  </a:txBody>
                  <a:tcPr/>
                </a:tc>
                <a:tc>
                  <a:txBody>
                    <a:bodyPr/>
                    <a:lstStyle/>
                    <a:p>
                      <a:r>
                        <a:rPr lang="en-US" dirty="0"/>
                        <a:t>M6</a:t>
                      </a:r>
                    </a:p>
                  </a:txBody>
                  <a:tcPr/>
                </a:tc>
                <a:tc>
                  <a:txBody>
                    <a:bodyPr/>
                    <a:lstStyle/>
                    <a:p>
                      <a:r>
                        <a:rPr lang="en-US" dirty="0"/>
                        <a:t>M7</a:t>
                      </a:r>
                    </a:p>
                  </a:txBody>
                  <a:tcPr/>
                </a:tc>
                <a:tc>
                  <a:txBody>
                    <a:bodyPr/>
                    <a:lstStyle/>
                    <a:p>
                      <a:r>
                        <a:rPr lang="en-US" dirty="0"/>
                        <a:t>M8</a:t>
                      </a:r>
                    </a:p>
                  </a:txBody>
                  <a:tcPr/>
                </a:tc>
                <a:extLst>
                  <a:ext uri="{0D108BD9-81ED-4DB2-BD59-A6C34878D82A}">
                    <a16:rowId xmlns:a16="http://schemas.microsoft.com/office/drawing/2014/main" val="324754657"/>
                  </a:ext>
                </a:extLst>
              </a:tr>
              <a:tr h="192711">
                <a:tc>
                  <a:txBody>
                    <a:bodyPr/>
                    <a:lstStyle/>
                    <a:p>
                      <a:r>
                        <a:rPr lang="en-US" sz="1600" dirty="0"/>
                        <a:t>Business Case Approval</a:t>
                      </a:r>
                    </a:p>
                  </a:txBody>
                  <a:tcPr/>
                </a:tc>
                <a:tc>
                  <a:txBody>
                    <a:bodyPr/>
                    <a:lstStyle/>
                    <a:p>
                      <a:endParaRPr lang="en-US" dirty="0"/>
                    </a:p>
                  </a:txBody>
                  <a:tcPr>
                    <a:solidFill>
                      <a:srgbClr val="D4E9F8"/>
                    </a:solidFill>
                  </a:tcPr>
                </a:tc>
                <a:tc>
                  <a:txBody>
                    <a:bodyPr/>
                    <a:lstStyle/>
                    <a:p>
                      <a:endParaRPr lang="en-US" dirty="0"/>
                    </a:p>
                  </a:txBody>
                  <a:tcPr>
                    <a:noFill/>
                  </a:tcPr>
                </a:tc>
                <a:tc>
                  <a:txBody>
                    <a:bodyPr/>
                    <a:lstStyle/>
                    <a:p>
                      <a:endParaRPr lang="en-US" dirty="0"/>
                    </a:p>
                  </a:txBody>
                  <a:tcPr>
                    <a:solidFill>
                      <a:schemeClr val="bg1"/>
                    </a:solidFill>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257865977"/>
                  </a:ext>
                </a:extLst>
              </a:tr>
              <a:tr h="182880">
                <a:tc>
                  <a:txBody>
                    <a:bodyPr/>
                    <a:lstStyle/>
                    <a:p>
                      <a:r>
                        <a:rPr lang="en-US" sz="1600" dirty="0"/>
                        <a:t>Kick Off</a:t>
                      </a:r>
                    </a:p>
                  </a:txBody>
                  <a:tcPr/>
                </a:tc>
                <a:tc>
                  <a:txBody>
                    <a:bodyPr/>
                    <a:lstStyle/>
                    <a:p>
                      <a:endParaRPr lang="en-US" dirty="0"/>
                    </a:p>
                  </a:txBody>
                  <a:tcPr>
                    <a:solidFill>
                      <a:schemeClr val="bg1"/>
                    </a:solidFill>
                  </a:tcPr>
                </a:tc>
                <a:tc>
                  <a:txBody>
                    <a:bodyPr/>
                    <a:lstStyle/>
                    <a:p>
                      <a:endParaRPr lang="en-US" dirty="0"/>
                    </a:p>
                  </a:txBody>
                  <a:tcPr>
                    <a:solidFill>
                      <a:srgbClr val="D4E9F8"/>
                    </a:soli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57577381"/>
                  </a:ext>
                </a:extLst>
              </a:tr>
              <a:tr h="182880">
                <a:tc>
                  <a:txBody>
                    <a:bodyPr/>
                    <a:lstStyle/>
                    <a:p>
                      <a:r>
                        <a:rPr lang="en-US" sz="1600" dirty="0"/>
                        <a:t>PR/RFP</a:t>
                      </a:r>
                    </a:p>
                  </a:txBody>
                  <a:tcPr/>
                </a:tc>
                <a:tc>
                  <a:txBody>
                    <a:bodyPr/>
                    <a:lstStyle/>
                    <a:p>
                      <a:endParaRPr lang="en-US" dirty="0"/>
                    </a:p>
                  </a:txBody>
                  <a:tcPr>
                    <a:solidFill>
                      <a:schemeClr val="bg1"/>
                    </a:solidFill>
                  </a:tcPr>
                </a:tc>
                <a:tc>
                  <a:txBody>
                    <a:bodyPr/>
                    <a:lstStyle/>
                    <a:p>
                      <a:endParaRPr lang="en-US" dirty="0"/>
                    </a:p>
                  </a:txBody>
                  <a:tcPr>
                    <a:solidFill>
                      <a:srgbClr val="D4E9F8"/>
                    </a:solidFill>
                  </a:tcPr>
                </a:tc>
                <a:tc>
                  <a:txBody>
                    <a:bodyPr/>
                    <a:lstStyle/>
                    <a:p>
                      <a:endParaRPr lang="en-US" dirty="0"/>
                    </a:p>
                  </a:txBody>
                  <a:tcPr>
                    <a:solidFill>
                      <a:srgbClr val="D4E9F8"/>
                    </a:solidFill>
                  </a:tcPr>
                </a:tc>
                <a:tc>
                  <a:txBody>
                    <a:bodyPr/>
                    <a:lstStyle/>
                    <a:p>
                      <a:endParaRPr lang="en-US" dirty="0"/>
                    </a:p>
                  </a:txBody>
                  <a:tcPr>
                    <a:no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11038247"/>
                  </a:ext>
                </a:extLst>
              </a:tr>
              <a:tr h="385421">
                <a:tc>
                  <a:txBody>
                    <a:bodyPr/>
                    <a:lstStyle/>
                    <a:p>
                      <a:r>
                        <a:rPr lang="en-US" sz="1600" dirty="0"/>
                        <a:t>Contract Signoff (Involving Sharia &amp; Legal)</a:t>
                      </a:r>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D4E9F8"/>
                    </a:solidFill>
                  </a:tcPr>
                </a:tc>
                <a:tc>
                  <a:txBody>
                    <a:bodyPr/>
                    <a:lstStyle/>
                    <a:p>
                      <a:endParaRPr lang="en-US" dirty="0"/>
                    </a:p>
                  </a:txBody>
                  <a:tcPr>
                    <a:solidFill>
                      <a:srgbClr val="D4E9F8"/>
                    </a:solidFill>
                  </a:tcPr>
                </a:tc>
                <a:tc>
                  <a:txBody>
                    <a:bodyPr/>
                    <a:lstStyle/>
                    <a:p>
                      <a:endParaRPr lang="en-US" dirty="0"/>
                    </a:p>
                  </a:txBody>
                  <a:tcPr>
                    <a:noFill/>
                  </a:tcPr>
                </a:tc>
                <a:tc>
                  <a:txBody>
                    <a:bodyPr/>
                    <a:lstStyle/>
                    <a:p>
                      <a:endParaRPr lang="en-US"/>
                    </a:p>
                  </a:txBody>
                  <a:tcPr>
                    <a:solidFill>
                      <a:schemeClr val="bg1"/>
                    </a:solidFill>
                  </a:tcPr>
                </a:tc>
                <a:tc>
                  <a:txBody>
                    <a:bodyPr/>
                    <a:lstStyle/>
                    <a:p>
                      <a:endParaRPr lang="en-US"/>
                    </a:p>
                  </a:txBody>
                  <a:tcPr/>
                </a:tc>
                <a:tc>
                  <a:txBody>
                    <a:bodyPr/>
                    <a:lstStyle/>
                    <a:p>
                      <a:endParaRPr lang="en-US"/>
                    </a:p>
                  </a:txBody>
                  <a:tcPr/>
                </a:tc>
                <a:extLst>
                  <a:ext uri="{0D108BD9-81ED-4DB2-BD59-A6C34878D82A}">
                    <a16:rowId xmlns:a16="http://schemas.microsoft.com/office/drawing/2014/main" val="3194256599"/>
                  </a:ext>
                </a:extLst>
              </a:tr>
              <a:tr h="420465">
                <a:tc>
                  <a:txBody>
                    <a:bodyPr/>
                    <a:lstStyle/>
                    <a:p>
                      <a:r>
                        <a:rPr lang="en-US" sz="1600" dirty="0"/>
                        <a:t>Vendor onboarding</a:t>
                      </a:r>
                    </a:p>
                  </a:txBody>
                  <a:tcPr/>
                </a:tc>
                <a:tc>
                  <a:txBody>
                    <a:bodyPr/>
                    <a:lstStyle/>
                    <a:p>
                      <a:endParaRPr lang="en-US"/>
                    </a:p>
                  </a:txBody>
                  <a:tcPr/>
                </a:tc>
                <a:tc>
                  <a:txBody>
                    <a:bodyPr/>
                    <a:lstStyle/>
                    <a:p>
                      <a:endParaRPr lang="en-US" dirty="0"/>
                    </a:p>
                  </a:txBody>
                  <a:tcPr/>
                </a:tc>
                <a:tc>
                  <a:txBody>
                    <a:bodyPr/>
                    <a:lstStyle/>
                    <a:p>
                      <a:endParaRPr lang="en-US" dirty="0"/>
                    </a:p>
                  </a:txBody>
                  <a:tcPr>
                    <a:noFill/>
                  </a:tcPr>
                </a:tc>
                <a:tc>
                  <a:txBody>
                    <a:bodyPr/>
                    <a:lstStyle/>
                    <a:p>
                      <a:endParaRPr lang="en-US" dirty="0"/>
                    </a:p>
                  </a:txBody>
                  <a:tcPr>
                    <a:solidFill>
                      <a:srgbClr val="D4E9F8"/>
                    </a:solidFill>
                  </a:tcPr>
                </a:tc>
                <a:tc>
                  <a:txBody>
                    <a:bodyPr/>
                    <a:lstStyle/>
                    <a:p>
                      <a:endParaRPr lang="en-US" dirty="0"/>
                    </a:p>
                  </a:txBody>
                  <a:tcPr>
                    <a:noFill/>
                  </a:tcPr>
                </a:tc>
                <a:tc>
                  <a:txBody>
                    <a:bodyPr/>
                    <a:lstStyle/>
                    <a:p>
                      <a:endParaRPr lang="en-US" dirty="0"/>
                    </a:p>
                  </a:txBody>
                  <a:tcPr>
                    <a:no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5288116"/>
                  </a:ext>
                </a:extLst>
              </a:tr>
              <a:tr h="385421">
                <a:tc>
                  <a:txBody>
                    <a:bodyPr/>
                    <a:lstStyle/>
                    <a:p>
                      <a:r>
                        <a:rPr lang="en-US" sz="1600" dirty="0"/>
                        <a:t>Final Plan (Requirements Signoff)</a:t>
                      </a:r>
                    </a:p>
                  </a:txBody>
                  <a:tcPr/>
                </a:tc>
                <a:tc>
                  <a:txBody>
                    <a:bodyPr/>
                    <a:lstStyle/>
                    <a:p>
                      <a:endParaRPr lang="en-US" dirty="0"/>
                    </a:p>
                  </a:txBody>
                  <a:tcPr/>
                </a:tc>
                <a:tc>
                  <a:txBody>
                    <a:bodyPr/>
                    <a:lstStyle/>
                    <a:p>
                      <a:endParaRPr lang="en-US" dirty="0"/>
                    </a:p>
                  </a:txBody>
                  <a:tcPr/>
                </a:tc>
                <a:tc>
                  <a:txBody>
                    <a:bodyPr/>
                    <a:lstStyle/>
                    <a:p>
                      <a:endParaRPr lang="en-US" dirty="0"/>
                    </a:p>
                  </a:txBody>
                  <a:tcPr>
                    <a:noFill/>
                  </a:tcPr>
                </a:tc>
                <a:tc>
                  <a:txBody>
                    <a:bodyPr/>
                    <a:lstStyle/>
                    <a:p>
                      <a:endParaRPr lang="en-US" dirty="0"/>
                    </a:p>
                  </a:txBody>
                  <a:tcPr>
                    <a:solidFill>
                      <a:srgbClr val="D4E9F8"/>
                    </a:solidFill>
                  </a:tcPr>
                </a:tc>
                <a:tc>
                  <a:txBody>
                    <a:bodyPr/>
                    <a:lstStyle/>
                    <a:p>
                      <a:endParaRPr lang="en-US" dirty="0"/>
                    </a:p>
                  </a:txBody>
                  <a:tcPr>
                    <a:solidFill>
                      <a:schemeClr val="bg1"/>
                    </a:solidFill>
                  </a:tcPr>
                </a:tc>
                <a:tc>
                  <a:txBody>
                    <a:bodyPr/>
                    <a:lstStyle/>
                    <a:p>
                      <a:endParaRPr lang="en-US" dirty="0"/>
                    </a:p>
                  </a:txBody>
                  <a:tcPr>
                    <a:noFill/>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1935596"/>
                  </a:ext>
                </a:extLst>
              </a:tr>
              <a:tr h="385421">
                <a:tc>
                  <a:txBody>
                    <a:bodyPr/>
                    <a:lstStyle/>
                    <a:p>
                      <a:r>
                        <a:rPr lang="en-US" sz="1600" dirty="0"/>
                        <a:t>DRB Approval</a:t>
                      </a:r>
                    </a:p>
                  </a:txBody>
                  <a:tcPr/>
                </a:tc>
                <a:tc>
                  <a:txBody>
                    <a:bodyPr/>
                    <a:lstStyle/>
                    <a:p>
                      <a:endParaRPr lang="en-US" dirty="0"/>
                    </a:p>
                  </a:txBody>
                  <a:tcPr/>
                </a:tc>
                <a:tc>
                  <a:txBody>
                    <a:bodyPr/>
                    <a:lstStyle/>
                    <a:p>
                      <a:endParaRPr lang="en-US" dirty="0"/>
                    </a:p>
                  </a:txBody>
                  <a:tcPr/>
                </a:tc>
                <a:tc>
                  <a:txBody>
                    <a:bodyPr/>
                    <a:lstStyle/>
                    <a:p>
                      <a:endParaRPr lang="en-US" dirty="0"/>
                    </a:p>
                  </a:txBody>
                  <a:tcPr>
                    <a:noFill/>
                  </a:tcPr>
                </a:tc>
                <a:tc>
                  <a:txBody>
                    <a:bodyPr/>
                    <a:lstStyle/>
                    <a:p>
                      <a:endParaRPr lang="en-US" dirty="0"/>
                    </a:p>
                  </a:txBody>
                  <a:tcPr>
                    <a:solidFill>
                      <a:srgbClr val="D4E9F8"/>
                    </a:solidFill>
                  </a:tcPr>
                </a:tc>
                <a:tc>
                  <a:txBody>
                    <a:bodyPr/>
                    <a:lstStyle/>
                    <a:p>
                      <a:endParaRPr lang="en-US" dirty="0"/>
                    </a:p>
                  </a:txBody>
                  <a:tcPr>
                    <a:solidFill>
                      <a:srgbClr val="D4E9F8"/>
                    </a:soli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tc>
                <a:extLst>
                  <a:ext uri="{0D108BD9-81ED-4DB2-BD59-A6C34878D82A}">
                    <a16:rowId xmlns:a16="http://schemas.microsoft.com/office/drawing/2014/main" val="4067326010"/>
                  </a:ext>
                </a:extLst>
              </a:tr>
              <a:tr h="385421">
                <a:tc>
                  <a:txBody>
                    <a:bodyPr/>
                    <a:lstStyle/>
                    <a:p>
                      <a:r>
                        <a:rPr lang="en-US" sz="1600" dirty="0"/>
                        <a:t>Development/Implementation</a:t>
                      </a:r>
                    </a:p>
                  </a:txBody>
                  <a:tcPr/>
                </a:tc>
                <a:tc>
                  <a:txBody>
                    <a:bodyPr/>
                    <a:lstStyle/>
                    <a:p>
                      <a:endParaRPr lang="en-US" dirty="0"/>
                    </a:p>
                  </a:txBody>
                  <a:tcPr/>
                </a:tc>
                <a:tc>
                  <a:txBody>
                    <a:bodyPr/>
                    <a:lstStyle/>
                    <a:p>
                      <a:endParaRPr lang="en-US" dirty="0"/>
                    </a:p>
                  </a:txBody>
                  <a:tcPr/>
                </a:tc>
                <a:tc>
                  <a:txBody>
                    <a:bodyPr/>
                    <a:lstStyle/>
                    <a:p>
                      <a:endParaRPr lang="en-US" dirty="0"/>
                    </a:p>
                  </a:txBody>
                  <a:tcPr>
                    <a:noFill/>
                  </a:tcPr>
                </a:tc>
                <a:tc>
                  <a:txBody>
                    <a:bodyPr/>
                    <a:lstStyle/>
                    <a:p>
                      <a:endParaRPr lang="en-US" dirty="0"/>
                    </a:p>
                  </a:txBody>
                  <a:tcPr>
                    <a:solidFill>
                      <a:srgbClr val="D4E9F8"/>
                    </a:solidFill>
                  </a:tcPr>
                </a:tc>
                <a:tc>
                  <a:txBody>
                    <a:bodyPr/>
                    <a:lstStyle/>
                    <a:p>
                      <a:endParaRPr lang="en-US" dirty="0"/>
                    </a:p>
                  </a:txBody>
                  <a:tcPr>
                    <a:solidFill>
                      <a:srgbClr val="D4E9F8"/>
                    </a:solidFill>
                  </a:tcPr>
                </a:tc>
                <a:tc>
                  <a:txBody>
                    <a:bodyPr/>
                    <a:lstStyle/>
                    <a:p>
                      <a:endParaRPr lang="en-US" dirty="0"/>
                    </a:p>
                  </a:txBody>
                  <a:tcPr>
                    <a:solidFill>
                      <a:srgbClr val="D4E9F8"/>
                    </a:solidFill>
                  </a:tcPr>
                </a:tc>
                <a:tc>
                  <a:txBody>
                    <a:bodyPr/>
                    <a:lstStyle/>
                    <a:p>
                      <a:endParaRPr lang="en-US" dirty="0"/>
                    </a:p>
                  </a:txBody>
                  <a:tcPr>
                    <a:solidFill>
                      <a:srgbClr val="D4E9F8"/>
                    </a:solidFill>
                  </a:tcPr>
                </a:tc>
                <a:tc>
                  <a:txBody>
                    <a:bodyPr/>
                    <a:lstStyle/>
                    <a:p>
                      <a:endParaRPr lang="en-US" dirty="0"/>
                    </a:p>
                  </a:txBody>
                  <a:tcPr>
                    <a:noFill/>
                  </a:tcPr>
                </a:tc>
                <a:extLst>
                  <a:ext uri="{0D108BD9-81ED-4DB2-BD59-A6C34878D82A}">
                    <a16:rowId xmlns:a16="http://schemas.microsoft.com/office/drawing/2014/main" val="2533516803"/>
                  </a:ext>
                </a:extLst>
              </a:tr>
              <a:tr h="385421">
                <a:tc>
                  <a:txBody>
                    <a:bodyPr/>
                    <a:lstStyle/>
                    <a:p>
                      <a:r>
                        <a:rPr lang="en-US" sz="1600" dirty="0"/>
                        <a:t>UAT and SIT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D4E9F8"/>
                    </a:solidFill>
                  </a:tcPr>
                </a:tc>
                <a:tc>
                  <a:txBody>
                    <a:bodyPr/>
                    <a:lstStyle/>
                    <a:p>
                      <a:endParaRPr lang="en-US" dirty="0"/>
                    </a:p>
                  </a:txBody>
                  <a:tcPr>
                    <a:solidFill>
                      <a:srgbClr val="D4E9F8"/>
                    </a:solidFill>
                  </a:tcPr>
                </a:tc>
                <a:tc>
                  <a:txBody>
                    <a:bodyPr/>
                    <a:lstStyle/>
                    <a:p>
                      <a:endParaRPr lang="en-US" dirty="0"/>
                    </a:p>
                  </a:txBody>
                  <a:tcPr>
                    <a:solidFill>
                      <a:srgbClr val="D4E9F8"/>
                    </a:solidFill>
                  </a:tcPr>
                </a:tc>
                <a:tc>
                  <a:txBody>
                    <a:bodyPr/>
                    <a:lstStyle/>
                    <a:p>
                      <a:endParaRPr lang="en-US" dirty="0"/>
                    </a:p>
                  </a:txBody>
                  <a:tcPr>
                    <a:solidFill>
                      <a:srgbClr val="D4E9F8"/>
                    </a:solidFill>
                  </a:tcPr>
                </a:tc>
                <a:tc>
                  <a:txBody>
                    <a:bodyPr/>
                    <a:lstStyle/>
                    <a:p>
                      <a:endParaRPr lang="en-US" dirty="0"/>
                    </a:p>
                  </a:txBody>
                  <a:tcPr>
                    <a:noFill/>
                  </a:tcPr>
                </a:tc>
                <a:extLst>
                  <a:ext uri="{0D108BD9-81ED-4DB2-BD59-A6C34878D82A}">
                    <a16:rowId xmlns:a16="http://schemas.microsoft.com/office/drawing/2014/main" val="1415091020"/>
                  </a:ext>
                </a:extLst>
              </a:tr>
              <a:tr h="385421">
                <a:tc>
                  <a:txBody>
                    <a:bodyPr/>
                    <a:lstStyle/>
                    <a:p>
                      <a:r>
                        <a:rPr lang="en-US" sz="1600" dirty="0"/>
                        <a:t>Go live </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D4E9F8"/>
                    </a:solidFill>
                  </a:tcPr>
                </a:tc>
                <a:tc>
                  <a:txBody>
                    <a:bodyPr/>
                    <a:lstStyle/>
                    <a:p>
                      <a:endParaRPr lang="en-US" dirty="0"/>
                    </a:p>
                  </a:txBody>
                  <a:tcPr>
                    <a:solidFill>
                      <a:srgbClr val="D4E9F8"/>
                    </a:solidFill>
                  </a:tcPr>
                </a:tc>
                <a:tc>
                  <a:txBody>
                    <a:bodyPr/>
                    <a:lstStyle/>
                    <a:p>
                      <a:endParaRPr lang="en-US" dirty="0"/>
                    </a:p>
                  </a:txBody>
                  <a:tcPr>
                    <a:solidFill>
                      <a:srgbClr val="D4E9F8"/>
                    </a:solidFill>
                  </a:tcPr>
                </a:tc>
                <a:tc>
                  <a:txBody>
                    <a:bodyPr/>
                    <a:lstStyle/>
                    <a:p>
                      <a:endParaRPr lang="en-US" dirty="0"/>
                    </a:p>
                  </a:txBody>
                  <a:tcPr>
                    <a:noFill/>
                  </a:tcPr>
                </a:tc>
                <a:extLst>
                  <a:ext uri="{0D108BD9-81ED-4DB2-BD59-A6C34878D82A}">
                    <a16:rowId xmlns:a16="http://schemas.microsoft.com/office/drawing/2014/main" val="128799571"/>
                  </a:ext>
                </a:extLst>
              </a:tr>
              <a:tr h="385421">
                <a:tc>
                  <a:txBody>
                    <a:bodyPr/>
                    <a:lstStyle/>
                    <a:p>
                      <a:r>
                        <a:rPr lang="en-US" sz="1600" dirty="0"/>
                        <a:t>Post Live Support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D4E9F8"/>
                    </a:solidFill>
                  </a:tcPr>
                </a:tc>
                <a:extLst>
                  <a:ext uri="{0D108BD9-81ED-4DB2-BD59-A6C34878D82A}">
                    <a16:rowId xmlns:a16="http://schemas.microsoft.com/office/drawing/2014/main" val="2985820048"/>
                  </a:ext>
                </a:extLst>
              </a:tr>
              <a:tr h="385421">
                <a:tc>
                  <a:txBody>
                    <a:bodyPr/>
                    <a:lstStyle/>
                    <a:p>
                      <a:r>
                        <a:rPr lang="en-US" sz="1600" dirty="0"/>
                        <a:t>Closure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D4E9F8"/>
                    </a:solidFill>
                  </a:tcPr>
                </a:tc>
                <a:extLst>
                  <a:ext uri="{0D108BD9-81ED-4DB2-BD59-A6C34878D82A}">
                    <a16:rowId xmlns:a16="http://schemas.microsoft.com/office/drawing/2014/main" val="1680966117"/>
                  </a:ext>
                </a:extLst>
              </a:tr>
            </a:tbl>
          </a:graphicData>
        </a:graphic>
      </p:graphicFrame>
      <p:sp>
        <p:nvSpPr>
          <p:cNvPr id="2" name="Rectangle 1">
            <a:extLst>
              <a:ext uri="{FF2B5EF4-FFF2-40B4-BE49-F238E27FC236}">
                <a16:creationId xmlns:a16="http://schemas.microsoft.com/office/drawing/2014/main" id="{04DAEEBA-4164-44D1-82A3-3227E91C0D92}"/>
              </a:ext>
            </a:extLst>
          </p:cNvPr>
          <p:cNvSpPr/>
          <p:nvPr/>
        </p:nvSpPr>
        <p:spPr bwMode="auto">
          <a:xfrm>
            <a:off x="10607106" y="891245"/>
            <a:ext cx="45719" cy="5820541"/>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287204" tIns="0" rIns="205146" bIns="0" numCol="1" rtlCol="0" anchor="t" anchorCtr="0" compatLnSpc="1">
            <a:prstTxWarp prst="textNoShape">
              <a:avLst/>
            </a:prstTxWarp>
          </a:bodyPr>
          <a:lstStyle/>
          <a:p>
            <a:pPr marL="119063" marR="0" indent="-119063" algn="l" defTabSz="914400" rtl="0" eaLnBrk="1" fontAlgn="base" latinLnBrk="0" hangingPunct="1">
              <a:lnSpc>
                <a:spcPct val="100000"/>
              </a:lnSpc>
              <a:spcBef>
                <a:spcPct val="5000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pitchFamily="28" charset="-128"/>
            </a:endParaRPr>
          </a:p>
        </p:txBody>
      </p:sp>
      <p:sp>
        <p:nvSpPr>
          <p:cNvPr id="8" name="Rectangle 7">
            <a:extLst>
              <a:ext uri="{FF2B5EF4-FFF2-40B4-BE49-F238E27FC236}">
                <a16:creationId xmlns:a16="http://schemas.microsoft.com/office/drawing/2014/main" id="{B2B83459-513B-4A8D-8A8F-7868D076965B}"/>
              </a:ext>
            </a:extLst>
          </p:cNvPr>
          <p:cNvSpPr/>
          <p:nvPr/>
        </p:nvSpPr>
        <p:spPr bwMode="auto">
          <a:xfrm>
            <a:off x="4871864" y="906217"/>
            <a:ext cx="45719" cy="5803064"/>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287204" tIns="0" rIns="205146" bIns="0" numCol="1" rtlCol="0" anchor="t" anchorCtr="0" compatLnSpc="1">
            <a:prstTxWarp prst="textNoShape">
              <a:avLst/>
            </a:prstTxWarp>
          </a:bodyPr>
          <a:lstStyle/>
          <a:p>
            <a:pPr marL="119063" marR="0" indent="-119063" algn="l" defTabSz="914400" rtl="0" eaLnBrk="1" fontAlgn="base" latinLnBrk="0" hangingPunct="1">
              <a:lnSpc>
                <a:spcPct val="100000"/>
              </a:lnSpc>
              <a:spcBef>
                <a:spcPct val="5000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pitchFamily="28" charset="-128"/>
            </a:endParaRPr>
          </a:p>
        </p:txBody>
      </p:sp>
      <p:sp>
        <p:nvSpPr>
          <p:cNvPr id="4" name="TextBox 3">
            <a:extLst>
              <a:ext uri="{FF2B5EF4-FFF2-40B4-BE49-F238E27FC236}">
                <a16:creationId xmlns:a16="http://schemas.microsoft.com/office/drawing/2014/main" id="{C3758336-3ED6-4AB2-B991-DEB3C6BE6C1D}"/>
              </a:ext>
            </a:extLst>
          </p:cNvPr>
          <p:cNvSpPr txBox="1"/>
          <p:nvPr/>
        </p:nvSpPr>
        <p:spPr>
          <a:xfrm>
            <a:off x="4449530" y="636278"/>
            <a:ext cx="890385" cy="276999"/>
          </a:xfrm>
          <a:prstGeom prst="rect">
            <a:avLst/>
          </a:prstGeom>
          <a:noFill/>
        </p:spPr>
        <p:txBody>
          <a:bodyPr wrap="square" rtlCol="0">
            <a:spAutoFit/>
          </a:bodyPr>
          <a:lstStyle/>
          <a:p>
            <a:r>
              <a:rPr lang="en-US" sz="1200" dirty="0"/>
              <a:t>Kick-Off</a:t>
            </a:r>
          </a:p>
        </p:txBody>
      </p:sp>
      <p:sp>
        <p:nvSpPr>
          <p:cNvPr id="9" name="TextBox 8">
            <a:extLst>
              <a:ext uri="{FF2B5EF4-FFF2-40B4-BE49-F238E27FC236}">
                <a16:creationId xmlns:a16="http://schemas.microsoft.com/office/drawing/2014/main" id="{0FE7C23F-624D-4D8B-82EA-D849D21E0B91}"/>
              </a:ext>
            </a:extLst>
          </p:cNvPr>
          <p:cNvSpPr txBox="1"/>
          <p:nvPr/>
        </p:nvSpPr>
        <p:spPr>
          <a:xfrm>
            <a:off x="10161913" y="605509"/>
            <a:ext cx="890385" cy="276999"/>
          </a:xfrm>
          <a:prstGeom prst="rect">
            <a:avLst/>
          </a:prstGeom>
          <a:noFill/>
        </p:spPr>
        <p:txBody>
          <a:bodyPr wrap="square" rtlCol="0">
            <a:spAutoFit/>
          </a:bodyPr>
          <a:lstStyle/>
          <a:p>
            <a:r>
              <a:rPr lang="en-US" sz="1200" dirty="0"/>
              <a:t>Go Live</a:t>
            </a:r>
          </a:p>
        </p:txBody>
      </p:sp>
    </p:spTree>
    <p:extLst>
      <p:ext uri="{BB962C8B-B14F-4D97-AF65-F5344CB8AC3E}">
        <p14:creationId xmlns:p14="http://schemas.microsoft.com/office/powerpoint/2010/main" val="36207550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Project Management for Agile Projects&amp;#x0D;&amp;#x0A;An Overview of Key Challenges and Benchmarks&amp;#x0D;&amp;#x0A;&amp;#x0D;&amp;#x0A;&amp;quot;&quot;/&gt;&lt;property id=&quot;20307&quot; value=&quot;262&quot;/&gt;&lt;/object&gt;&lt;object type=&quot;3&quot; unique_id=&quot;12544&quot;&gt;&lt;property id=&quot;20148&quot; value=&quot;5&quot;/&gt;&lt;property id=&quot;20300&quot; value=&quot;Slide 2 - &amp;quot;The Rise of Agile&amp;quot;&quot;/&gt;&lt;property id=&quot;20307&quot; value=&quot;362&quot;/&gt;&lt;/object&gt;&lt;object type=&quot;3&quot; unique_id=&quot;12545&quot;&gt;&lt;property id=&quot;20148&quot; value=&quot;5&quot;/&gt;&lt;property id=&quot;20300&quot; value=&quot;Slide 3 - &amp;quot;The Undelivered Promise of Agile &amp;quot;&quot;/&gt;&lt;property id=&quot;20307&quot; value=&quot;363&quot;/&gt;&lt;/object&gt;&lt;object type=&quot;3&quot; unique_id=&quot;71751&quot;&gt;&lt;property id=&quot;20148&quot; value=&quot;5&quot;/&gt;&lt;property id=&quot;20300&quot; value=&quot;Slide 4&quot;/&gt;&lt;property id=&quot;20307&quot; value=&quot;369&quot;/&gt;&lt;/object&gt;&lt;object type=&quot;3&quot; unique_id=&quot;71753&quot;&gt;&lt;property id=&quot;20148&quot; value=&quot;5&quot;/&gt;&lt;property id=&quot;20300&quot; value=&quot;Slide 7 - &amp;quot;Invest in Developing Highly Collaborative Teams &amp;quot;&quot;/&gt;&lt;property id=&quot;20307&quot; value=&quot;373&quot;/&gt;&lt;/object&gt;&lt;object type=&quot;3&quot; unique_id=&quot;71754&quot;&gt;&lt;property id=&quot;20148&quot; value=&quot;5&quot;/&gt;&lt;property id=&quot;20300&quot; value=&quot;Slide 8 - &amp;quot;Track Data and Artifact Interdependencies as Leading Indicator of Project Derailment&amp;quot;&quot;/&gt;&lt;property id=&quot;20307&quot; value=&quot;370&quot;/&gt;&lt;/object&gt;&lt;object type=&quot;3&quot; unique_id=&quot;71907&quot;&gt;&lt;property id=&quot;20148&quot; value=&quot;5&quot;/&gt;&lt;property id=&quot;20300&quot; value=&quot;Slide 6 - &amp;quot;Pilot Agile with Small Projects&amp;quot;&quot;/&gt;&lt;property id=&quot;20307&quot; value=&quot;378&quot;/&gt;&lt;/object&gt;&lt;object type=&quot;3&quot; unique_id=&quot;71988&quot;&gt;&lt;property id=&quot;20148&quot; value=&quot;5&quot;/&gt;&lt;property id=&quot;20300&quot; value=&quot;Slide 9 - &amp;quot;Measures that Matter&amp;quot;&quot;/&gt;&lt;property id=&quot;20307&quot; value=&quot;379&quot;/&gt;&lt;/object&gt;&lt;object type=&quot;3&quot; unique_id=&quot;72156&quot;&gt;&lt;property id=&quot;20148&quot; value=&quot;5&quot;/&gt;&lt;property id=&quot;20300&quot; value=&quot;Slide 10 - &amp;quot;Agile Development Forum &amp;quot;&quot;/&gt;&lt;property id=&quot;20307&quot; value=&quot;380&quot;/&gt;&lt;/object&gt;&lt;object type=&quot;3&quot; unique_id=&quot;72485&quot;&gt;&lt;property id=&quot;20148&quot; value=&quot;5&quot;/&gt;&lt;property id=&quot;20300&quot; value=&quot;Slide 5 - &amp;quot;The Role of the PMO in Managing Agile Projects&amp;quot;&quot;/&gt;&lt;property id=&quot;20307&quot; value=&quot;381&quot;/&gt;&lt;/object&gt;&lt;/object&gt;&lt;/object&gt;&lt;/database&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idebar Page">
  <a:themeElements>
    <a:clrScheme name="Sidebar Page 1">
      <a:dk1>
        <a:srgbClr val="000000"/>
      </a:dk1>
      <a:lt1>
        <a:srgbClr val="FFFFFF"/>
      </a:lt1>
      <a:dk2>
        <a:srgbClr val="4D4F53"/>
      </a:dk2>
      <a:lt2>
        <a:srgbClr val="FFFFFF"/>
      </a:lt2>
      <a:accent1>
        <a:srgbClr val="69C1ED"/>
      </a:accent1>
      <a:accent2>
        <a:srgbClr val="808080"/>
      </a:accent2>
      <a:accent3>
        <a:srgbClr val="FFFFFF"/>
      </a:accent3>
      <a:accent4>
        <a:srgbClr val="000000"/>
      </a:accent4>
      <a:accent5>
        <a:srgbClr val="B9DDF4"/>
      </a:accent5>
      <a:accent6>
        <a:srgbClr val="737373"/>
      </a:accent6>
      <a:hlink>
        <a:srgbClr val="FF8700"/>
      </a:hlink>
      <a:folHlink>
        <a:srgbClr val="E1E1E1"/>
      </a:folHlink>
    </a:clrScheme>
    <a:fontScheme name="Sidebar Pag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287204" tIns="0" rIns="205146" bIns="0" numCol="1" anchor="t" anchorCtr="0" compatLnSpc="1">
        <a:prstTxWarp prst="textNoShape">
          <a:avLst/>
        </a:prstTxWarp>
      </a:bodyPr>
      <a:lstStyle>
        <a:defPPr marL="119063" marR="0" indent="-119063" algn="l"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28"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287204" tIns="0" rIns="205146" bIns="0" numCol="1" anchor="t" anchorCtr="0" compatLnSpc="1">
        <a:prstTxWarp prst="textNoShape">
          <a:avLst/>
        </a:prstTxWarp>
      </a:bodyPr>
      <a:lstStyle>
        <a:defPPr marL="119063" marR="0" indent="-119063" algn="l"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28" charset="-128"/>
          </a:defRPr>
        </a:defPPr>
      </a:lstStyle>
    </a:lnDef>
  </a:objectDefaults>
  <a:extraClrSchemeLst>
    <a:extraClrScheme>
      <a:clrScheme name="Sidebar Page 1">
        <a:dk1>
          <a:srgbClr val="000000"/>
        </a:dk1>
        <a:lt1>
          <a:srgbClr val="FFFFFF"/>
        </a:lt1>
        <a:dk2>
          <a:srgbClr val="4D4F53"/>
        </a:dk2>
        <a:lt2>
          <a:srgbClr val="FFFFFF"/>
        </a:lt2>
        <a:accent1>
          <a:srgbClr val="69C1ED"/>
        </a:accent1>
        <a:accent2>
          <a:srgbClr val="808080"/>
        </a:accent2>
        <a:accent3>
          <a:srgbClr val="FFFFFF"/>
        </a:accent3>
        <a:accent4>
          <a:srgbClr val="000000"/>
        </a:accent4>
        <a:accent5>
          <a:srgbClr val="B9DDF4"/>
        </a:accent5>
        <a:accent6>
          <a:srgbClr val="737373"/>
        </a:accent6>
        <a:hlink>
          <a:srgbClr val="FF8700"/>
        </a:hlink>
        <a:folHlink>
          <a:srgbClr val="E1E1E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ED752D53E3414A85E23F24FDAFB1F2" ma:contentTypeVersion="4" ma:contentTypeDescription="Create a new document." ma:contentTypeScope="" ma:versionID="8802e19c275c141cfb0ace97cd65cd07">
  <xsd:schema xmlns:xsd="http://www.w3.org/2001/XMLSchema" xmlns:xs="http://www.w3.org/2001/XMLSchema" xmlns:p="http://schemas.microsoft.com/office/2006/metadata/properties" xmlns:ns2="678a09de-ba06-4907-b81d-53ede771c907" xmlns:ns3="5b8a2786-dfdc-4cfb-8af7-994151d852af" targetNamespace="http://schemas.microsoft.com/office/2006/metadata/properties" ma:root="true" ma:fieldsID="66751b040454a62e282e7694a02246ca" ns2:_="" ns3:_="">
    <xsd:import namespace="678a09de-ba06-4907-b81d-53ede771c907"/>
    <xsd:import namespace="5b8a2786-dfdc-4cfb-8af7-994151d852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8a09de-ba06-4907-b81d-53ede771c9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b8a2786-dfdc-4cfb-8af7-994151d852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C0B0F0-8D53-444E-9B98-C45E24AD04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8a09de-ba06-4907-b81d-53ede771c907"/>
    <ds:schemaRef ds:uri="5b8a2786-dfdc-4cfb-8af7-994151d852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1E0AD3-57B1-4175-8A13-A314CD85C4D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B43291E-CC4C-4CE1-820B-356C4CD017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1733</Words>
  <Application>Microsoft Office PowerPoint</Application>
  <PresentationFormat>Widescreen</PresentationFormat>
  <Paragraphs>397</Paragraphs>
  <Slides>7</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Century Gothic</vt:lpstr>
      <vt:lpstr>Wingdings</vt:lpstr>
      <vt:lpstr>Sidebar Page</vt:lpstr>
      <vt:lpstr>think-cell Slide</vt:lpstr>
      <vt:lpstr>Business Case Migration from Experitest to Cloud Device Farm – DevOps Continuous Testing  Retail Banking Group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2018-12-06T19:09:53Z</dcterms:created>
  <dcterms:modified xsi:type="dcterms:W3CDTF">2023-01-09T13:31:24Z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0x0101001CED752D53E3414A85E23F24FDAFB1F2</vt:lpwstr>
  </property>
  <property fmtid="{D5CDD505-2E9C-101B-9397-08002B2CF9AE}" pid="3" name="MSIP_Label_15277188-07ee-4fdb-b38b-9a339523a338_Enabled">
    <vt:lpwstr>true</vt:lpwstr>
  </property>
  <property fmtid="{D5CDD505-2E9C-101B-9397-08002B2CF9AE}" pid="4" name="MSIP_Label_15277188-07ee-4fdb-b38b-9a339523a338_SetDate">
    <vt:lpwstr>2023-01-09T13:29:58Z</vt:lpwstr>
  </property>
  <property fmtid="{D5CDD505-2E9C-101B-9397-08002B2CF9AE}" pid="5" name="MSIP_Label_15277188-07ee-4fdb-b38b-9a339523a338_Method">
    <vt:lpwstr>Privileged</vt:lpwstr>
  </property>
  <property fmtid="{D5CDD505-2E9C-101B-9397-08002B2CF9AE}" pid="6" name="MSIP_Label_15277188-07ee-4fdb-b38b-9a339523a338_Name">
    <vt:lpwstr>Controlled</vt:lpwstr>
  </property>
  <property fmtid="{D5CDD505-2E9C-101B-9397-08002B2CF9AE}" pid="7" name="MSIP_Label_15277188-07ee-4fdb-b38b-9a339523a338_SiteId">
    <vt:lpwstr>ff49c438-c469-4c10-96f6-61f54df41c9b</vt:lpwstr>
  </property>
  <property fmtid="{D5CDD505-2E9C-101B-9397-08002B2CF9AE}" pid="8" name="MSIP_Label_15277188-07ee-4fdb-b38b-9a339523a338_ActionId">
    <vt:lpwstr>fabf0a83-fd91-4a03-942a-06e4c0e205b9</vt:lpwstr>
  </property>
  <property fmtid="{D5CDD505-2E9C-101B-9397-08002B2CF9AE}" pid="9" name="MSIP_Label_15277188-07ee-4fdb-b38b-9a339523a338_ContentBits">
    <vt:lpwstr>2</vt:lpwstr>
  </property>
</Properties>
</file>