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Helvetica Neue"/>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37" Type="http://schemas.openxmlformats.org/officeDocument/2006/relationships/font" Target="fonts/RobotoMono-regular.fntdata"/><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39" Type="http://schemas.openxmlformats.org/officeDocument/2006/relationships/font" Target="fonts/RobotoMono-italic.fntdata"/><Relationship Id="rId16" Type="http://schemas.openxmlformats.org/officeDocument/2006/relationships/slide" Target="slides/slide10.xml"/><Relationship Id="rId38" Type="http://schemas.openxmlformats.org/officeDocument/2006/relationships/font" Target="fonts/Roboto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0e7a8187f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40e7a8187f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0e7a8187f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40e7a8187f_2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0e7a8187f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340e7a8187f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0e7a8187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40e7a818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0e7a8187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40e7a8187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0e7a8187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40e7a8187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0e7a8187f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40e7a8187f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0e7a8187f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40e7a8187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0e7a8187f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40e7a8187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0e7a8187f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40e7a8187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40e7a8187f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40e7a8187f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0e7a8187f_2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40e7a8187f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0e7a8187f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40e7a8187f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0e7a8187f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340e7a8187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0e7a8187f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40e7a8187f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0e7a8187f_2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340e7a8187f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0e7a8187f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340e7a8187f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0e7a8187f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40e7a8187f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0e7a8187f_2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40e7a8187f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0e7a8187f_2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40e7a8187f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0e7a8187f_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40e7a8187f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0e7a8187f_2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40e7a8187f_2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14"/>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14"/>
          <p:cNvSpPr txBox="1"/>
          <p:nvPr>
            <p:ph idx="1" type="body"/>
          </p:nvPr>
        </p:nvSpPr>
        <p:spPr>
          <a:xfrm>
            <a:off x="253251"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8" name="Google Shape;58;p14"/>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0" l="0" r="0" t="0"/>
          <a:stretch/>
        </p:blipFill>
        <p:spPr>
          <a:xfrm>
            <a:off x="6983601" y="415177"/>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2" name="Google Shape;62;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3" name="Google Shape;63;p15"/>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5"/>
          <p:cNvPicPr preferRelativeResize="0"/>
          <p:nvPr/>
        </p:nvPicPr>
        <p:blipFill rotWithShape="1">
          <a:blip r:embed="rId2">
            <a:alphaModFix/>
          </a:blip>
          <a:srcRect b="0" l="0" r="0" t="0"/>
          <a:stretch/>
        </p:blipFill>
        <p:spPr>
          <a:xfrm>
            <a:off x="3463214" y="4730051"/>
            <a:ext cx="2217575" cy="337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6"/>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1"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6"/>
          <p:cNvSpPr txBox="1"/>
          <p:nvPr>
            <p:ph idx="2" type="body"/>
          </p:nvPr>
        </p:nvSpPr>
        <p:spPr>
          <a:xfrm>
            <a:off x="4832401"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6"/>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7"/>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7"/>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8"/>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19"/>
          <p:cNvSpPr txBox="1"/>
          <p:nvPr>
            <p:ph type="title"/>
          </p:nvPr>
        </p:nvSpPr>
        <p:spPr>
          <a:xfrm>
            <a:off x="490251"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19"/>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0"/>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1"/>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2"/>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3"/>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3.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2">
            <a:alphaModFix/>
          </a:blip>
          <a:srcRect b="0" l="0" r="0" t="0"/>
          <a:stretch/>
        </p:blipFill>
        <p:spPr>
          <a:xfrm>
            <a:off x="216001" y="216002"/>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nvSpPr>
        <p:spPr>
          <a:xfrm>
            <a:off x="144904" y="3880419"/>
            <a:ext cx="88542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rgbClr val="333333"/>
                </a:solidFill>
                <a:latin typeface="Helvetica Neue"/>
                <a:ea typeface="Helvetica Neue"/>
                <a:cs typeface="Helvetica Neue"/>
                <a:sym typeface="Helvetica Neue"/>
              </a:rPr>
              <a:t>Understanding how DNS works and why it’s essential</a:t>
            </a:r>
            <a:endParaRPr b="0" i="1" sz="1800" u="none" cap="none" strike="noStrike">
              <a:solidFill>
                <a:srgbClr val="333333"/>
              </a:solidFill>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000000"/>
              </a:buClr>
              <a:buSzPts val="1800"/>
              <a:buFont typeface="Arial"/>
              <a:buNone/>
            </a:pPr>
            <a:r>
              <a:rPr b="0" i="1" lang="en" sz="1800" u="none" cap="none" strike="noStrike">
                <a:solidFill>
                  <a:srgbClr val="333333"/>
                </a:solidFill>
                <a:latin typeface="Helvetica Neue"/>
                <a:ea typeface="Helvetica Neue"/>
                <a:cs typeface="Helvetica Neue"/>
                <a:sym typeface="Helvetica Neue"/>
              </a:rPr>
              <a:t>-Ryan,Jatin,Awaiz &amp; Ullas</a:t>
            </a:r>
            <a:endParaRPr b="0" i="1" sz="1800" u="none" cap="none" strike="noStrike">
              <a:solidFill>
                <a:srgbClr val="333333"/>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Times New Roman"/>
              <a:ea typeface="Times New Roman"/>
              <a:cs typeface="Times New Roman"/>
              <a:sym typeface="Times New Roman"/>
            </a:endParaRPr>
          </a:p>
        </p:txBody>
      </p:sp>
      <p:sp>
        <p:nvSpPr>
          <p:cNvPr id="100" name="Google Shape;100;p24"/>
          <p:cNvSpPr txBox="1"/>
          <p:nvPr/>
        </p:nvSpPr>
        <p:spPr>
          <a:xfrm>
            <a:off x="2523425" y="269650"/>
            <a:ext cx="3953100" cy="5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a:t>
            </a:r>
            <a:r>
              <a:rPr b="1" i="0" lang="en" sz="2100" u="none" cap="none" strike="noStrike">
                <a:solidFill>
                  <a:schemeClr val="dk2"/>
                </a:solidFill>
                <a:latin typeface="Times New Roman"/>
                <a:ea typeface="Times New Roman"/>
                <a:cs typeface="Times New Roman"/>
                <a:sym typeface="Times New Roman"/>
              </a:rPr>
              <a:t>DOMAIN NAME SYSTEM</a:t>
            </a:r>
            <a:endParaRPr b="1" i="0" sz="21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2"/>
              </a:solidFill>
              <a:latin typeface="Times New Roman"/>
              <a:ea typeface="Times New Roman"/>
              <a:cs typeface="Times New Roman"/>
              <a:sym typeface="Times New Roman"/>
            </a:endParaRPr>
          </a:p>
        </p:txBody>
      </p:sp>
      <p:pic>
        <p:nvPicPr>
          <p:cNvPr id="101" name="Google Shape;101;p24"/>
          <p:cNvPicPr preferRelativeResize="0"/>
          <p:nvPr/>
        </p:nvPicPr>
        <p:blipFill rotWithShape="1">
          <a:blip r:embed="rId3">
            <a:alphaModFix/>
          </a:blip>
          <a:srcRect b="0" l="0" r="0" t="0"/>
          <a:stretch/>
        </p:blipFill>
        <p:spPr>
          <a:xfrm>
            <a:off x="2838600" y="1037194"/>
            <a:ext cx="3117088" cy="24731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nvSpPr>
        <p:spPr>
          <a:xfrm>
            <a:off x="185854" y="1011044"/>
            <a:ext cx="8854068" cy="35394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 sz="2800" u="none" cap="none" strike="noStrike">
                <a:solidFill>
                  <a:srgbClr val="000000"/>
                </a:solidFill>
                <a:latin typeface="Times New Roman"/>
                <a:ea typeface="Times New Roman"/>
                <a:cs typeface="Times New Roman"/>
                <a:sym typeface="Times New Roman"/>
              </a:rPr>
              <a:t>Working of DNS Server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1" lang="en" sz="2800" u="none" cap="none" strike="noStrike">
                <a:solidFill>
                  <a:srgbClr val="000000"/>
                </a:solidFill>
                <a:latin typeface="Times New Roman"/>
                <a:ea typeface="Times New Roman"/>
                <a:cs typeface="Times New Roman"/>
                <a:sym typeface="Times New Roman"/>
              </a:rPr>
              <a:t>DNS Resolver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273239"/>
                </a:solidFill>
                <a:latin typeface="Times New Roman"/>
                <a:ea typeface="Times New Roman"/>
                <a:cs typeface="Times New Roman"/>
                <a:sym typeface="Times New Roman"/>
              </a:rPr>
              <a:t>Using the DNS Resolver, applications can easily access different websites and services present on the Internet by using domain names that are very much friendly to the user and that also resolves the problem of remembering IP Address.</a:t>
            </a:r>
            <a:endParaRPr b="1" i="1"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4"/>
          <p:cNvSpPr txBox="1"/>
          <p:nvPr/>
        </p:nvSpPr>
        <p:spPr>
          <a:xfrm>
            <a:off x="185854" y="1011044"/>
            <a:ext cx="8854068" cy="36009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 sz="2800" u="none" cap="none" strike="noStrike">
                <a:solidFill>
                  <a:srgbClr val="000000"/>
                </a:solidFill>
                <a:latin typeface="Times New Roman"/>
                <a:ea typeface="Times New Roman"/>
                <a:cs typeface="Times New Roman"/>
                <a:sym typeface="Times New Roman"/>
              </a:rPr>
              <a:t>Working of DNS Server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1" lang="en" sz="2800" u="none" cap="none" strike="noStrike">
                <a:solidFill>
                  <a:srgbClr val="000000"/>
                </a:solidFill>
                <a:latin typeface="Times New Roman"/>
                <a:ea typeface="Times New Roman"/>
                <a:cs typeface="Times New Roman"/>
                <a:sym typeface="Times New Roman"/>
              </a:rPr>
              <a:t>DNS Caching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rgbClr val="273239"/>
                </a:solidFill>
                <a:latin typeface="Nunito"/>
                <a:ea typeface="Nunito"/>
                <a:cs typeface="Nunito"/>
                <a:sym typeface="Nunito"/>
              </a:rPr>
              <a:t> </a:t>
            </a:r>
            <a:r>
              <a:rPr b="0" i="0" lang="en" sz="3200" u="none" cap="none" strike="noStrike">
                <a:solidFill>
                  <a:srgbClr val="273239"/>
                </a:solidFill>
                <a:latin typeface="Times New Roman"/>
                <a:ea typeface="Times New Roman"/>
                <a:cs typeface="Times New Roman"/>
                <a:sym typeface="Times New Roman"/>
              </a:rPr>
              <a:t>Process used by DNS Resolvers for storing the previously resolved information of DNS that contains domain names, and IP Addresses for some time</a:t>
            </a:r>
            <a:r>
              <a:rPr b="0" i="0" lang="en" sz="3600" u="none" cap="none" strike="noStrike">
                <a:solidFill>
                  <a:srgbClr val="273239"/>
                </a:solidFill>
                <a:latin typeface="Nunito"/>
                <a:ea typeface="Nunito"/>
                <a:cs typeface="Nunito"/>
                <a:sym typeface="Nunito"/>
              </a:rPr>
              <a:t>.</a:t>
            </a:r>
            <a:endParaRPr b="1" i="1"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5"/>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164" name="Google Shape;164;p35"/>
          <p:cNvSpPr txBox="1"/>
          <p:nvPr>
            <p:ph idx="4294967295"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solidFill>
                  <a:schemeClr val="dk1"/>
                </a:solidFill>
                <a:latin typeface="Times New Roman"/>
                <a:ea typeface="Times New Roman"/>
                <a:cs typeface="Times New Roman"/>
                <a:sym typeface="Times New Roman"/>
              </a:rPr>
              <a:t>Applications of DNS</a:t>
            </a:r>
            <a:endParaRPr>
              <a:latin typeface="Times New Roman"/>
              <a:ea typeface="Times New Roman"/>
              <a:cs typeface="Times New Roman"/>
              <a:sym typeface="Times New Roman"/>
            </a:endParaRPr>
          </a:p>
        </p:txBody>
      </p:sp>
      <p:sp>
        <p:nvSpPr>
          <p:cNvPr id="165" name="Google Shape;165;p35"/>
          <p:cNvSpPr txBox="1"/>
          <p:nvPr>
            <p:ph idx="4294967295"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
                <a:solidFill>
                  <a:srgbClr val="888888"/>
                </a:solidFill>
                <a:latin typeface="Times New Roman"/>
                <a:ea typeface="Times New Roman"/>
                <a:cs typeface="Times New Roman"/>
                <a:sym typeface="Times New Roman"/>
              </a:rPr>
              <a:t>Understanding the Role of Domain Name System in Networking</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6"/>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171" name="Google Shape;171;p36"/>
          <p:cNvSpPr txBox="1"/>
          <p:nvPr>
            <p:ph idx="4294967295" type="ctrTitle"/>
          </p:nvPr>
        </p:nvSpPr>
        <p:spPr>
          <a:xfrm>
            <a:off x="726750" y="1011044"/>
            <a:ext cx="7772400" cy="1102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latin typeface="Times New Roman"/>
                <a:ea typeface="Times New Roman"/>
                <a:cs typeface="Times New Roman"/>
                <a:sym typeface="Times New Roman"/>
              </a:rPr>
              <a:t>Applications of DNS</a:t>
            </a:r>
            <a:endParaRPr sz="4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157142"/>
              <a:buFont typeface="Calibri"/>
              <a:buNone/>
            </a:pPr>
            <a:r>
              <a:t/>
            </a:r>
            <a:endParaRPr>
              <a:latin typeface="Times New Roman"/>
              <a:ea typeface="Times New Roman"/>
              <a:cs typeface="Times New Roman"/>
              <a:sym typeface="Times New Roman"/>
            </a:endParaRPr>
          </a:p>
        </p:txBody>
      </p:sp>
      <p:sp>
        <p:nvSpPr>
          <p:cNvPr id="172" name="Google Shape;172;p36"/>
          <p:cNvSpPr txBox="1"/>
          <p:nvPr>
            <p:ph idx="4294967295" type="subTitle"/>
          </p:nvPr>
        </p:nvSpPr>
        <p:spPr>
          <a:xfrm>
            <a:off x="1411200" y="2113550"/>
            <a:ext cx="6403500" cy="2375100"/>
          </a:xfrm>
          <a:prstGeom prst="rect">
            <a:avLst/>
          </a:prstGeom>
          <a:noFill/>
          <a:ln>
            <a:noFill/>
          </a:ln>
        </p:spPr>
        <p:txBody>
          <a:bodyPr anchorCtr="0" anchor="t" bIns="45700" lIns="91425" spcFirstLastPara="1" rIns="91425" wrap="square" tIns="45700">
            <a:noAutofit/>
          </a:bodyPr>
          <a:lstStyle/>
          <a:p>
            <a:pPr indent="-250190" lvl="0" marL="342900" rtl="0" algn="l">
              <a:lnSpc>
                <a:spcPct val="80000"/>
              </a:lnSpc>
              <a:spcBef>
                <a:spcPts val="0"/>
              </a:spcBef>
              <a:spcAft>
                <a:spcPts val="0"/>
              </a:spcAft>
              <a:buClr>
                <a:schemeClr val="dk1"/>
              </a:buClr>
              <a:buSzPts val="1740"/>
              <a:buFont typeface="Times New Roman"/>
              <a:buChar char="•"/>
            </a:pPr>
            <a:r>
              <a:rPr lang="en" sz="1740">
                <a:solidFill>
                  <a:schemeClr val="dk1"/>
                </a:solidFill>
                <a:latin typeface="Times New Roman"/>
                <a:ea typeface="Times New Roman"/>
                <a:cs typeface="Times New Roman"/>
                <a:sym typeface="Times New Roman"/>
              </a:rPr>
              <a:t>Web Browsing: Resolves domain names to IP addresses.</a:t>
            </a:r>
            <a:endParaRPr sz="1740">
              <a:solidFill>
                <a:schemeClr val="dk1"/>
              </a:solidFill>
              <a:latin typeface="Times New Roman"/>
              <a:ea typeface="Times New Roman"/>
              <a:cs typeface="Times New Roman"/>
              <a:sym typeface="Times New Roman"/>
            </a:endParaRPr>
          </a:p>
          <a:p>
            <a:pPr indent="-250190" lvl="0" marL="342900" rtl="0" algn="l">
              <a:lnSpc>
                <a:spcPct val="80000"/>
              </a:lnSpc>
              <a:spcBef>
                <a:spcPts val="640"/>
              </a:spcBef>
              <a:spcAft>
                <a:spcPts val="0"/>
              </a:spcAft>
              <a:buClr>
                <a:schemeClr val="dk1"/>
              </a:buClr>
              <a:buSzPts val="1740"/>
              <a:buFont typeface="Times New Roman"/>
              <a:buChar char="•"/>
            </a:pPr>
            <a:r>
              <a:rPr lang="en" sz="1740">
                <a:solidFill>
                  <a:schemeClr val="dk1"/>
                </a:solidFill>
                <a:latin typeface="Times New Roman"/>
                <a:ea typeface="Times New Roman"/>
                <a:cs typeface="Times New Roman"/>
                <a:sym typeface="Times New Roman"/>
              </a:rPr>
              <a:t>Email Services: Used in mail exchange (MX) records.</a:t>
            </a:r>
            <a:endParaRPr sz="1740">
              <a:solidFill>
                <a:schemeClr val="dk1"/>
              </a:solidFill>
              <a:latin typeface="Times New Roman"/>
              <a:ea typeface="Times New Roman"/>
              <a:cs typeface="Times New Roman"/>
              <a:sym typeface="Times New Roman"/>
            </a:endParaRPr>
          </a:p>
          <a:p>
            <a:pPr indent="-250190" lvl="0" marL="342900" rtl="0" algn="l">
              <a:lnSpc>
                <a:spcPct val="80000"/>
              </a:lnSpc>
              <a:spcBef>
                <a:spcPts val="640"/>
              </a:spcBef>
              <a:spcAft>
                <a:spcPts val="0"/>
              </a:spcAft>
              <a:buClr>
                <a:schemeClr val="dk1"/>
              </a:buClr>
              <a:buSzPts val="1740"/>
              <a:buFont typeface="Times New Roman"/>
              <a:buChar char="•"/>
            </a:pPr>
            <a:r>
              <a:rPr lang="en" sz="1740">
                <a:solidFill>
                  <a:schemeClr val="dk1"/>
                </a:solidFill>
                <a:latin typeface="Times New Roman"/>
                <a:ea typeface="Times New Roman"/>
                <a:cs typeface="Times New Roman"/>
                <a:sym typeface="Times New Roman"/>
              </a:rPr>
              <a:t>CDNs: Helps in delivering content efficiently by directing users to the nearest servers.</a:t>
            </a:r>
            <a:endParaRPr sz="1740">
              <a:solidFill>
                <a:schemeClr val="dk1"/>
              </a:solidFill>
              <a:latin typeface="Times New Roman"/>
              <a:ea typeface="Times New Roman"/>
              <a:cs typeface="Times New Roman"/>
              <a:sym typeface="Times New Roman"/>
            </a:endParaRPr>
          </a:p>
          <a:p>
            <a:pPr indent="-250190" lvl="0" marL="342900" rtl="0" algn="l">
              <a:lnSpc>
                <a:spcPct val="80000"/>
              </a:lnSpc>
              <a:spcBef>
                <a:spcPts val="640"/>
              </a:spcBef>
              <a:spcAft>
                <a:spcPts val="0"/>
              </a:spcAft>
              <a:buClr>
                <a:schemeClr val="dk1"/>
              </a:buClr>
              <a:buSzPts val="1740"/>
              <a:buFont typeface="Times New Roman"/>
              <a:buChar char="•"/>
            </a:pPr>
            <a:r>
              <a:rPr lang="en" sz="1740">
                <a:solidFill>
                  <a:schemeClr val="dk1"/>
                </a:solidFill>
                <a:latin typeface="Times New Roman"/>
                <a:ea typeface="Times New Roman"/>
                <a:cs typeface="Times New Roman"/>
                <a:sym typeface="Times New Roman"/>
              </a:rPr>
              <a:t>Load Balancing: Distributes network traffic across multiple servers.</a:t>
            </a:r>
            <a:endParaRPr sz="1740">
              <a:solidFill>
                <a:schemeClr val="dk1"/>
              </a:solidFill>
              <a:latin typeface="Times New Roman"/>
              <a:ea typeface="Times New Roman"/>
              <a:cs typeface="Times New Roman"/>
              <a:sym typeface="Times New Roman"/>
            </a:endParaRPr>
          </a:p>
          <a:p>
            <a:pPr indent="-250190" lvl="0" marL="342900" rtl="0" algn="l">
              <a:lnSpc>
                <a:spcPct val="80000"/>
              </a:lnSpc>
              <a:spcBef>
                <a:spcPts val="640"/>
              </a:spcBef>
              <a:spcAft>
                <a:spcPts val="0"/>
              </a:spcAft>
              <a:buClr>
                <a:schemeClr val="dk1"/>
              </a:buClr>
              <a:buSzPts val="1740"/>
              <a:buFont typeface="Times New Roman"/>
              <a:buChar char="•"/>
            </a:pPr>
            <a:r>
              <a:rPr lang="en" sz="1740">
                <a:solidFill>
                  <a:schemeClr val="dk1"/>
                </a:solidFill>
                <a:latin typeface="Times New Roman"/>
                <a:ea typeface="Times New Roman"/>
                <a:cs typeface="Times New Roman"/>
                <a:sym typeface="Times New Roman"/>
              </a:rPr>
              <a:t>Security: DNS filtering, DNSSEC for integrity, and protection against phishing.</a:t>
            </a:r>
            <a:endParaRPr sz="174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rgbClr val="888888"/>
              </a:buClr>
              <a:buSzPts val="1520"/>
              <a:buNone/>
            </a:pPr>
            <a:r>
              <a:t/>
            </a:r>
            <a:endParaRPr sz="1455">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178" name="Google Shape;178;p37"/>
          <p:cNvSpPr txBox="1"/>
          <p:nvPr>
            <p:ph idx="4294967295" type="ctrTitle"/>
          </p:nvPr>
        </p:nvSpPr>
        <p:spPr>
          <a:xfrm>
            <a:off x="685800" y="1011044"/>
            <a:ext cx="7772400" cy="1102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latin typeface="Times New Roman"/>
                <a:ea typeface="Times New Roman"/>
                <a:cs typeface="Times New Roman"/>
                <a:sym typeface="Times New Roman"/>
              </a:rPr>
              <a:t>Future of DNS</a:t>
            </a:r>
            <a:endParaRPr sz="4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157142"/>
              <a:buFont typeface="Calibri"/>
              <a:buNone/>
            </a:pPr>
            <a:r>
              <a:t/>
            </a:r>
            <a:endParaRPr>
              <a:latin typeface="Times New Roman"/>
              <a:ea typeface="Times New Roman"/>
              <a:cs typeface="Times New Roman"/>
              <a:sym typeface="Times New Roman"/>
            </a:endParaRPr>
          </a:p>
        </p:txBody>
      </p:sp>
      <p:sp>
        <p:nvSpPr>
          <p:cNvPr id="179" name="Google Shape;179;p37"/>
          <p:cNvSpPr txBox="1"/>
          <p:nvPr>
            <p:ph idx="4294967295" type="subTitle"/>
          </p:nvPr>
        </p:nvSpPr>
        <p:spPr>
          <a:xfrm>
            <a:off x="1305150" y="2113550"/>
            <a:ext cx="6400800" cy="1314600"/>
          </a:xfrm>
          <a:prstGeom prst="rect">
            <a:avLst/>
          </a:prstGeom>
          <a:noFill/>
          <a:ln>
            <a:noFill/>
          </a:ln>
        </p:spPr>
        <p:txBody>
          <a:bodyPr anchorCtr="0" anchor="t" bIns="45700" lIns="91425" spcFirstLastPara="1" rIns="91425" wrap="square" tIns="45700">
            <a:noAutofit/>
          </a:bodyPr>
          <a:lstStyle/>
          <a:p>
            <a:pPr indent="-308610" lvl="0" marL="342900" rtl="0" algn="l">
              <a:lnSpc>
                <a:spcPct val="80000"/>
              </a:lnSpc>
              <a:spcBef>
                <a:spcPts val="0"/>
              </a:spcBef>
              <a:spcAft>
                <a:spcPts val="0"/>
              </a:spcAft>
              <a:buClr>
                <a:schemeClr val="dk1"/>
              </a:buClr>
              <a:buSzPts val="2660"/>
              <a:buFont typeface="Times New Roman"/>
              <a:buChar char="•"/>
            </a:pPr>
            <a:r>
              <a:rPr lang="en" sz="2660">
                <a:solidFill>
                  <a:schemeClr val="dk1"/>
                </a:solidFill>
                <a:latin typeface="Times New Roman"/>
                <a:ea typeface="Times New Roman"/>
                <a:cs typeface="Times New Roman"/>
                <a:sym typeface="Times New Roman"/>
              </a:rPr>
              <a:t>Enhanced security with DNS over HTTPS (DoH) and DNS over TLS (DoT).</a:t>
            </a:r>
            <a:endParaRPr sz="2660">
              <a:solidFill>
                <a:schemeClr val="dk1"/>
              </a:solidFill>
              <a:latin typeface="Times New Roman"/>
              <a:ea typeface="Times New Roman"/>
              <a:cs typeface="Times New Roman"/>
              <a:sym typeface="Times New Roman"/>
            </a:endParaRPr>
          </a:p>
          <a:p>
            <a:pPr indent="-308610" lvl="0" marL="342900" rtl="0" algn="l">
              <a:lnSpc>
                <a:spcPct val="80000"/>
              </a:lnSpc>
              <a:spcBef>
                <a:spcPts val="640"/>
              </a:spcBef>
              <a:spcAft>
                <a:spcPts val="0"/>
              </a:spcAft>
              <a:buClr>
                <a:schemeClr val="dk1"/>
              </a:buClr>
              <a:buSzPts val="2660"/>
              <a:buFont typeface="Times New Roman"/>
              <a:buChar char="•"/>
            </a:pPr>
            <a:r>
              <a:rPr lang="en" sz="2660">
                <a:solidFill>
                  <a:schemeClr val="dk1"/>
                </a:solidFill>
                <a:latin typeface="Times New Roman"/>
                <a:ea typeface="Times New Roman"/>
                <a:cs typeface="Times New Roman"/>
                <a:sym typeface="Times New Roman"/>
              </a:rPr>
              <a:t>Growing role in IoT and cloud computing.</a:t>
            </a:r>
            <a:endParaRPr sz="2660">
              <a:solidFill>
                <a:schemeClr val="dk1"/>
              </a:solidFill>
              <a:latin typeface="Times New Roman"/>
              <a:ea typeface="Times New Roman"/>
              <a:cs typeface="Times New Roman"/>
              <a:sym typeface="Times New Roman"/>
            </a:endParaRPr>
          </a:p>
          <a:p>
            <a:pPr indent="-308610" lvl="0" marL="342900" rtl="0" algn="l">
              <a:lnSpc>
                <a:spcPct val="80000"/>
              </a:lnSpc>
              <a:spcBef>
                <a:spcPts val="640"/>
              </a:spcBef>
              <a:spcAft>
                <a:spcPts val="0"/>
              </a:spcAft>
              <a:buClr>
                <a:schemeClr val="dk1"/>
              </a:buClr>
              <a:buSzPts val="2660"/>
              <a:buFont typeface="Times New Roman"/>
              <a:buChar char="•"/>
            </a:pPr>
            <a:r>
              <a:rPr lang="en" sz="2660">
                <a:solidFill>
                  <a:schemeClr val="dk1"/>
                </a:solidFill>
                <a:latin typeface="Times New Roman"/>
                <a:ea typeface="Times New Roman"/>
                <a:cs typeface="Times New Roman"/>
                <a:sym typeface="Times New Roman"/>
              </a:rPr>
              <a:t>AI-driven DNS optimization for better performance.</a:t>
            </a:r>
            <a:endParaRPr sz="266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Clr>
                <a:srgbClr val="888888"/>
              </a:buClr>
              <a:buSzPts val="1760"/>
              <a:buNone/>
            </a:pPr>
            <a:r>
              <a:t/>
            </a:r>
            <a:endParaRPr sz="189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185" name="Google Shape;185;p38"/>
          <p:cNvSpPr txBox="1"/>
          <p:nvPr>
            <p:ph idx="4294967295" type="ctrTitle"/>
          </p:nvPr>
        </p:nvSpPr>
        <p:spPr>
          <a:xfrm>
            <a:off x="685800" y="1011044"/>
            <a:ext cx="7772400" cy="1102500"/>
          </a:xfrm>
          <a:prstGeom prst="rect">
            <a:avLst/>
          </a:prstGeom>
          <a:noFill/>
          <a:ln>
            <a:noFill/>
          </a:ln>
        </p:spPr>
        <p:txBody>
          <a:bodyPr anchorCtr="0" anchor="ctr" bIns="45700" lIns="91425" spcFirstLastPara="1" rIns="91425" wrap="square" tIns="45700">
            <a:normAutofit/>
          </a:bodyPr>
          <a:lstStyle/>
          <a:p>
            <a:pPr indent="457200" lvl="0" marL="0" rtl="0" algn="l">
              <a:lnSpc>
                <a:spcPct val="115000"/>
              </a:lnSpc>
              <a:spcBef>
                <a:spcPts val="1400"/>
              </a:spcBef>
              <a:spcAft>
                <a:spcPts val="0"/>
              </a:spcAft>
              <a:buClr>
                <a:schemeClr val="dk1"/>
              </a:buClr>
              <a:buSzPts val="1100"/>
              <a:buFont typeface="Arial"/>
              <a:buNone/>
            </a:pPr>
            <a:r>
              <a:rPr b="1" lang="en" sz="3000"/>
              <a:t>Why is DNS Important?</a:t>
            </a:r>
            <a:endParaRPr sz="3100">
              <a:latin typeface="Calibri"/>
              <a:ea typeface="Calibri"/>
              <a:cs typeface="Calibri"/>
              <a:sym typeface="Calibri"/>
            </a:endParaRPr>
          </a:p>
          <a:p>
            <a:pPr indent="0" lvl="0" marL="0" rtl="0" algn="ctr">
              <a:lnSpc>
                <a:spcPct val="100000"/>
              </a:lnSpc>
              <a:spcBef>
                <a:spcPts val="400"/>
              </a:spcBef>
              <a:spcAft>
                <a:spcPts val="0"/>
              </a:spcAft>
              <a:buClr>
                <a:schemeClr val="dk1"/>
              </a:buClr>
              <a:buSzPts val="4400"/>
              <a:buFont typeface="Calibri"/>
              <a:buNone/>
            </a:pPr>
            <a:r>
              <a:t/>
            </a:r>
            <a:endParaRPr/>
          </a:p>
        </p:txBody>
      </p:sp>
      <p:sp>
        <p:nvSpPr>
          <p:cNvPr id="186" name="Google Shape;186;p38"/>
          <p:cNvSpPr txBox="1"/>
          <p:nvPr>
            <p:ph idx="4294967295" type="subTitle"/>
          </p:nvPr>
        </p:nvSpPr>
        <p:spPr>
          <a:xfrm>
            <a:off x="784150" y="2113550"/>
            <a:ext cx="6988200" cy="2524800"/>
          </a:xfrm>
          <a:prstGeom prst="rect">
            <a:avLst/>
          </a:prstGeom>
          <a:noFill/>
          <a:ln>
            <a:noFill/>
          </a:ln>
        </p:spPr>
        <p:txBody>
          <a:bodyPr anchorCtr="0" anchor="t" bIns="45700" lIns="91425" spcFirstLastPara="1" rIns="91425" wrap="square" tIns="45700">
            <a:normAutofit/>
          </a:bodyPr>
          <a:lstStyle/>
          <a:p>
            <a:pPr indent="-349250" lvl="0" marL="457200" rtl="0" algn="l">
              <a:spcBef>
                <a:spcPts val="1200"/>
              </a:spcBef>
              <a:spcAft>
                <a:spcPts val="0"/>
              </a:spcAft>
              <a:buClr>
                <a:schemeClr val="dk1"/>
              </a:buClr>
              <a:buSzPts val="1900"/>
              <a:buChar char="●"/>
            </a:pPr>
            <a:r>
              <a:rPr b="1" lang="en" sz="1900">
                <a:solidFill>
                  <a:schemeClr val="dk1"/>
                </a:solidFill>
              </a:rPr>
              <a:t>Simplifies Access</a:t>
            </a:r>
            <a:r>
              <a:rPr lang="en" sz="1900">
                <a:solidFill>
                  <a:schemeClr val="dk1"/>
                </a:solidFill>
              </a:rPr>
              <a:t> → Users can type </a:t>
            </a:r>
            <a:r>
              <a:rPr lang="en" sz="1900">
                <a:solidFill>
                  <a:srgbClr val="188038"/>
                </a:solidFill>
                <a:latin typeface="Roboto Mono"/>
                <a:ea typeface="Roboto Mono"/>
                <a:cs typeface="Roboto Mono"/>
                <a:sym typeface="Roboto Mono"/>
              </a:rPr>
              <a:t>example.com</a:t>
            </a:r>
            <a:r>
              <a:rPr lang="en" sz="1900">
                <a:solidFill>
                  <a:schemeClr val="dk1"/>
                </a:solidFill>
              </a:rPr>
              <a:t> instead of memorizing </a:t>
            </a:r>
            <a:r>
              <a:rPr lang="en" sz="1900">
                <a:solidFill>
                  <a:srgbClr val="188038"/>
                </a:solidFill>
                <a:latin typeface="Roboto Mono"/>
                <a:ea typeface="Roboto Mono"/>
                <a:cs typeface="Roboto Mono"/>
                <a:sym typeface="Roboto Mono"/>
              </a:rPr>
              <a:t>192.168.1.1</a:t>
            </a:r>
            <a:r>
              <a:rPr lang="en" sz="1900">
                <a:solidFill>
                  <a:schemeClr val="dk1"/>
                </a:solidFill>
              </a:rPr>
              <a:t>.</a:t>
            </a:r>
            <a:endParaRPr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Scalability</a:t>
            </a:r>
            <a:r>
              <a:rPr lang="en" sz="1900">
                <a:solidFill>
                  <a:schemeClr val="dk1"/>
                </a:solidFill>
              </a:rPr>
              <a:t> → Supports billions of devices worldwide.</a:t>
            </a:r>
            <a:endParaRPr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Load Balancing</a:t>
            </a:r>
            <a:r>
              <a:rPr lang="en" sz="1900">
                <a:solidFill>
                  <a:schemeClr val="dk1"/>
                </a:solidFill>
              </a:rPr>
              <a:t> → Distributes traffic across multiple servers.</a:t>
            </a:r>
            <a:endParaRPr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Security Features</a:t>
            </a:r>
            <a:r>
              <a:rPr lang="en" sz="1900">
                <a:solidFill>
                  <a:schemeClr val="dk1"/>
                </a:solidFill>
              </a:rPr>
              <a:t> → Uses DNSSEC to prevent spoofing and phishing attacks.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192" name="Google Shape;192;p39"/>
          <p:cNvSpPr txBox="1"/>
          <p:nvPr>
            <p:ph idx="4294967295" type="ctrTitle"/>
          </p:nvPr>
        </p:nvSpPr>
        <p:spPr>
          <a:xfrm>
            <a:off x="685800" y="1011048"/>
            <a:ext cx="7772400" cy="783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400"/>
              </a:spcBef>
              <a:spcAft>
                <a:spcPts val="0"/>
              </a:spcAft>
              <a:buClr>
                <a:schemeClr val="dk1"/>
              </a:buClr>
              <a:buSzPts val="2520"/>
              <a:buFont typeface="Arial"/>
              <a:buNone/>
            </a:pPr>
            <a:r>
              <a:rPr b="1" lang="en" sz="2890">
                <a:latin typeface="Times New Roman"/>
                <a:ea typeface="Times New Roman"/>
                <a:cs typeface="Times New Roman"/>
                <a:sym typeface="Times New Roman"/>
              </a:rPr>
              <a:t>DNS Security Issues &amp; Solutions</a:t>
            </a:r>
            <a:endParaRPr b="1" sz="3133">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960"/>
              <a:buFont typeface="Calibri"/>
              <a:buNone/>
            </a:pPr>
            <a:r>
              <a:t/>
            </a:r>
            <a:endParaRPr sz="2520"/>
          </a:p>
        </p:txBody>
      </p:sp>
      <p:sp>
        <p:nvSpPr>
          <p:cNvPr id="193" name="Google Shape;193;p39"/>
          <p:cNvSpPr txBox="1"/>
          <p:nvPr>
            <p:ph idx="4294967295" type="subTitle"/>
          </p:nvPr>
        </p:nvSpPr>
        <p:spPr>
          <a:xfrm>
            <a:off x="1371600" y="1794350"/>
            <a:ext cx="6400800" cy="2091900"/>
          </a:xfrm>
          <a:prstGeom prst="rect">
            <a:avLst/>
          </a:prstGeom>
          <a:noFill/>
          <a:ln>
            <a:noFill/>
          </a:ln>
        </p:spPr>
        <p:txBody>
          <a:bodyPr anchorCtr="0" anchor="t" bIns="45700" lIns="91425" spcFirstLastPara="1" rIns="91425" wrap="square" tIns="45700">
            <a:normAutofit/>
          </a:bodyPr>
          <a:lstStyle/>
          <a:p>
            <a:pPr indent="0" lvl="0" marL="0" rtl="0" algn="l">
              <a:spcBef>
                <a:spcPts val="1200"/>
              </a:spcBef>
              <a:spcAft>
                <a:spcPts val="0"/>
              </a:spcAft>
              <a:buNone/>
            </a:pPr>
            <a:r>
              <a:rPr lang="en" sz="1700">
                <a:solidFill>
                  <a:schemeClr val="dk1"/>
                </a:solidFill>
                <a:latin typeface="Times New Roman"/>
                <a:ea typeface="Times New Roman"/>
                <a:cs typeface="Times New Roman"/>
                <a:sym typeface="Times New Roman"/>
              </a:rPr>
              <a:t>The </a:t>
            </a:r>
            <a:r>
              <a:rPr b="1" lang="en" sz="1700">
                <a:solidFill>
                  <a:schemeClr val="dk1"/>
                </a:solidFill>
                <a:latin typeface="Times New Roman"/>
                <a:ea typeface="Times New Roman"/>
                <a:cs typeface="Times New Roman"/>
                <a:sym typeface="Times New Roman"/>
              </a:rPr>
              <a:t>Domain Name System (DNS)</a:t>
            </a:r>
            <a:r>
              <a:rPr lang="en" sz="1700">
                <a:solidFill>
                  <a:schemeClr val="dk1"/>
                </a:solidFill>
                <a:latin typeface="Times New Roman"/>
                <a:ea typeface="Times New Roman"/>
                <a:cs typeface="Times New Roman"/>
                <a:sym typeface="Times New Roman"/>
              </a:rPr>
              <a:t> is essential for internet communication, but it has security vulnerabilities that attackers can exploit. Below are some </a:t>
            </a:r>
            <a:r>
              <a:rPr b="1" lang="en" sz="1700">
                <a:solidFill>
                  <a:schemeClr val="dk1"/>
                </a:solidFill>
                <a:latin typeface="Times New Roman"/>
                <a:ea typeface="Times New Roman"/>
                <a:cs typeface="Times New Roman"/>
                <a:sym typeface="Times New Roman"/>
              </a:rPr>
              <a:t>common DNS threats</a:t>
            </a:r>
            <a:r>
              <a:rPr lang="en" sz="1700">
                <a:solidFill>
                  <a:schemeClr val="dk1"/>
                </a:solidFill>
                <a:latin typeface="Times New Roman"/>
                <a:ea typeface="Times New Roman"/>
                <a:cs typeface="Times New Roman"/>
                <a:sym typeface="Times New Roman"/>
              </a:rPr>
              <a:t> and </a:t>
            </a:r>
            <a:r>
              <a:rPr b="1" lang="en" sz="1700">
                <a:solidFill>
                  <a:schemeClr val="dk1"/>
                </a:solidFill>
                <a:latin typeface="Times New Roman"/>
                <a:ea typeface="Times New Roman"/>
                <a:cs typeface="Times New Roman"/>
                <a:sym typeface="Times New Roman"/>
              </a:rPr>
              <a:t>their solutions</a:t>
            </a:r>
            <a:r>
              <a:rPr lang="en" sz="1700">
                <a:solidFill>
                  <a:schemeClr val="dk1"/>
                </a:solidFill>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199" name="Google Shape;199;p40"/>
          <p:cNvSpPr txBox="1"/>
          <p:nvPr>
            <p:ph idx="4294967295" type="ctrTitle"/>
          </p:nvPr>
        </p:nvSpPr>
        <p:spPr>
          <a:xfrm>
            <a:off x="685800" y="774350"/>
            <a:ext cx="7772400" cy="6369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1400"/>
              </a:spcBef>
              <a:spcAft>
                <a:spcPts val="0"/>
              </a:spcAft>
              <a:buClr>
                <a:schemeClr val="dk1"/>
              </a:buClr>
              <a:buSzPts val="990"/>
              <a:buFont typeface="Arial"/>
              <a:buNone/>
            </a:pPr>
            <a:r>
              <a:rPr b="1" lang="en" sz="2170">
                <a:latin typeface="Times New Roman"/>
                <a:ea typeface="Times New Roman"/>
                <a:cs typeface="Times New Roman"/>
                <a:sym typeface="Times New Roman"/>
              </a:rPr>
              <a:t>Common DNS Security Issues</a:t>
            </a:r>
            <a:endParaRPr>
              <a:latin typeface="Times New Roman"/>
              <a:ea typeface="Times New Roman"/>
              <a:cs typeface="Times New Roman"/>
              <a:sym typeface="Times New Roman"/>
            </a:endParaRPr>
          </a:p>
        </p:txBody>
      </p:sp>
      <p:sp>
        <p:nvSpPr>
          <p:cNvPr id="200" name="Google Shape;200;p40"/>
          <p:cNvSpPr txBox="1"/>
          <p:nvPr>
            <p:ph idx="4294967295" type="subTitle"/>
          </p:nvPr>
        </p:nvSpPr>
        <p:spPr>
          <a:xfrm>
            <a:off x="685800" y="1648050"/>
            <a:ext cx="7966500" cy="3203100"/>
          </a:xfrm>
          <a:prstGeom prst="rect">
            <a:avLst/>
          </a:prstGeom>
          <a:noFill/>
          <a:ln>
            <a:noFill/>
          </a:ln>
        </p:spPr>
        <p:txBody>
          <a:bodyPr anchorCtr="0" anchor="t" bIns="45700" lIns="91425" spcFirstLastPara="1" rIns="91425" wrap="square" tIns="45700">
            <a:noAutofit/>
          </a:bodyPr>
          <a:lstStyle/>
          <a:p>
            <a:pPr indent="-311920" lvl="0" marL="457200" rtl="0" algn="l">
              <a:lnSpc>
                <a:spcPct val="75000"/>
              </a:lnSpc>
              <a:spcBef>
                <a:spcPts val="1200"/>
              </a:spcBef>
              <a:spcAft>
                <a:spcPts val="0"/>
              </a:spcAft>
              <a:buClr>
                <a:schemeClr val="dk1"/>
              </a:buClr>
              <a:buSzPts val="1312"/>
              <a:buFont typeface="Times New Roman"/>
              <a:buAutoNum type="arabicPeriod"/>
            </a:pPr>
            <a:r>
              <a:rPr b="1" lang="en" sz="1312">
                <a:solidFill>
                  <a:schemeClr val="dk1"/>
                </a:solidFill>
                <a:latin typeface="Times New Roman"/>
                <a:ea typeface="Times New Roman"/>
                <a:cs typeface="Times New Roman"/>
                <a:sym typeface="Times New Roman"/>
              </a:rPr>
              <a:t>DNS Spoofing (DNS Cache Poisoning)</a:t>
            </a:r>
            <a:br>
              <a:rPr b="1" lang="en" sz="1312">
                <a:solidFill>
                  <a:schemeClr val="dk1"/>
                </a:solidFill>
                <a:latin typeface="Times New Roman"/>
                <a:ea typeface="Times New Roman"/>
                <a:cs typeface="Times New Roman"/>
                <a:sym typeface="Times New Roman"/>
              </a:rPr>
            </a:br>
            <a:endParaRPr b="1" sz="1312">
              <a:solidFill>
                <a:schemeClr val="dk1"/>
              </a:solidFill>
              <a:latin typeface="Times New Roman"/>
              <a:ea typeface="Times New Roman"/>
              <a:cs typeface="Times New Roman"/>
              <a:sym typeface="Times New Roman"/>
            </a:endParaRPr>
          </a:p>
          <a:p>
            <a:pPr indent="-311920" lvl="1" marL="914400" rtl="0" algn="l">
              <a:lnSpc>
                <a:spcPct val="75000"/>
              </a:lnSpc>
              <a:spcBef>
                <a:spcPts val="0"/>
              </a:spcBef>
              <a:spcAft>
                <a:spcPts val="0"/>
              </a:spcAft>
              <a:buClr>
                <a:schemeClr val="dk1"/>
              </a:buClr>
              <a:buSzPts val="1312"/>
              <a:buFont typeface="Times New Roman"/>
              <a:buChar char="○"/>
            </a:pPr>
            <a:r>
              <a:rPr lang="en" sz="1312">
                <a:solidFill>
                  <a:schemeClr val="dk1"/>
                </a:solidFill>
                <a:latin typeface="Times New Roman"/>
                <a:ea typeface="Times New Roman"/>
                <a:cs typeface="Times New Roman"/>
                <a:sym typeface="Times New Roman"/>
              </a:rPr>
              <a:t>Attackers inject false DNS records into a resolver’s cache, redirecting users to malicious sites.</a:t>
            </a:r>
            <a:endParaRPr sz="1312">
              <a:solidFill>
                <a:schemeClr val="dk1"/>
              </a:solidFill>
              <a:latin typeface="Times New Roman"/>
              <a:ea typeface="Times New Roman"/>
              <a:cs typeface="Times New Roman"/>
              <a:sym typeface="Times New Roman"/>
            </a:endParaRPr>
          </a:p>
          <a:p>
            <a:pPr indent="-311920" lvl="1" marL="914400" rtl="0" algn="l">
              <a:lnSpc>
                <a:spcPct val="75000"/>
              </a:lnSpc>
              <a:spcBef>
                <a:spcPts val="0"/>
              </a:spcBef>
              <a:spcAft>
                <a:spcPts val="0"/>
              </a:spcAft>
              <a:buClr>
                <a:schemeClr val="dk1"/>
              </a:buClr>
              <a:buSzPts val="1312"/>
              <a:buChar char="○"/>
            </a:pPr>
            <a:r>
              <a:rPr b="1" lang="en" sz="1312">
                <a:solidFill>
                  <a:schemeClr val="dk1"/>
                </a:solidFill>
                <a:latin typeface="Times New Roman"/>
                <a:ea typeface="Times New Roman"/>
                <a:cs typeface="Times New Roman"/>
                <a:sym typeface="Times New Roman"/>
              </a:rPr>
              <a:t>Example:</a:t>
            </a:r>
            <a:r>
              <a:rPr lang="en" sz="1312">
                <a:solidFill>
                  <a:schemeClr val="dk1"/>
                </a:solidFill>
                <a:latin typeface="Times New Roman"/>
                <a:ea typeface="Times New Roman"/>
                <a:cs typeface="Times New Roman"/>
                <a:sym typeface="Times New Roman"/>
              </a:rPr>
              <a:t> You type </a:t>
            </a:r>
            <a:r>
              <a:rPr lang="en" sz="1312">
                <a:solidFill>
                  <a:srgbClr val="188038"/>
                </a:solidFill>
                <a:latin typeface="Times New Roman"/>
                <a:ea typeface="Times New Roman"/>
                <a:cs typeface="Times New Roman"/>
                <a:sym typeface="Times New Roman"/>
              </a:rPr>
              <a:t>bank.com</a:t>
            </a:r>
            <a:r>
              <a:rPr lang="en" sz="1312">
                <a:solidFill>
                  <a:schemeClr val="dk1"/>
                </a:solidFill>
                <a:latin typeface="Times New Roman"/>
                <a:ea typeface="Times New Roman"/>
                <a:cs typeface="Times New Roman"/>
                <a:sym typeface="Times New Roman"/>
              </a:rPr>
              <a:t>, but due to poisoning, it takes you to a phishing page.</a:t>
            </a:r>
            <a:endParaRPr sz="1312">
              <a:solidFill>
                <a:schemeClr val="dk1"/>
              </a:solidFill>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1312">
              <a:solidFill>
                <a:schemeClr val="dk1"/>
              </a:solidFill>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1312">
              <a:solidFill>
                <a:schemeClr val="dk1"/>
              </a:solidFill>
              <a:latin typeface="Times New Roman"/>
              <a:ea typeface="Times New Roman"/>
              <a:cs typeface="Times New Roman"/>
              <a:sym typeface="Times New Roman"/>
            </a:endParaRPr>
          </a:p>
          <a:p>
            <a:pPr indent="0" lvl="0" marL="0" rtl="0" algn="l">
              <a:lnSpc>
                <a:spcPct val="75000"/>
              </a:lnSpc>
              <a:spcBef>
                <a:spcPts val="0"/>
              </a:spcBef>
              <a:spcAft>
                <a:spcPts val="0"/>
              </a:spcAft>
              <a:buNone/>
            </a:pPr>
            <a:r>
              <a:t/>
            </a:r>
            <a:endParaRPr sz="1312">
              <a:solidFill>
                <a:schemeClr val="dk1"/>
              </a:solidFill>
              <a:latin typeface="Times New Roman"/>
              <a:ea typeface="Times New Roman"/>
              <a:cs typeface="Times New Roman"/>
              <a:sym typeface="Times New Roman"/>
            </a:endParaRPr>
          </a:p>
          <a:p>
            <a:pPr indent="-311920" lvl="0" marL="457200" rtl="0" algn="l">
              <a:lnSpc>
                <a:spcPct val="75000"/>
              </a:lnSpc>
              <a:spcBef>
                <a:spcPts val="0"/>
              </a:spcBef>
              <a:spcAft>
                <a:spcPts val="0"/>
              </a:spcAft>
              <a:buClr>
                <a:schemeClr val="dk1"/>
              </a:buClr>
              <a:buSzPts val="1312"/>
              <a:buFont typeface="Times New Roman"/>
              <a:buAutoNum type="arabicPeriod"/>
            </a:pPr>
            <a:r>
              <a:rPr b="1" lang="en" sz="1312">
                <a:solidFill>
                  <a:schemeClr val="dk1"/>
                </a:solidFill>
                <a:latin typeface="Times New Roman"/>
                <a:ea typeface="Times New Roman"/>
                <a:cs typeface="Times New Roman"/>
                <a:sym typeface="Times New Roman"/>
              </a:rPr>
              <a:t>DDoS Attacks (Distributed Denial of Service)</a:t>
            </a:r>
            <a:br>
              <a:rPr b="1" lang="en" sz="1312">
                <a:solidFill>
                  <a:schemeClr val="dk1"/>
                </a:solidFill>
                <a:latin typeface="Times New Roman"/>
                <a:ea typeface="Times New Roman"/>
                <a:cs typeface="Times New Roman"/>
                <a:sym typeface="Times New Roman"/>
              </a:rPr>
            </a:br>
            <a:endParaRPr b="1" sz="1312">
              <a:solidFill>
                <a:schemeClr val="dk1"/>
              </a:solidFill>
              <a:latin typeface="Times New Roman"/>
              <a:ea typeface="Times New Roman"/>
              <a:cs typeface="Times New Roman"/>
              <a:sym typeface="Times New Roman"/>
            </a:endParaRPr>
          </a:p>
          <a:p>
            <a:pPr indent="-311920" lvl="1" marL="914400" rtl="0" algn="l">
              <a:lnSpc>
                <a:spcPct val="75000"/>
              </a:lnSpc>
              <a:spcBef>
                <a:spcPts val="0"/>
              </a:spcBef>
              <a:spcAft>
                <a:spcPts val="0"/>
              </a:spcAft>
              <a:buClr>
                <a:schemeClr val="dk1"/>
              </a:buClr>
              <a:buSzPts val="1312"/>
              <a:buFont typeface="Times New Roman"/>
              <a:buChar char="○"/>
            </a:pPr>
            <a:r>
              <a:rPr lang="en" sz="1312">
                <a:solidFill>
                  <a:schemeClr val="dk1"/>
                </a:solidFill>
                <a:latin typeface="Times New Roman"/>
                <a:ea typeface="Times New Roman"/>
                <a:cs typeface="Times New Roman"/>
                <a:sym typeface="Times New Roman"/>
              </a:rPr>
              <a:t>Attackers overwhelm DNS servers with massive traffic, making websites inaccessible.</a:t>
            </a:r>
            <a:endParaRPr sz="1312">
              <a:solidFill>
                <a:schemeClr val="dk1"/>
              </a:solidFill>
              <a:latin typeface="Times New Roman"/>
              <a:ea typeface="Times New Roman"/>
              <a:cs typeface="Times New Roman"/>
              <a:sym typeface="Times New Roman"/>
            </a:endParaRPr>
          </a:p>
          <a:p>
            <a:pPr indent="-311920" lvl="1" marL="914400" rtl="0" algn="l">
              <a:lnSpc>
                <a:spcPct val="75000"/>
              </a:lnSpc>
              <a:spcBef>
                <a:spcPts val="0"/>
              </a:spcBef>
              <a:spcAft>
                <a:spcPts val="0"/>
              </a:spcAft>
              <a:buClr>
                <a:schemeClr val="dk1"/>
              </a:buClr>
              <a:buSzPts val="1312"/>
              <a:buChar char="○"/>
            </a:pPr>
            <a:r>
              <a:rPr b="1" lang="en" sz="1312">
                <a:solidFill>
                  <a:schemeClr val="dk1"/>
                </a:solidFill>
                <a:latin typeface="Times New Roman"/>
                <a:ea typeface="Times New Roman"/>
                <a:cs typeface="Times New Roman"/>
                <a:sym typeface="Times New Roman"/>
              </a:rPr>
              <a:t>Example:</a:t>
            </a:r>
            <a:r>
              <a:rPr lang="en" sz="1312">
                <a:solidFill>
                  <a:schemeClr val="dk1"/>
                </a:solidFill>
                <a:latin typeface="Times New Roman"/>
                <a:ea typeface="Times New Roman"/>
                <a:cs typeface="Times New Roman"/>
                <a:sym typeface="Times New Roman"/>
              </a:rPr>
              <a:t> Botnets flood DNS servers with fake requests, causing downtime.</a:t>
            </a:r>
            <a:endParaRPr sz="1312">
              <a:solidFill>
                <a:schemeClr val="dk1"/>
              </a:solidFill>
              <a:latin typeface="Times New Roman"/>
              <a:ea typeface="Times New Roman"/>
              <a:cs typeface="Times New Roman"/>
              <a:sym typeface="Times New Roman"/>
            </a:endParaRPr>
          </a:p>
          <a:p>
            <a:pPr indent="0" lvl="0" marL="914400" rtl="0" algn="l">
              <a:lnSpc>
                <a:spcPct val="75000"/>
              </a:lnSpc>
              <a:spcBef>
                <a:spcPts val="0"/>
              </a:spcBef>
              <a:spcAft>
                <a:spcPts val="0"/>
              </a:spcAft>
              <a:buNone/>
            </a:pPr>
            <a:r>
              <a:t/>
            </a:r>
            <a:endParaRPr sz="1312">
              <a:solidFill>
                <a:schemeClr val="dk1"/>
              </a:solidFill>
              <a:latin typeface="Times New Roman"/>
              <a:ea typeface="Times New Roman"/>
              <a:cs typeface="Times New Roman"/>
              <a:sym typeface="Times New Roman"/>
            </a:endParaRPr>
          </a:p>
          <a:p>
            <a:pPr indent="0" lvl="0" marL="914400" rtl="0" algn="l">
              <a:lnSpc>
                <a:spcPct val="75000"/>
              </a:lnSpc>
              <a:spcBef>
                <a:spcPts val="0"/>
              </a:spcBef>
              <a:spcAft>
                <a:spcPts val="0"/>
              </a:spcAft>
              <a:buNone/>
            </a:pPr>
            <a:r>
              <a:t/>
            </a:r>
            <a:endParaRPr sz="1312">
              <a:solidFill>
                <a:schemeClr val="dk1"/>
              </a:solidFill>
              <a:latin typeface="Times New Roman"/>
              <a:ea typeface="Times New Roman"/>
              <a:cs typeface="Times New Roman"/>
              <a:sym typeface="Times New Roman"/>
            </a:endParaRPr>
          </a:p>
          <a:p>
            <a:pPr indent="-311920" lvl="0" marL="457200" rtl="0" algn="l">
              <a:lnSpc>
                <a:spcPct val="75000"/>
              </a:lnSpc>
              <a:spcBef>
                <a:spcPts val="0"/>
              </a:spcBef>
              <a:spcAft>
                <a:spcPts val="0"/>
              </a:spcAft>
              <a:buClr>
                <a:schemeClr val="dk1"/>
              </a:buClr>
              <a:buSzPts val="1312"/>
              <a:buFont typeface="Times New Roman"/>
              <a:buAutoNum type="arabicPeriod"/>
            </a:pPr>
            <a:r>
              <a:rPr b="1" lang="en" sz="1312">
                <a:solidFill>
                  <a:schemeClr val="dk1"/>
                </a:solidFill>
                <a:latin typeface="Times New Roman"/>
                <a:ea typeface="Times New Roman"/>
                <a:cs typeface="Times New Roman"/>
                <a:sym typeface="Times New Roman"/>
              </a:rPr>
              <a:t>DNS Hijacking</a:t>
            </a:r>
            <a:br>
              <a:rPr b="1" lang="en" sz="1312">
                <a:solidFill>
                  <a:schemeClr val="dk1"/>
                </a:solidFill>
                <a:latin typeface="Times New Roman"/>
                <a:ea typeface="Times New Roman"/>
                <a:cs typeface="Times New Roman"/>
                <a:sym typeface="Times New Roman"/>
              </a:rPr>
            </a:br>
            <a:endParaRPr b="1" sz="1312">
              <a:solidFill>
                <a:schemeClr val="dk1"/>
              </a:solidFill>
              <a:latin typeface="Times New Roman"/>
              <a:ea typeface="Times New Roman"/>
              <a:cs typeface="Times New Roman"/>
              <a:sym typeface="Times New Roman"/>
            </a:endParaRPr>
          </a:p>
          <a:p>
            <a:pPr indent="-311920" lvl="1" marL="914400" rtl="0" algn="l">
              <a:lnSpc>
                <a:spcPct val="75000"/>
              </a:lnSpc>
              <a:spcBef>
                <a:spcPts val="0"/>
              </a:spcBef>
              <a:spcAft>
                <a:spcPts val="0"/>
              </a:spcAft>
              <a:buClr>
                <a:schemeClr val="dk1"/>
              </a:buClr>
              <a:buSzPts val="1312"/>
              <a:buFont typeface="Times New Roman"/>
              <a:buChar char="○"/>
            </a:pPr>
            <a:r>
              <a:rPr lang="en" sz="1312">
                <a:solidFill>
                  <a:schemeClr val="dk1"/>
                </a:solidFill>
                <a:latin typeface="Times New Roman"/>
                <a:ea typeface="Times New Roman"/>
                <a:cs typeface="Times New Roman"/>
                <a:sym typeface="Times New Roman"/>
              </a:rPr>
              <a:t>Attackers modify DNS settings to redirect users to malicious servers.</a:t>
            </a:r>
            <a:endParaRPr sz="1312">
              <a:solidFill>
                <a:schemeClr val="dk1"/>
              </a:solidFill>
              <a:latin typeface="Times New Roman"/>
              <a:ea typeface="Times New Roman"/>
              <a:cs typeface="Times New Roman"/>
              <a:sym typeface="Times New Roman"/>
            </a:endParaRPr>
          </a:p>
          <a:p>
            <a:pPr indent="-311920" lvl="1" marL="914400" rtl="0" algn="l">
              <a:lnSpc>
                <a:spcPct val="75000"/>
              </a:lnSpc>
              <a:spcBef>
                <a:spcPts val="0"/>
              </a:spcBef>
              <a:spcAft>
                <a:spcPts val="0"/>
              </a:spcAft>
              <a:buClr>
                <a:schemeClr val="dk1"/>
              </a:buClr>
              <a:buSzPts val="1312"/>
              <a:buChar char="○"/>
            </a:pPr>
            <a:r>
              <a:rPr b="1" lang="en" sz="1312">
                <a:solidFill>
                  <a:schemeClr val="dk1"/>
                </a:solidFill>
                <a:latin typeface="Times New Roman"/>
                <a:ea typeface="Times New Roman"/>
                <a:cs typeface="Times New Roman"/>
                <a:sym typeface="Times New Roman"/>
              </a:rPr>
              <a:t>Example:</a:t>
            </a:r>
            <a:r>
              <a:rPr lang="en" sz="1312">
                <a:solidFill>
                  <a:schemeClr val="dk1"/>
                </a:solidFill>
                <a:latin typeface="Times New Roman"/>
                <a:ea typeface="Times New Roman"/>
                <a:cs typeface="Times New Roman"/>
                <a:sym typeface="Times New Roman"/>
              </a:rPr>
              <a:t> Your ISP or malware changes your DNS settings to serve ads or steal data.</a:t>
            </a:r>
            <a:endParaRPr sz="1312">
              <a:solidFill>
                <a:schemeClr val="dk1"/>
              </a:solidFill>
              <a:latin typeface="Times New Roman"/>
              <a:ea typeface="Times New Roman"/>
              <a:cs typeface="Times New Roman"/>
              <a:sym typeface="Times New Roman"/>
            </a:endParaRPr>
          </a:p>
          <a:p>
            <a:pPr indent="0" lvl="0" marL="0" rtl="0" algn="l">
              <a:lnSpc>
                <a:spcPct val="75000"/>
              </a:lnSpc>
              <a:spcBef>
                <a:spcPts val="1200"/>
              </a:spcBef>
              <a:spcAft>
                <a:spcPts val="0"/>
              </a:spcAft>
              <a:buClr>
                <a:schemeClr val="dk1"/>
              </a:buClr>
              <a:buSzPts val="725"/>
              <a:buFont typeface="Arial"/>
              <a:buNone/>
            </a:pPr>
            <a:r>
              <a:t/>
            </a:r>
            <a:endParaRPr sz="1641">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rgbClr val="888888"/>
              </a:buClr>
              <a:buSzPts val="2480"/>
              <a:buNone/>
            </a:pPr>
            <a:r>
              <a:t/>
            </a:r>
            <a:endParaRPr sz="1595">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206" name="Google Shape;206;p41"/>
          <p:cNvSpPr txBox="1"/>
          <p:nvPr>
            <p:ph idx="4294967295" type="ctrTitle"/>
          </p:nvPr>
        </p:nvSpPr>
        <p:spPr>
          <a:xfrm>
            <a:off x="685800" y="832850"/>
            <a:ext cx="7772400" cy="756600"/>
          </a:xfrm>
          <a:prstGeom prst="rect">
            <a:avLst/>
          </a:prstGeom>
          <a:noFill/>
          <a:ln>
            <a:noFill/>
          </a:ln>
        </p:spPr>
        <p:txBody>
          <a:bodyPr anchorCtr="0" anchor="ctr" bIns="45700" lIns="91425" spcFirstLastPara="1" rIns="91425" wrap="square" tIns="45700">
            <a:normAutofit/>
          </a:bodyPr>
          <a:lstStyle/>
          <a:p>
            <a:pPr indent="-363855" lvl="0" marL="1371600" rtl="0" algn="l">
              <a:lnSpc>
                <a:spcPct val="115000"/>
              </a:lnSpc>
              <a:spcBef>
                <a:spcPts val="1800"/>
              </a:spcBef>
              <a:spcAft>
                <a:spcPts val="0"/>
              </a:spcAft>
              <a:buSzPts val="2130"/>
              <a:buFont typeface="Times New Roman"/>
              <a:buAutoNum type="arabicPeriod"/>
            </a:pPr>
            <a:r>
              <a:rPr b="1" lang="en" sz="2130">
                <a:latin typeface="Times New Roman"/>
                <a:ea typeface="Times New Roman"/>
                <a:cs typeface="Times New Roman"/>
                <a:sym typeface="Times New Roman"/>
              </a:rPr>
              <a:t>DNS Spoofing (DNS Cache Poisoning)</a:t>
            </a:r>
            <a:endParaRPr>
              <a:latin typeface="Times New Roman"/>
              <a:ea typeface="Times New Roman"/>
              <a:cs typeface="Times New Roman"/>
              <a:sym typeface="Times New Roman"/>
            </a:endParaRPr>
          </a:p>
        </p:txBody>
      </p:sp>
      <p:sp>
        <p:nvSpPr>
          <p:cNvPr id="207" name="Google Shape;207;p41"/>
          <p:cNvSpPr txBox="1"/>
          <p:nvPr>
            <p:ph idx="4294967295" type="subTitle"/>
          </p:nvPr>
        </p:nvSpPr>
        <p:spPr>
          <a:xfrm>
            <a:off x="558200" y="1767650"/>
            <a:ext cx="7899900" cy="2711400"/>
          </a:xfrm>
          <a:prstGeom prst="rect">
            <a:avLst/>
          </a:prstGeom>
          <a:noFill/>
          <a:ln>
            <a:noFill/>
          </a:ln>
        </p:spPr>
        <p:txBody>
          <a:bodyPr anchorCtr="0" anchor="t" bIns="45700" lIns="91425" spcFirstLastPara="1" rIns="91425" wrap="square" tIns="45700">
            <a:noAutofit/>
          </a:bodyPr>
          <a:lstStyle/>
          <a:p>
            <a:pPr indent="0" lvl="0" marL="0" rtl="0" algn="l">
              <a:lnSpc>
                <a:spcPct val="75000"/>
              </a:lnSpc>
              <a:spcBef>
                <a:spcPts val="1400"/>
              </a:spcBef>
              <a:spcAft>
                <a:spcPts val="0"/>
              </a:spcAft>
              <a:buClr>
                <a:schemeClr val="dk1"/>
              </a:buClr>
              <a:buSzPts val="584"/>
              <a:buFont typeface="Arial"/>
              <a:buNone/>
            </a:pPr>
            <a:r>
              <a:rPr b="1" lang="en" sz="1315">
                <a:solidFill>
                  <a:schemeClr val="dk1"/>
                </a:solidFill>
                <a:latin typeface="Times New Roman"/>
                <a:ea typeface="Times New Roman"/>
                <a:cs typeface="Times New Roman"/>
                <a:sym typeface="Times New Roman"/>
              </a:rPr>
              <a:t>What is it?</a:t>
            </a:r>
            <a:endParaRPr b="1" sz="1315">
              <a:solidFill>
                <a:schemeClr val="dk1"/>
              </a:solidFill>
              <a:latin typeface="Times New Roman"/>
              <a:ea typeface="Times New Roman"/>
              <a:cs typeface="Times New Roman"/>
              <a:sym typeface="Times New Roman"/>
            </a:endParaRPr>
          </a:p>
          <a:p>
            <a:pPr indent="0" lvl="0" marL="0" rtl="0" algn="l">
              <a:lnSpc>
                <a:spcPct val="75000"/>
              </a:lnSpc>
              <a:spcBef>
                <a:spcPts val="1200"/>
              </a:spcBef>
              <a:spcAft>
                <a:spcPts val="0"/>
              </a:spcAft>
              <a:buClr>
                <a:schemeClr val="dk1"/>
              </a:buClr>
              <a:buSzPts val="584"/>
              <a:buFont typeface="Arial"/>
              <a:buNone/>
            </a:pPr>
            <a:r>
              <a:rPr lang="en" sz="1209">
                <a:solidFill>
                  <a:schemeClr val="dk1"/>
                </a:solidFill>
                <a:latin typeface="Times New Roman"/>
                <a:ea typeface="Times New Roman"/>
                <a:cs typeface="Times New Roman"/>
                <a:sym typeface="Times New Roman"/>
              </a:rPr>
              <a:t>Attackers inject false DNS records into a resolver’s cache, tricking users into visiting malicious websites instead of the intended destination.</a:t>
            </a:r>
            <a:endParaRPr sz="1209">
              <a:solidFill>
                <a:schemeClr val="dk1"/>
              </a:solidFill>
              <a:latin typeface="Times New Roman"/>
              <a:ea typeface="Times New Roman"/>
              <a:cs typeface="Times New Roman"/>
              <a:sym typeface="Times New Roman"/>
            </a:endParaRPr>
          </a:p>
          <a:p>
            <a:pPr indent="0" lvl="0" marL="0" rtl="0" algn="l">
              <a:lnSpc>
                <a:spcPct val="75000"/>
              </a:lnSpc>
              <a:spcBef>
                <a:spcPts val="1400"/>
              </a:spcBef>
              <a:spcAft>
                <a:spcPts val="0"/>
              </a:spcAft>
              <a:buClr>
                <a:schemeClr val="dk1"/>
              </a:buClr>
              <a:buSzPts val="584"/>
              <a:buFont typeface="Arial"/>
              <a:buNone/>
            </a:pPr>
            <a:r>
              <a:rPr b="1" lang="en" sz="1315">
                <a:solidFill>
                  <a:schemeClr val="dk1"/>
                </a:solidFill>
                <a:latin typeface="Times New Roman"/>
                <a:ea typeface="Times New Roman"/>
                <a:cs typeface="Times New Roman"/>
                <a:sym typeface="Times New Roman"/>
              </a:rPr>
              <a:t>How it works:</a:t>
            </a:r>
            <a:endParaRPr b="1" sz="1315">
              <a:solidFill>
                <a:schemeClr val="dk1"/>
              </a:solidFill>
              <a:latin typeface="Times New Roman"/>
              <a:ea typeface="Times New Roman"/>
              <a:cs typeface="Times New Roman"/>
              <a:sym typeface="Times New Roman"/>
            </a:endParaRPr>
          </a:p>
          <a:p>
            <a:pPr indent="-305395" lvl="0" marL="457200" rtl="0" algn="l">
              <a:lnSpc>
                <a:spcPct val="75000"/>
              </a:lnSpc>
              <a:spcBef>
                <a:spcPts val="1200"/>
              </a:spcBef>
              <a:spcAft>
                <a:spcPts val="0"/>
              </a:spcAft>
              <a:buClr>
                <a:schemeClr val="dk1"/>
              </a:buClr>
              <a:buSzPts val="1209"/>
              <a:buFont typeface="Times New Roman"/>
              <a:buChar char="●"/>
            </a:pPr>
            <a:r>
              <a:rPr lang="en" sz="1209">
                <a:solidFill>
                  <a:schemeClr val="dk1"/>
                </a:solidFill>
                <a:latin typeface="Times New Roman"/>
                <a:ea typeface="Times New Roman"/>
                <a:cs typeface="Times New Roman"/>
                <a:sym typeface="Times New Roman"/>
              </a:rPr>
              <a:t>The attacker sends fake DNS responses to a resolver before it gets a legitimate response.</a:t>
            </a:r>
            <a:endParaRPr sz="1209">
              <a:solidFill>
                <a:schemeClr val="dk1"/>
              </a:solidFill>
              <a:latin typeface="Times New Roman"/>
              <a:ea typeface="Times New Roman"/>
              <a:cs typeface="Times New Roman"/>
              <a:sym typeface="Times New Roman"/>
            </a:endParaRPr>
          </a:p>
          <a:p>
            <a:pPr indent="-305395" lvl="0" marL="457200" rtl="0" algn="l">
              <a:lnSpc>
                <a:spcPct val="75000"/>
              </a:lnSpc>
              <a:spcBef>
                <a:spcPts val="0"/>
              </a:spcBef>
              <a:spcAft>
                <a:spcPts val="0"/>
              </a:spcAft>
              <a:buClr>
                <a:schemeClr val="dk1"/>
              </a:buClr>
              <a:buSzPts val="1209"/>
              <a:buChar char="●"/>
            </a:pPr>
            <a:r>
              <a:rPr lang="en" sz="1209">
                <a:solidFill>
                  <a:schemeClr val="dk1"/>
                </a:solidFill>
                <a:latin typeface="Times New Roman"/>
                <a:ea typeface="Times New Roman"/>
                <a:cs typeface="Times New Roman"/>
                <a:sym typeface="Times New Roman"/>
              </a:rPr>
              <a:t>These fake records are stored in the cache, leading users to a </a:t>
            </a:r>
            <a:r>
              <a:rPr b="1" lang="en" sz="1209">
                <a:solidFill>
                  <a:schemeClr val="dk1"/>
                </a:solidFill>
                <a:latin typeface="Times New Roman"/>
                <a:ea typeface="Times New Roman"/>
                <a:cs typeface="Times New Roman"/>
                <a:sym typeface="Times New Roman"/>
              </a:rPr>
              <a:t>phishing</a:t>
            </a:r>
            <a:r>
              <a:rPr lang="en" sz="1209">
                <a:solidFill>
                  <a:schemeClr val="dk1"/>
                </a:solidFill>
                <a:latin typeface="Times New Roman"/>
                <a:ea typeface="Times New Roman"/>
                <a:cs typeface="Times New Roman"/>
                <a:sym typeface="Times New Roman"/>
              </a:rPr>
              <a:t> or </a:t>
            </a:r>
            <a:r>
              <a:rPr b="1" lang="en" sz="1209">
                <a:solidFill>
                  <a:schemeClr val="dk1"/>
                </a:solidFill>
                <a:latin typeface="Times New Roman"/>
                <a:ea typeface="Times New Roman"/>
                <a:cs typeface="Times New Roman"/>
                <a:sym typeface="Times New Roman"/>
              </a:rPr>
              <a:t>malware-infected site</a:t>
            </a:r>
            <a:r>
              <a:rPr lang="en" sz="1209">
                <a:solidFill>
                  <a:schemeClr val="dk1"/>
                </a:solidFill>
                <a:latin typeface="Times New Roman"/>
                <a:ea typeface="Times New Roman"/>
                <a:cs typeface="Times New Roman"/>
                <a:sym typeface="Times New Roman"/>
              </a:rPr>
              <a:t>.</a:t>
            </a:r>
            <a:endParaRPr sz="1209">
              <a:solidFill>
                <a:schemeClr val="dk1"/>
              </a:solidFill>
              <a:latin typeface="Times New Roman"/>
              <a:ea typeface="Times New Roman"/>
              <a:cs typeface="Times New Roman"/>
              <a:sym typeface="Times New Roman"/>
            </a:endParaRPr>
          </a:p>
          <a:p>
            <a:pPr indent="0" lvl="0" marL="0" rtl="0" algn="l">
              <a:lnSpc>
                <a:spcPct val="75000"/>
              </a:lnSpc>
              <a:spcBef>
                <a:spcPts val="1400"/>
              </a:spcBef>
              <a:spcAft>
                <a:spcPts val="0"/>
              </a:spcAft>
              <a:buClr>
                <a:schemeClr val="dk1"/>
              </a:buClr>
              <a:buSzPts val="584"/>
              <a:buFont typeface="Arial"/>
              <a:buNone/>
            </a:pPr>
            <a:r>
              <a:rPr b="1" lang="en" sz="1315">
                <a:solidFill>
                  <a:schemeClr val="dk1"/>
                </a:solidFill>
                <a:latin typeface="Times New Roman"/>
                <a:ea typeface="Times New Roman"/>
                <a:cs typeface="Times New Roman"/>
                <a:sym typeface="Times New Roman"/>
              </a:rPr>
              <a:t>Example:</a:t>
            </a:r>
            <a:endParaRPr b="1" sz="1315">
              <a:solidFill>
                <a:schemeClr val="dk1"/>
              </a:solidFill>
              <a:latin typeface="Times New Roman"/>
              <a:ea typeface="Times New Roman"/>
              <a:cs typeface="Times New Roman"/>
              <a:sym typeface="Times New Roman"/>
            </a:endParaRPr>
          </a:p>
          <a:p>
            <a:pPr indent="-305395" lvl="0" marL="457200" rtl="0" algn="l">
              <a:lnSpc>
                <a:spcPct val="75000"/>
              </a:lnSpc>
              <a:spcBef>
                <a:spcPts val="1200"/>
              </a:spcBef>
              <a:spcAft>
                <a:spcPts val="0"/>
              </a:spcAft>
              <a:buClr>
                <a:schemeClr val="dk1"/>
              </a:buClr>
              <a:buSzPts val="1209"/>
              <a:buChar char="●"/>
            </a:pPr>
            <a:r>
              <a:rPr lang="en" sz="1209">
                <a:solidFill>
                  <a:schemeClr val="dk1"/>
                </a:solidFill>
                <a:latin typeface="Times New Roman"/>
                <a:ea typeface="Times New Roman"/>
                <a:cs typeface="Times New Roman"/>
                <a:sym typeface="Times New Roman"/>
              </a:rPr>
              <a:t>You type </a:t>
            </a:r>
            <a:r>
              <a:rPr lang="en" sz="1209">
                <a:solidFill>
                  <a:srgbClr val="188038"/>
                </a:solidFill>
                <a:latin typeface="Times New Roman"/>
                <a:ea typeface="Times New Roman"/>
                <a:cs typeface="Times New Roman"/>
                <a:sym typeface="Times New Roman"/>
              </a:rPr>
              <a:t>bank.com</a:t>
            </a:r>
            <a:r>
              <a:rPr lang="en" sz="1209">
                <a:solidFill>
                  <a:schemeClr val="dk1"/>
                </a:solidFill>
                <a:latin typeface="Times New Roman"/>
                <a:ea typeface="Times New Roman"/>
                <a:cs typeface="Times New Roman"/>
                <a:sym typeface="Times New Roman"/>
              </a:rPr>
              <a:t>, expecting to reach your bank’s website.</a:t>
            </a:r>
            <a:endParaRPr sz="1209">
              <a:solidFill>
                <a:schemeClr val="dk1"/>
              </a:solidFill>
              <a:latin typeface="Times New Roman"/>
              <a:ea typeface="Times New Roman"/>
              <a:cs typeface="Times New Roman"/>
              <a:sym typeface="Times New Roman"/>
            </a:endParaRPr>
          </a:p>
          <a:p>
            <a:pPr indent="-305395" lvl="0" marL="457200" rtl="0" algn="l">
              <a:lnSpc>
                <a:spcPct val="75000"/>
              </a:lnSpc>
              <a:spcBef>
                <a:spcPts val="0"/>
              </a:spcBef>
              <a:spcAft>
                <a:spcPts val="0"/>
              </a:spcAft>
              <a:buClr>
                <a:schemeClr val="dk1"/>
              </a:buClr>
              <a:buSzPts val="1209"/>
              <a:buChar char="●"/>
            </a:pPr>
            <a:r>
              <a:rPr lang="en" sz="1209">
                <a:solidFill>
                  <a:schemeClr val="dk1"/>
                </a:solidFill>
                <a:latin typeface="Times New Roman"/>
                <a:ea typeface="Times New Roman"/>
                <a:cs typeface="Times New Roman"/>
                <a:sym typeface="Times New Roman"/>
              </a:rPr>
              <a:t>Due to cache poisoning, your browser is redirected to a </a:t>
            </a:r>
            <a:r>
              <a:rPr b="1" lang="en" sz="1209">
                <a:solidFill>
                  <a:schemeClr val="dk1"/>
                </a:solidFill>
                <a:latin typeface="Times New Roman"/>
                <a:ea typeface="Times New Roman"/>
                <a:cs typeface="Times New Roman"/>
                <a:sym typeface="Times New Roman"/>
              </a:rPr>
              <a:t>fraudulent page</a:t>
            </a:r>
            <a:r>
              <a:rPr lang="en" sz="1209">
                <a:solidFill>
                  <a:schemeClr val="dk1"/>
                </a:solidFill>
                <a:latin typeface="Times New Roman"/>
                <a:ea typeface="Times New Roman"/>
                <a:cs typeface="Times New Roman"/>
                <a:sym typeface="Times New Roman"/>
              </a:rPr>
              <a:t> that looks identical to the real site.</a:t>
            </a:r>
            <a:endParaRPr sz="1209">
              <a:solidFill>
                <a:schemeClr val="dk1"/>
              </a:solidFill>
              <a:latin typeface="Times New Roman"/>
              <a:ea typeface="Times New Roman"/>
              <a:cs typeface="Times New Roman"/>
              <a:sym typeface="Times New Roman"/>
            </a:endParaRPr>
          </a:p>
          <a:p>
            <a:pPr indent="-305395" lvl="0" marL="457200" rtl="0" algn="l">
              <a:lnSpc>
                <a:spcPct val="75000"/>
              </a:lnSpc>
              <a:spcBef>
                <a:spcPts val="0"/>
              </a:spcBef>
              <a:spcAft>
                <a:spcPts val="0"/>
              </a:spcAft>
              <a:buClr>
                <a:schemeClr val="dk1"/>
              </a:buClr>
              <a:buSzPts val="1209"/>
              <a:buChar char="●"/>
            </a:pPr>
            <a:r>
              <a:rPr lang="en" sz="1209">
                <a:solidFill>
                  <a:schemeClr val="dk1"/>
                </a:solidFill>
                <a:latin typeface="Times New Roman"/>
                <a:ea typeface="Times New Roman"/>
                <a:cs typeface="Times New Roman"/>
                <a:sym typeface="Times New Roman"/>
              </a:rPr>
              <a:t>If you enter your credentials, hackers can </a:t>
            </a:r>
            <a:r>
              <a:rPr b="1" lang="en" sz="1209">
                <a:solidFill>
                  <a:schemeClr val="dk1"/>
                </a:solidFill>
                <a:latin typeface="Times New Roman"/>
                <a:ea typeface="Times New Roman"/>
                <a:cs typeface="Times New Roman"/>
                <a:sym typeface="Times New Roman"/>
              </a:rPr>
              <a:t>steal your login details</a:t>
            </a:r>
            <a:r>
              <a:rPr lang="en" sz="1209">
                <a:solidFill>
                  <a:schemeClr val="dk1"/>
                </a:solidFill>
                <a:latin typeface="Times New Roman"/>
                <a:ea typeface="Times New Roman"/>
                <a:cs typeface="Times New Roman"/>
                <a:sym typeface="Times New Roman"/>
              </a:rPr>
              <a:t>.</a:t>
            </a:r>
            <a:endParaRPr sz="1209">
              <a:solidFill>
                <a:schemeClr val="dk1"/>
              </a:solidFill>
              <a:latin typeface="Times New Roman"/>
              <a:ea typeface="Times New Roman"/>
              <a:cs typeface="Times New Roman"/>
              <a:sym typeface="Times New Roman"/>
            </a:endParaRPr>
          </a:p>
          <a:p>
            <a:pPr indent="0" lvl="0" marL="0" rtl="0" algn="l">
              <a:lnSpc>
                <a:spcPct val="75000"/>
              </a:lnSpc>
              <a:spcBef>
                <a:spcPts val="1400"/>
              </a:spcBef>
              <a:spcAft>
                <a:spcPts val="0"/>
              </a:spcAft>
              <a:buClr>
                <a:schemeClr val="dk1"/>
              </a:buClr>
              <a:buSzPts val="584"/>
              <a:buNone/>
            </a:pPr>
            <a:r>
              <a:rPr b="1" lang="en" sz="1315">
                <a:solidFill>
                  <a:schemeClr val="dk1"/>
                </a:solidFill>
                <a:latin typeface="Times New Roman"/>
                <a:ea typeface="Times New Roman"/>
                <a:cs typeface="Times New Roman"/>
                <a:sym typeface="Times New Roman"/>
              </a:rPr>
              <a:t>Impact:   </a:t>
            </a:r>
            <a:r>
              <a:rPr lang="en" sz="1209">
                <a:solidFill>
                  <a:schemeClr val="dk1"/>
                </a:solidFill>
                <a:latin typeface="Times New Roman"/>
                <a:ea typeface="Times New Roman"/>
                <a:cs typeface="Times New Roman"/>
                <a:sym typeface="Times New Roman"/>
              </a:rPr>
              <a:t>Phishing attacks, credential theft, financial fraud.</a:t>
            </a:r>
            <a:endParaRPr sz="1740">
              <a:solidFill>
                <a:schemeClr val="dk1"/>
              </a:solidFill>
              <a:latin typeface="Times New Roman"/>
              <a:ea typeface="Times New Roman"/>
              <a:cs typeface="Times New Roman"/>
              <a:sym typeface="Times New Roman"/>
            </a:endParaRPr>
          </a:p>
          <a:p>
            <a:pPr indent="0" lvl="0" marL="0" rtl="0" algn="l">
              <a:lnSpc>
                <a:spcPct val="75000"/>
              </a:lnSpc>
              <a:spcBef>
                <a:spcPts val="400"/>
              </a:spcBef>
              <a:spcAft>
                <a:spcPts val="0"/>
              </a:spcAft>
              <a:buClr>
                <a:schemeClr val="dk1"/>
              </a:buClr>
              <a:buSzPts val="584"/>
              <a:buFont typeface="Arial"/>
              <a:buNone/>
            </a:pPr>
            <a:r>
              <a:t/>
            </a:r>
            <a:endParaRPr sz="1740">
              <a:solidFill>
                <a:schemeClr val="dk1"/>
              </a:solidFill>
              <a:latin typeface="Times New Roman"/>
              <a:ea typeface="Times New Roman"/>
              <a:cs typeface="Times New Roman"/>
              <a:sym typeface="Times New Roman"/>
            </a:endParaRPr>
          </a:p>
          <a:p>
            <a:pPr indent="0" lvl="0" marL="0" rtl="0" algn="l">
              <a:lnSpc>
                <a:spcPct val="80000"/>
              </a:lnSpc>
              <a:spcBef>
                <a:spcPts val="1200"/>
              </a:spcBef>
              <a:spcAft>
                <a:spcPts val="0"/>
              </a:spcAft>
              <a:buClr>
                <a:srgbClr val="888888"/>
              </a:buClr>
              <a:buSzPts val="2000"/>
              <a:buNone/>
            </a:pPr>
            <a:r>
              <a:t/>
            </a:r>
            <a:endParaRPr sz="1625">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pic>
        <p:nvPicPr>
          <p:cNvPr id="213" name="Google Shape;213;p42"/>
          <p:cNvPicPr preferRelativeResize="0"/>
          <p:nvPr/>
        </p:nvPicPr>
        <p:blipFill rotWithShape="1">
          <a:blip r:embed="rId3">
            <a:alphaModFix/>
          </a:blip>
          <a:srcRect b="0" l="0" r="0" t="0"/>
          <a:stretch/>
        </p:blipFill>
        <p:spPr>
          <a:xfrm>
            <a:off x="1076550" y="917050"/>
            <a:ext cx="6829505" cy="3864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5"/>
          <p:cNvSpPr txBox="1"/>
          <p:nvPr/>
        </p:nvSpPr>
        <p:spPr>
          <a:xfrm>
            <a:off x="185854" y="1011044"/>
            <a:ext cx="8854200" cy="205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What is DNS?</a:t>
            </a: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latin typeface="Arial"/>
                <a:ea typeface="Arial"/>
                <a:cs typeface="Arial"/>
                <a:sym typeface="Arial"/>
              </a:rPr>
              <a:t>Definition:</a:t>
            </a:r>
            <a:r>
              <a:rPr b="0" i="0" lang="en" sz="1200" u="none" cap="none" strike="noStrike">
                <a:solidFill>
                  <a:schemeClr val="dk1"/>
                </a:solidFill>
                <a:latin typeface="Arial"/>
                <a:ea typeface="Arial"/>
                <a:cs typeface="Arial"/>
                <a:sym typeface="Arial"/>
              </a:rPr>
              <a:t> DNS (Domain Name System) is the internet’s phonebook that translates human-readable domain names into IP addresses.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 sz="1200" u="none" cap="none" strike="noStrike">
                <a:solidFill>
                  <a:schemeClr val="dk1"/>
                </a:solidFill>
                <a:latin typeface="Arial"/>
                <a:ea typeface="Arial"/>
                <a:cs typeface="Arial"/>
                <a:sym typeface="Arial"/>
              </a:rPr>
              <a:t>Purpose:</a:t>
            </a:r>
            <a:r>
              <a:rPr b="0" i="0" lang="en" sz="1200" u="none" cap="none" strike="noStrike">
                <a:solidFill>
                  <a:schemeClr val="dk1"/>
                </a:solidFill>
                <a:latin typeface="Arial"/>
                <a:ea typeface="Arial"/>
                <a:cs typeface="Arial"/>
                <a:sym typeface="Arial"/>
              </a:rPr>
              <a:t> Helps users access websites without memorizing complex numerical IP addresses.</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p:txBody>
      </p:sp>
      <p:pic>
        <p:nvPicPr>
          <p:cNvPr id="107" name="Google Shape;107;p25"/>
          <p:cNvPicPr preferRelativeResize="0"/>
          <p:nvPr/>
        </p:nvPicPr>
        <p:blipFill rotWithShape="1">
          <a:blip r:embed="rId3">
            <a:alphaModFix/>
          </a:blip>
          <a:srcRect b="0" l="0" r="0" t="0"/>
          <a:stretch/>
        </p:blipFill>
        <p:spPr>
          <a:xfrm>
            <a:off x="152400" y="2223250"/>
            <a:ext cx="8552375" cy="27472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3"/>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219" name="Google Shape;219;p43"/>
          <p:cNvSpPr txBox="1"/>
          <p:nvPr>
            <p:ph idx="4294967295" type="ctrTitle"/>
          </p:nvPr>
        </p:nvSpPr>
        <p:spPr>
          <a:xfrm>
            <a:off x="685800" y="846198"/>
            <a:ext cx="7772400" cy="729900"/>
          </a:xfrm>
          <a:prstGeom prst="rect">
            <a:avLst/>
          </a:prstGeom>
          <a:noFill/>
          <a:ln>
            <a:noFill/>
          </a:ln>
        </p:spPr>
        <p:txBody>
          <a:bodyPr anchorCtr="0" anchor="ctr" bIns="45700" lIns="91425" spcFirstLastPara="1" rIns="91425" wrap="square" tIns="45700">
            <a:normAutofit/>
          </a:bodyPr>
          <a:lstStyle/>
          <a:p>
            <a:pPr indent="457200" lvl="0" marL="457200" rtl="0" algn="l">
              <a:lnSpc>
                <a:spcPct val="115000"/>
              </a:lnSpc>
              <a:spcBef>
                <a:spcPts val="1800"/>
              </a:spcBef>
              <a:spcAft>
                <a:spcPts val="400"/>
              </a:spcAft>
              <a:buClr>
                <a:schemeClr val="dk1"/>
              </a:buClr>
              <a:buSzPts val="2800"/>
              <a:buFont typeface="Arial"/>
              <a:buNone/>
            </a:pPr>
            <a:r>
              <a:rPr b="1" lang="en" sz="2100">
                <a:latin typeface="Times New Roman"/>
                <a:ea typeface="Times New Roman"/>
                <a:cs typeface="Times New Roman"/>
                <a:sym typeface="Times New Roman"/>
              </a:rPr>
              <a:t>2.DDoS Attacks (Distributed Denial of Service)</a:t>
            </a:r>
            <a:endParaRPr>
              <a:latin typeface="Times New Roman"/>
              <a:ea typeface="Times New Roman"/>
              <a:cs typeface="Times New Roman"/>
              <a:sym typeface="Times New Roman"/>
            </a:endParaRPr>
          </a:p>
        </p:txBody>
      </p:sp>
      <p:sp>
        <p:nvSpPr>
          <p:cNvPr id="220" name="Google Shape;220;p43"/>
          <p:cNvSpPr txBox="1"/>
          <p:nvPr>
            <p:ph idx="4294967295" type="subTitle"/>
          </p:nvPr>
        </p:nvSpPr>
        <p:spPr>
          <a:xfrm>
            <a:off x="685800" y="1576100"/>
            <a:ext cx="7772400" cy="298260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1400"/>
              </a:spcBef>
              <a:spcAft>
                <a:spcPts val="0"/>
              </a:spcAft>
              <a:buClr>
                <a:schemeClr val="dk1"/>
              </a:buClr>
              <a:buSzPts val="1800"/>
              <a:buFont typeface="Arial"/>
              <a:buNone/>
            </a:pPr>
            <a:r>
              <a:rPr b="1" lang="en" sz="1500">
                <a:solidFill>
                  <a:schemeClr val="dk1"/>
                </a:solidFill>
                <a:latin typeface="Times New Roman"/>
                <a:ea typeface="Times New Roman"/>
                <a:cs typeface="Times New Roman"/>
                <a:sym typeface="Times New Roman"/>
              </a:rPr>
              <a:t>What is it?</a:t>
            </a:r>
            <a:endParaRPr b="1" sz="1500">
              <a:solidFill>
                <a:schemeClr val="dk1"/>
              </a:solidFill>
              <a:latin typeface="Times New Roman"/>
              <a:ea typeface="Times New Roman"/>
              <a:cs typeface="Times New Roman"/>
              <a:sym typeface="Times New Roman"/>
            </a:endParaRPr>
          </a:p>
          <a:p>
            <a:pPr indent="0" lvl="0" marL="0" rtl="0" algn="l">
              <a:lnSpc>
                <a:spcPct val="85000"/>
              </a:lnSpc>
              <a:spcBef>
                <a:spcPts val="1200"/>
              </a:spcBef>
              <a:spcAft>
                <a:spcPts val="0"/>
              </a:spcAft>
              <a:buClr>
                <a:schemeClr val="dk1"/>
              </a:buClr>
              <a:buSzPts val="1800"/>
              <a:buFont typeface="Arial"/>
              <a:buNone/>
            </a:pPr>
            <a:r>
              <a:rPr lang="en" sz="1300">
                <a:solidFill>
                  <a:schemeClr val="dk1"/>
                </a:solidFill>
                <a:latin typeface="Times New Roman"/>
                <a:ea typeface="Times New Roman"/>
                <a:cs typeface="Times New Roman"/>
                <a:sym typeface="Times New Roman"/>
              </a:rPr>
              <a:t>Attackers flood DNS servers with an overwhelming number of queries, causing slowdowns or making websites completely </a:t>
            </a:r>
            <a:r>
              <a:rPr b="1" lang="en" sz="1300">
                <a:solidFill>
                  <a:schemeClr val="dk1"/>
                </a:solidFill>
                <a:latin typeface="Times New Roman"/>
                <a:ea typeface="Times New Roman"/>
                <a:cs typeface="Times New Roman"/>
                <a:sym typeface="Times New Roman"/>
              </a:rPr>
              <a:t>inaccessible</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lnSpc>
                <a:spcPct val="85000"/>
              </a:lnSpc>
              <a:spcBef>
                <a:spcPts val="1400"/>
              </a:spcBef>
              <a:spcAft>
                <a:spcPts val="0"/>
              </a:spcAft>
              <a:buClr>
                <a:schemeClr val="dk1"/>
              </a:buClr>
              <a:buSzPts val="1800"/>
              <a:buFont typeface="Arial"/>
              <a:buNone/>
            </a:pPr>
            <a:r>
              <a:rPr b="1" lang="en" sz="1500">
                <a:solidFill>
                  <a:schemeClr val="dk1"/>
                </a:solidFill>
                <a:latin typeface="Times New Roman"/>
                <a:ea typeface="Times New Roman"/>
                <a:cs typeface="Times New Roman"/>
                <a:sym typeface="Times New Roman"/>
              </a:rPr>
              <a:t>How it works:</a:t>
            </a:r>
            <a:endParaRPr b="1" sz="1500">
              <a:solidFill>
                <a:schemeClr val="dk1"/>
              </a:solidFill>
              <a:latin typeface="Times New Roman"/>
              <a:ea typeface="Times New Roman"/>
              <a:cs typeface="Times New Roman"/>
              <a:sym typeface="Times New Roman"/>
            </a:endParaRPr>
          </a:p>
          <a:p>
            <a:pPr indent="-311150" lvl="0" marL="457200" rtl="0" algn="l">
              <a:lnSpc>
                <a:spcPct val="8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 botnet (a network of compromised computers) sends massive amounts of fake DNS requests to a target server.</a:t>
            </a:r>
            <a:endParaRPr sz="1300">
              <a:solidFill>
                <a:schemeClr val="dk1"/>
              </a:solidFill>
              <a:latin typeface="Times New Roman"/>
              <a:ea typeface="Times New Roman"/>
              <a:cs typeface="Times New Roman"/>
              <a:sym typeface="Times New Roman"/>
            </a:endParaRPr>
          </a:p>
          <a:p>
            <a:pPr indent="-311150" lvl="0" marL="457200" rtl="0" algn="l">
              <a:lnSpc>
                <a:spcPct val="8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DNS resolver gets overloaded and fails to respond to legitimate users.</a:t>
            </a:r>
            <a:endParaRPr sz="1300">
              <a:solidFill>
                <a:schemeClr val="dk1"/>
              </a:solidFill>
              <a:latin typeface="Times New Roman"/>
              <a:ea typeface="Times New Roman"/>
              <a:cs typeface="Times New Roman"/>
              <a:sym typeface="Times New Roman"/>
            </a:endParaRPr>
          </a:p>
          <a:p>
            <a:pPr indent="0" lvl="0" marL="0" rtl="0" algn="l">
              <a:lnSpc>
                <a:spcPct val="85000"/>
              </a:lnSpc>
              <a:spcBef>
                <a:spcPts val="1400"/>
              </a:spcBef>
              <a:spcAft>
                <a:spcPts val="0"/>
              </a:spcAft>
              <a:buClr>
                <a:schemeClr val="dk1"/>
              </a:buClr>
              <a:buSzPts val="1800"/>
              <a:buFont typeface="Arial"/>
              <a:buNone/>
            </a:pPr>
            <a:r>
              <a:rPr b="1" lang="en" sz="1500">
                <a:solidFill>
                  <a:schemeClr val="dk1"/>
                </a:solidFill>
                <a:latin typeface="Times New Roman"/>
                <a:ea typeface="Times New Roman"/>
                <a:cs typeface="Times New Roman"/>
                <a:sym typeface="Times New Roman"/>
              </a:rPr>
              <a:t>Example:</a:t>
            </a:r>
            <a:endParaRPr b="1" sz="1500">
              <a:solidFill>
                <a:schemeClr val="dk1"/>
              </a:solidFill>
              <a:latin typeface="Times New Roman"/>
              <a:ea typeface="Times New Roman"/>
              <a:cs typeface="Times New Roman"/>
              <a:sym typeface="Times New Roman"/>
            </a:endParaRPr>
          </a:p>
          <a:p>
            <a:pPr indent="-311150" lvl="0" marL="457200" rtl="0" algn="l">
              <a:lnSpc>
                <a:spcPct val="85000"/>
              </a:lnSpc>
              <a:spcBef>
                <a:spcPts val="1200"/>
              </a:spcBef>
              <a:spcAft>
                <a:spcPts val="0"/>
              </a:spcAft>
              <a:buClr>
                <a:schemeClr val="dk1"/>
              </a:buClr>
              <a:buSzPts val="1300"/>
              <a:buChar char="●"/>
            </a:pPr>
            <a:r>
              <a:rPr lang="en" sz="1300">
                <a:solidFill>
                  <a:schemeClr val="dk1"/>
                </a:solidFill>
                <a:latin typeface="Times New Roman"/>
                <a:ea typeface="Times New Roman"/>
                <a:cs typeface="Times New Roman"/>
                <a:sym typeface="Times New Roman"/>
              </a:rPr>
              <a:t>A </a:t>
            </a:r>
            <a:r>
              <a:rPr b="1" lang="en" sz="1300">
                <a:solidFill>
                  <a:schemeClr val="dk1"/>
                </a:solidFill>
                <a:latin typeface="Times New Roman"/>
                <a:ea typeface="Times New Roman"/>
                <a:cs typeface="Times New Roman"/>
                <a:sym typeface="Times New Roman"/>
              </a:rPr>
              <a:t>botnet</a:t>
            </a:r>
            <a:r>
              <a:rPr lang="en" sz="1300">
                <a:solidFill>
                  <a:schemeClr val="dk1"/>
                </a:solidFill>
                <a:latin typeface="Times New Roman"/>
                <a:ea typeface="Times New Roman"/>
                <a:cs typeface="Times New Roman"/>
                <a:sym typeface="Times New Roman"/>
              </a:rPr>
              <a:t> sends millions of fake DNS queries to a major DNS provider (e.g., Cloudflare, Google).</a:t>
            </a:r>
            <a:endParaRPr sz="1300">
              <a:solidFill>
                <a:schemeClr val="dk1"/>
              </a:solidFill>
              <a:latin typeface="Times New Roman"/>
              <a:ea typeface="Times New Roman"/>
              <a:cs typeface="Times New Roman"/>
              <a:sym typeface="Times New Roman"/>
            </a:endParaRPr>
          </a:p>
          <a:p>
            <a:pPr indent="-311150" lvl="0" marL="457200" rtl="0" algn="l">
              <a:lnSpc>
                <a:spcPct val="85000"/>
              </a:lnSpc>
              <a:spcBef>
                <a:spcPts val="0"/>
              </a:spcBef>
              <a:spcAft>
                <a:spcPts val="0"/>
              </a:spcAft>
              <a:buClr>
                <a:schemeClr val="dk1"/>
              </a:buClr>
              <a:buSzPts val="1300"/>
              <a:buChar char="●"/>
            </a:pPr>
            <a:r>
              <a:rPr lang="en" sz="1300">
                <a:solidFill>
                  <a:schemeClr val="dk1"/>
                </a:solidFill>
                <a:latin typeface="Times New Roman"/>
                <a:ea typeface="Times New Roman"/>
                <a:cs typeface="Times New Roman"/>
                <a:sym typeface="Times New Roman"/>
              </a:rPr>
              <a:t>The provider's servers struggle to respond, making many websites </a:t>
            </a:r>
            <a:r>
              <a:rPr b="1" lang="en" sz="1300">
                <a:solidFill>
                  <a:schemeClr val="dk1"/>
                </a:solidFill>
                <a:latin typeface="Times New Roman"/>
                <a:ea typeface="Times New Roman"/>
                <a:cs typeface="Times New Roman"/>
                <a:sym typeface="Times New Roman"/>
              </a:rPr>
              <a:t>unreachable</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lnSpc>
                <a:spcPct val="85000"/>
              </a:lnSpc>
              <a:spcBef>
                <a:spcPts val="1400"/>
              </a:spcBef>
              <a:spcAft>
                <a:spcPts val="0"/>
              </a:spcAft>
              <a:buClr>
                <a:schemeClr val="dk1"/>
              </a:buClr>
              <a:buSzPts val="1800"/>
              <a:buNone/>
            </a:pPr>
            <a:r>
              <a:rPr b="1" lang="en" sz="1500">
                <a:solidFill>
                  <a:schemeClr val="dk1"/>
                </a:solidFill>
                <a:latin typeface="Times New Roman"/>
                <a:ea typeface="Times New Roman"/>
                <a:cs typeface="Times New Roman"/>
                <a:sym typeface="Times New Roman"/>
              </a:rPr>
              <a:t>Impact:  </a:t>
            </a:r>
            <a:r>
              <a:rPr lang="en" sz="1300">
                <a:solidFill>
                  <a:schemeClr val="dk1"/>
                </a:solidFill>
                <a:latin typeface="Times New Roman"/>
                <a:ea typeface="Times New Roman"/>
                <a:cs typeface="Times New Roman"/>
                <a:sym typeface="Times New Roman"/>
              </a:rPr>
              <a:t>Website downtime, loss of revenue, degraded performance.</a:t>
            </a:r>
            <a:endParaRPr sz="2600">
              <a:latin typeface="Times New Roman"/>
              <a:ea typeface="Times New Roman"/>
              <a:cs typeface="Times New Roman"/>
              <a:sym typeface="Times New Roman"/>
            </a:endParaRPr>
          </a:p>
          <a:p>
            <a:pPr indent="0" lvl="0" marL="0" rtl="0" algn="l">
              <a:lnSpc>
                <a:spcPct val="80000"/>
              </a:lnSpc>
              <a:spcBef>
                <a:spcPts val="0"/>
              </a:spcBef>
              <a:spcAft>
                <a:spcPts val="0"/>
              </a:spcAft>
              <a:buClr>
                <a:srgbClr val="888888"/>
              </a:buClr>
              <a:buSzPts val="3200"/>
              <a:buNone/>
            </a:pPr>
            <a:r>
              <a:t/>
            </a:r>
            <a:endParaRPr sz="19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4"/>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226" name="Google Shape;226;p44"/>
          <p:cNvSpPr txBox="1"/>
          <p:nvPr>
            <p:ph idx="4294967295" type="ctrTitle"/>
          </p:nvPr>
        </p:nvSpPr>
        <p:spPr>
          <a:xfrm>
            <a:off x="685800" y="806300"/>
            <a:ext cx="7772400" cy="6048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2800"/>
              <a:buFont typeface="Arial"/>
              <a:buNone/>
            </a:pPr>
            <a:r>
              <a:rPr b="1" lang="en" sz="2400">
                <a:latin typeface="Times New Roman"/>
                <a:ea typeface="Times New Roman"/>
                <a:cs typeface="Times New Roman"/>
                <a:sym typeface="Times New Roman"/>
              </a:rPr>
              <a:t> 					3. DNS Hijacking</a:t>
            </a:r>
            <a:endParaRPr>
              <a:latin typeface="Times New Roman"/>
              <a:ea typeface="Times New Roman"/>
              <a:cs typeface="Times New Roman"/>
              <a:sym typeface="Times New Roman"/>
            </a:endParaRPr>
          </a:p>
        </p:txBody>
      </p:sp>
      <p:sp>
        <p:nvSpPr>
          <p:cNvPr id="227" name="Google Shape;227;p44"/>
          <p:cNvSpPr txBox="1"/>
          <p:nvPr>
            <p:ph idx="4294967295" type="subTitle"/>
          </p:nvPr>
        </p:nvSpPr>
        <p:spPr>
          <a:xfrm>
            <a:off x="685800" y="1411250"/>
            <a:ext cx="7772400" cy="29826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400"/>
              </a:spcBef>
              <a:spcAft>
                <a:spcPts val="0"/>
              </a:spcAft>
              <a:buClr>
                <a:schemeClr val="dk1"/>
              </a:buClr>
              <a:buSzPts val="935"/>
              <a:buFont typeface="Arial"/>
              <a:buNone/>
            </a:pPr>
            <a:r>
              <a:rPr b="1" lang="en" sz="1604">
                <a:solidFill>
                  <a:schemeClr val="dk1"/>
                </a:solidFill>
                <a:latin typeface="Times New Roman"/>
                <a:ea typeface="Times New Roman"/>
                <a:cs typeface="Times New Roman"/>
                <a:sym typeface="Times New Roman"/>
              </a:rPr>
              <a:t>What is it?</a:t>
            </a:r>
            <a:endParaRPr b="1" sz="1604">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935"/>
              <a:buFont typeface="Arial"/>
              <a:buNone/>
            </a:pPr>
            <a:r>
              <a:rPr lang="en" sz="1435">
                <a:solidFill>
                  <a:schemeClr val="dk1"/>
                </a:solidFill>
                <a:latin typeface="Times New Roman"/>
                <a:ea typeface="Times New Roman"/>
                <a:cs typeface="Times New Roman"/>
                <a:sym typeface="Times New Roman"/>
              </a:rPr>
              <a:t>Attackers </a:t>
            </a:r>
            <a:r>
              <a:rPr b="1" lang="en" sz="1435">
                <a:solidFill>
                  <a:schemeClr val="dk1"/>
                </a:solidFill>
                <a:latin typeface="Times New Roman"/>
                <a:ea typeface="Times New Roman"/>
                <a:cs typeface="Times New Roman"/>
                <a:sym typeface="Times New Roman"/>
              </a:rPr>
              <a:t>modify DNS settings</a:t>
            </a:r>
            <a:r>
              <a:rPr lang="en" sz="1435">
                <a:solidFill>
                  <a:schemeClr val="dk1"/>
                </a:solidFill>
                <a:latin typeface="Times New Roman"/>
                <a:ea typeface="Times New Roman"/>
                <a:cs typeface="Times New Roman"/>
                <a:sym typeface="Times New Roman"/>
              </a:rPr>
              <a:t> to redirect users to malicious sites or inject ads into their browsing experience. This can be done by malware or even rogue ISPs.</a:t>
            </a:r>
            <a:endParaRPr sz="1435">
              <a:solidFill>
                <a:schemeClr val="dk1"/>
              </a:solidFill>
              <a:latin typeface="Times New Roman"/>
              <a:ea typeface="Times New Roman"/>
              <a:cs typeface="Times New Roman"/>
              <a:sym typeface="Times New Roman"/>
            </a:endParaRPr>
          </a:p>
          <a:p>
            <a:pPr indent="0" lvl="0" marL="0" rtl="0" algn="l">
              <a:lnSpc>
                <a:spcPct val="95000"/>
              </a:lnSpc>
              <a:spcBef>
                <a:spcPts val="1400"/>
              </a:spcBef>
              <a:spcAft>
                <a:spcPts val="0"/>
              </a:spcAft>
              <a:buClr>
                <a:schemeClr val="dk1"/>
              </a:buClr>
              <a:buSzPts val="935"/>
              <a:buFont typeface="Arial"/>
              <a:buNone/>
            </a:pPr>
            <a:r>
              <a:rPr b="1" lang="en" sz="1604">
                <a:solidFill>
                  <a:schemeClr val="dk1"/>
                </a:solidFill>
                <a:latin typeface="Times New Roman"/>
                <a:ea typeface="Times New Roman"/>
                <a:cs typeface="Times New Roman"/>
                <a:sym typeface="Times New Roman"/>
              </a:rPr>
              <a:t>How it works:</a:t>
            </a:r>
            <a:endParaRPr b="1" sz="1604">
              <a:solidFill>
                <a:schemeClr val="dk1"/>
              </a:solidFill>
              <a:latin typeface="Times New Roman"/>
              <a:ea typeface="Times New Roman"/>
              <a:cs typeface="Times New Roman"/>
              <a:sym typeface="Times New Roman"/>
            </a:endParaRPr>
          </a:p>
          <a:p>
            <a:pPr indent="-319722" lvl="0" marL="457200" rtl="0" algn="l">
              <a:lnSpc>
                <a:spcPct val="95000"/>
              </a:lnSpc>
              <a:spcBef>
                <a:spcPts val="1200"/>
              </a:spcBef>
              <a:spcAft>
                <a:spcPts val="0"/>
              </a:spcAft>
              <a:buClr>
                <a:schemeClr val="dk1"/>
              </a:buClr>
              <a:buSzPts val="1435"/>
              <a:buFont typeface="Times New Roman"/>
              <a:buChar char="●"/>
            </a:pPr>
            <a:r>
              <a:rPr lang="en" sz="1435">
                <a:solidFill>
                  <a:schemeClr val="dk1"/>
                </a:solidFill>
                <a:latin typeface="Times New Roman"/>
                <a:ea typeface="Times New Roman"/>
                <a:cs typeface="Times New Roman"/>
                <a:sym typeface="Times New Roman"/>
              </a:rPr>
              <a:t>Malware changes a user’s DNS settings, making all internet traffic go through a malicious server.</a:t>
            </a:r>
            <a:endParaRPr sz="1435">
              <a:solidFill>
                <a:schemeClr val="dk1"/>
              </a:solidFill>
              <a:latin typeface="Times New Roman"/>
              <a:ea typeface="Times New Roman"/>
              <a:cs typeface="Times New Roman"/>
              <a:sym typeface="Times New Roman"/>
            </a:endParaRPr>
          </a:p>
          <a:p>
            <a:pPr indent="-319722" lvl="0" marL="457200" rtl="0" algn="l">
              <a:lnSpc>
                <a:spcPct val="95000"/>
              </a:lnSpc>
              <a:spcBef>
                <a:spcPts val="0"/>
              </a:spcBef>
              <a:spcAft>
                <a:spcPts val="0"/>
              </a:spcAft>
              <a:buClr>
                <a:schemeClr val="dk1"/>
              </a:buClr>
              <a:buSzPts val="1435"/>
              <a:buChar char="●"/>
            </a:pPr>
            <a:r>
              <a:rPr lang="en" sz="1435">
                <a:solidFill>
                  <a:schemeClr val="dk1"/>
                </a:solidFill>
                <a:latin typeface="Times New Roman"/>
                <a:ea typeface="Times New Roman"/>
                <a:cs typeface="Times New Roman"/>
                <a:sym typeface="Times New Roman"/>
              </a:rPr>
              <a:t>A rogue ISP may </a:t>
            </a:r>
            <a:r>
              <a:rPr b="1" lang="en" sz="1435">
                <a:solidFill>
                  <a:schemeClr val="dk1"/>
                </a:solidFill>
                <a:latin typeface="Times New Roman"/>
                <a:ea typeface="Times New Roman"/>
                <a:cs typeface="Times New Roman"/>
                <a:sym typeface="Times New Roman"/>
              </a:rPr>
              <a:t>redirect traffic</a:t>
            </a:r>
            <a:r>
              <a:rPr lang="en" sz="1435">
                <a:solidFill>
                  <a:schemeClr val="dk1"/>
                </a:solidFill>
                <a:latin typeface="Times New Roman"/>
                <a:ea typeface="Times New Roman"/>
                <a:cs typeface="Times New Roman"/>
                <a:sym typeface="Times New Roman"/>
              </a:rPr>
              <a:t> to advertisement pages for profit.</a:t>
            </a:r>
            <a:endParaRPr sz="1435">
              <a:solidFill>
                <a:schemeClr val="dk1"/>
              </a:solidFill>
              <a:latin typeface="Times New Roman"/>
              <a:ea typeface="Times New Roman"/>
              <a:cs typeface="Times New Roman"/>
              <a:sym typeface="Times New Roman"/>
            </a:endParaRPr>
          </a:p>
          <a:p>
            <a:pPr indent="0" lvl="0" marL="0" rtl="0" algn="l">
              <a:lnSpc>
                <a:spcPct val="95000"/>
              </a:lnSpc>
              <a:spcBef>
                <a:spcPts val="1400"/>
              </a:spcBef>
              <a:spcAft>
                <a:spcPts val="0"/>
              </a:spcAft>
              <a:buClr>
                <a:schemeClr val="dk1"/>
              </a:buClr>
              <a:buSzPts val="935"/>
              <a:buFont typeface="Arial"/>
              <a:buNone/>
            </a:pPr>
            <a:r>
              <a:rPr b="1" lang="en" sz="1604">
                <a:solidFill>
                  <a:schemeClr val="dk1"/>
                </a:solidFill>
                <a:latin typeface="Times New Roman"/>
                <a:ea typeface="Times New Roman"/>
                <a:cs typeface="Times New Roman"/>
                <a:sym typeface="Times New Roman"/>
              </a:rPr>
              <a:t>Example:</a:t>
            </a:r>
            <a:endParaRPr b="1" sz="1604">
              <a:solidFill>
                <a:schemeClr val="dk1"/>
              </a:solidFill>
              <a:latin typeface="Times New Roman"/>
              <a:ea typeface="Times New Roman"/>
              <a:cs typeface="Times New Roman"/>
              <a:sym typeface="Times New Roman"/>
            </a:endParaRPr>
          </a:p>
          <a:p>
            <a:pPr indent="-319722" lvl="0" marL="457200" rtl="0" algn="l">
              <a:lnSpc>
                <a:spcPct val="95000"/>
              </a:lnSpc>
              <a:spcBef>
                <a:spcPts val="1200"/>
              </a:spcBef>
              <a:spcAft>
                <a:spcPts val="0"/>
              </a:spcAft>
              <a:buClr>
                <a:schemeClr val="dk1"/>
              </a:buClr>
              <a:buSzPts val="1435"/>
              <a:buChar char="●"/>
            </a:pPr>
            <a:r>
              <a:rPr lang="en" sz="1435">
                <a:solidFill>
                  <a:schemeClr val="dk1"/>
                </a:solidFill>
                <a:latin typeface="Times New Roman"/>
                <a:ea typeface="Times New Roman"/>
                <a:cs typeface="Times New Roman"/>
                <a:sym typeface="Times New Roman"/>
              </a:rPr>
              <a:t>You type </a:t>
            </a:r>
            <a:r>
              <a:rPr lang="en" sz="1435">
                <a:solidFill>
                  <a:srgbClr val="188038"/>
                </a:solidFill>
                <a:latin typeface="Times New Roman"/>
                <a:ea typeface="Times New Roman"/>
                <a:cs typeface="Times New Roman"/>
                <a:sym typeface="Times New Roman"/>
              </a:rPr>
              <a:t>facebook.com</a:t>
            </a:r>
            <a:r>
              <a:rPr lang="en" sz="1435">
                <a:solidFill>
                  <a:schemeClr val="dk1"/>
                </a:solidFill>
                <a:latin typeface="Times New Roman"/>
                <a:ea typeface="Times New Roman"/>
                <a:cs typeface="Times New Roman"/>
                <a:sym typeface="Times New Roman"/>
              </a:rPr>
              <a:t>, expecting the real site.</a:t>
            </a:r>
            <a:endParaRPr sz="1435">
              <a:solidFill>
                <a:schemeClr val="dk1"/>
              </a:solidFill>
              <a:latin typeface="Times New Roman"/>
              <a:ea typeface="Times New Roman"/>
              <a:cs typeface="Times New Roman"/>
              <a:sym typeface="Times New Roman"/>
            </a:endParaRPr>
          </a:p>
          <a:p>
            <a:pPr indent="-319722" lvl="0" marL="457200" rtl="0" algn="l">
              <a:lnSpc>
                <a:spcPct val="95000"/>
              </a:lnSpc>
              <a:spcBef>
                <a:spcPts val="0"/>
              </a:spcBef>
              <a:spcAft>
                <a:spcPts val="0"/>
              </a:spcAft>
              <a:buClr>
                <a:schemeClr val="dk1"/>
              </a:buClr>
              <a:buSzPts val="1435"/>
              <a:buChar char="●"/>
            </a:pPr>
            <a:r>
              <a:rPr lang="en" sz="1435">
                <a:solidFill>
                  <a:schemeClr val="dk1"/>
                </a:solidFill>
                <a:latin typeface="Times New Roman"/>
                <a:ea typeface="Times New Roman"/>
                <a:cs typeface="Times New Roman"/>
                <a:sym typeface="Times New Roman"/>
              </a:rPr>
              <a:t>Your </a:t>
            </a:r>
            <a:r>
              <a:rPr b="1" lang="en" sz="1435">
                <a:solidFill>
                  <a:schemeClr val="dk1"/>
                </a:solidFill>
                <a:latin typeface="Times New Roman"/>
                <a:ea typeface="Times New Roman"/>
                <a:cs typeface="Times New Roman"/>
                <a:sym typeface="Times New Roman"/>
              </a:rPr>
              <a:t>hijacked DNS</a:t>
            </a:r>
            <a:r>
              <a:rPr lang="en" sz="1435">
                <a:solidFill>
                  <a:schemeClr val="dk1"/>
                </a:solidFill>
                <a:latin typeface="Times New Roman"/>
                <a:ea typeface="Times New Roman"/>
                <a:cs typeface="Times New Roman"/>
                <a:sym typeface="Times New Roman"/>
              </a:rPr>
              <a:t> redirects you to a </a:t>
            </a:r>
            <a:r>
              <a:rPr b="1" lang="en" sz="1435">
                <a:solidFill>
                  <a:schemeClr val="dk1"/>
                </a:solidFill>
                <a:latin typeface="Times New Roman"/>
                <a:ea typeface="Times New Roman"/>
                <a:cs typeface="Times New Roman"/>
                <a:sym typeface="Times New Roman"/>
              </a:rPr>
              <a:t>fake login page</a:t>
            </a:r>
            <a:r>
              <a:rPr lang="en" sz="1435">
                <a:solidFill>
                  <a:schemeClr val="dk1"/>
                </a:solidFill>
                <a:latin typeface="Times New Roman"/>
                <a:ea typeface="Times New Roman"/>
                <a:cs typeface="Times New Roman"/>
                <a:sym typeface="Times New Roman"/>
              </a:rPr>
              <a:t> that steals your credentials.</a:t>
            </a:r>
            <a:endParaRPr sz="1435">
              <a:solidFill>
                <a:schemeClr val="dk1"/>
              </a:solidFill>
              <a:latin typeface="Times New Roman"/>
              <a:ea typeface="Times New Roman"/>
              <a:cs typeface="Times New Roman"/>
              <a:sym typeface="Times New Roman"/>
            </a:endParaRPr>
          </a:p>
          <a:p>
            <a:pPr indent="0" lvl="0" marL="0" rtl="0" algn="l">
              <a:lnSpc>
                <a:spcPct val="95000"/>
              </a:lnSpc>
              <a:spcBef>
                <a:spcPts val="1400"/>
              </a:spcBef>
              <a:spcAft>
                <a:spcPts val="0"/>
              </a:spcAft>
              <a:buClr>
                <a:schemeClr val="dk1"/>
              </a:buClr>
              <a:buSzPts val="935"/>
              <a:buNone/>
            </a:pPr>
            <a:r>
              <a:rPr b="1" lang="en" sz="1604">
                <a:solidFill>
                  <a:schemeClr val="dk1"/>
                </a:solidFill>
                <a:latin typeface="Times New Roman"/>
                <a:ea typeface="Times New Roman"/>
                <a:cs typeface="Times New Roman"/>
                <a:sym typeface="Times New Roman"/>
              </a:rPr>
              <a:t>Impact:   </a:t>
            </a:r>
            <a:r>
              <a:rPr lang="en" sz="1435">
                <a:solidFill>
                  <a:schemeClr val="dk1"/>
                </a:solidFill>
                <a:latin typeface="Times New Roman"/>
                <a:ea typeface="Times New Roman"/>
                <a:cs typeface="Times New Roman"/>
                <a:sym typeface="Times New Roman"/>
              </a:rPr>
              <a:t>Identity theft, ad injection, surveillance, data theft.</a:t>
            </a:r>
            <a:endParaRPr sz="21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5"/>
          <p:cNvSpPr txBox="1"/>
          <p:nvPr/>
        </p:nvSpPr>
        <p:spPr>
          <a:xfrm>
            <a:off x="185854" y="1011044"/>
            <a:ext cx="8854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t/>
            </a:r>
            <a:endParaRPr b="1" i="1" sz="2000" u="none" cap="none" strike="noStrike">
              <a:solidFill>
                <a:srgbClr val="000000"/>
              </a:solidFill>
              <a:latin typeface="Times New Roman"/>
              <a:ea typeface="Times New Roman"/>
              <a:cs typeface="Times New Roman"/>
              <a:sym typeface="Times New Roman"/>
            </a:endParaRPr>
          </a:p>
        </p:txBody>
      </p:sp>
      <p:sp>
        <p:nvSpPr>
          <p:cNvPr id="233" name="Google Shape;233;p45"/>
          <p:cNvSpPr txBox="1"/>
          <p:nvPr>
            <p:ph idx="4294967295" type="ctrTitle"/>
          </p:nvPr>
        </p:nvSpPr>
        <p:spPr>
          <a:xfrm>
            <a:off x="685800" y="872748"/>
            <a:ext cx="7772400" cy="6768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2800"/>
              <a:buFont typeface="Arial"/>
              <a:buNone/>
            </a:pPr>
            <a:r>
              <a:rPr b="1" lang="en" sz="2200">
                <a:latin typeface="Times New Roman"/>
                <a:ea typeface="Times New Roman"/>
                <a:cs typeface="Times New Roman"/>
                <a:sym typeface="Times New Roman"/>
              </a:rPr>
              <a:t> 			Solutions to These DNS Attacks</a:t>
            </a:r>
            <a:endParaRPr>
              <a:latin typeface="Times New Roman"/>
              <a:ea typeface="Times New Roman"/>
              <a:cs typeface="Times New Roman"/>
              <a:sym typeface="Times New Roman"/>
            </a:endParaRPr>
          </a:p>
        </p:txBody>
      </p:sp>
      <p:sp>
        <p:nvSpPr>
          <p:cNvPr id="234" name="Google Shape;234;p45"/>
          <p:cNvSpPr txBox="1"/>
          <p:nvPr>
            <p:ph idx="4294967295" type="subTitle"/>
          </p:nvPr>
        </p:nvSpPr>
        <p:spPr>
          <a:xfrm>
            <a:off x="685800" y="1549550"/>
            <a:ext cx="7772400" cy="3142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1200"/>
              </a:spcBef>
              <a:spcAft>
                <a:spcPts val="0"/>
              </a:spcAft>
              <a:buClr>
                <a:schemeClr val="dk1"/>
              </a:buClr>
              <a:buSzPct val="73333"/>
              <a:buFont typeface="Arial"/>
              <a:buNone/>
            </a:pPr>
            <a:r>
              <a:rPr lang="en" sz="1500">
                <a:solidFill>
                  <a:schemeClr val="dk1"/>
                </a:solidFill>
                <a:latin typeface="Times New Roman"/>
                <a:ea typeface="Times New Roman"/>
                <a:cs typeface="Times New Roman"/>
                <a:sym typeface="Times New Roman"/>
              </a:rPr>
              <a:t>To </a:t>
            </a:r>
            <a:r>
              <a:rPr b="1" lang="en" sz="1500">
                <a:solidFill>
                  <a:schemeClr val="dk1"/>
                </a:solidFill>
                <a:latin typeface="Times New Roman"/>
                <a:ea typeface="Times New Roman"/>
                <a:cs typeface="Times New Roman"/>
                <a:sym typeface="Times New Roman"/>
              </a:rPr>
              <a:t>mitigate</a:t>
            </a:r>
            <a:r>
              <a:rPr lang="en" sz="1500">
                <a:solidFill>
                  <a:schemeClr val="dk1"/>
                </a:solidFill>
                <a:latin typeface="Times New Roman"/>
                <a:ea typeface="Times New Roman"/>
                <a:cs typeface="Times New Roman"/>
                <a:sym typeface="Times New Roman"/>
              </a:rPr>
              <a:t> these threats, organizations and individuals can implement </a:t>
            </a:r>
            <a:r>
              <a:rPr b="1" lang="en" sz="1500">
                <a:solidFill>
                  <a:schemeClr val="dk1"/>
                </a:solidFill>
                <a:latin typeface="Times New Roman"/>
                <a:ea typeface="Times New Roman"/>
                <a:cs typeface="Times New Roman"/>
                <a:sym typeface="Times New Roman"/>
              </a:rPr>
              <a:t>security measures</a:t>
            </a:r>
            <a:r>
              <a:rPr lang="en" sz="1500">
                <a:solidFill>
                  <a:schemeClr val="dk1"/>
                </a:solidFill>
                <a:latin typeface="Times New Roman"/>
                <a:ea typeface="Times New Roman"/>
                <a:cs typeface="Times New Roman"/>
                <a:sym typeface="Times New Roman"/>
              </a:rPr>
              <a:t> like:</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120000"/>
              <a:buFont typeface="Arial"/>
              <a:buNone/>
            </a:pPr>
            <a:r>
              <a:rPr b="1" lang="en" sz="1500">
                <a:solidFill>
                  <a:schemeClr val="dk1"/>
                </a:solidFill>
                <a:latin typeface="Times New Roman"/>
                <a:ea typeface="Times New Roman"/>
                <a:cs typeface="Times New Roman"/>
                <a:sym typeface="Times New Roman"/>
              </a:rPr>
              <a:t>DNSSEC (Domain Name System Security Extensions)</a:t>
            </a:r>
            <a:r>
              <a:rPr lang="en" sz="1500">
                <a:solidFill>
                  <a:schemeClr val="dk1"/>
                </a:solidFill>
                <a:latin typeface="Times New Roman"/>
                <a:ea typeface="Times New Roman"/>
                <a:cs typeface="Times New Roman"/>
                <a:sym typeface="Times New Roman"/>
              </a:rPr>
              <a:t> – Uses digital signatures to verify DNS responses and prevent spoofing.</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120000"/>
              <a:buFont typeface="Arial"/>
              <a:buNone/>
            </a:pPr>
            <a:r>
              <a:rPr b="1" lang="en" sz="1500">
                <a:solidFill>
                  <a:schemeClr val="dk1"/>
                </a:solidFill>
                <a:latin typeface="Times New Roman"/>
                <a:ea typeface="Times New Roman"/>
                <a:cs typeface="Times New Roman"/>
                <a:sym typeface="Times New Roman"/>
              </a:rPr>
              <a:t>Use Trusted DNS Resolvers</a:t>
            </a:r>
            <a:r>
              <a:rPr lang="en" sz="1500">
                <a:solidFill>
                  <a:schemeClr val="dk1"/>
                </a:solidFill>
                <a:latin typeface="Times New Roman"/>
                <a:ea typeface="Times New Roman"/>
                <a:cs typeface="Times New Roman"/>
                <a:sym typeface="Times New Roman"/>
              </a:rPr>
              <a:t> – Google Public DNS (8.8.8.8), Cloudflare (1.1.1.1), OpenDNS.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120000"/>
              <a:buFont typeface="Arial"/>
              <a:buNone/>
            </a:pPr>
            <a:r>
              <a:rPr b="1" lang="en" sz="1500">
                <a:solidFill>
                  <a:schemeClr val="dk1"/>
                </a:solidFill>
                <a:latin typeface="Times New Roman"/>
                <a:ea typeface="Times New Roman"/>
                <a:cs typeface="Times New Roman"/>
                <a:sym typeface="Times New Roman"/>
              </a:rPr>
              <a:t>DNS Over HTTPS (DoH) &amp; DNS Over TLS (DoT)</a:t>
            </a:r>
            <a:r>
              <a:rPr lang="en" sz="1500">
                <a:solidFill>
                  <a:schemeClr val="dk1"/>
                </a:solidFill>
                <a:latin typeface="Times New Roman"/>
                <a:ea typeface="Times New Roman"/>
                <a:cs typeface="Times New Roman"/>
                <a:sym typeface="Times New Roman"/>
              </a:rPr>
              <a:t> – Encrypts DNS queries to prevent interception.</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120000"/>
              <a:buFont typeface="Arial"/>
              <a:buNone/>
            </a:pPr>
            <a:r>
              <a:rPr b="1" lang="en" sz="1500">
                <a:solidFill>
                  <a:schemeClr val="dk1"/>
                </a:solidFill>
                <a:latin typeface="Times New Roman"/>
                <a:ea typeface="Times New Roman"/>
                <a:cs typeface="Times New Roman"/>
                <a:sym typeface="Times New Roman"/>
              </a:rPr>
              <a:t>Rate Limiting &amp; Anomaly Detection</a:t>
            </a:r>
            <a:r>
              <a:rPr lang="en" sz="1500">
                <a:solidFill>
                  <a:schemeClr val="dk1"/>
                </a:solidFill>
                <a:latin typeface="Times New Roman"/>
                <a:ea typeface="Times New Roman"/>
                <a:cs typeface="Times New Roman"/>
                <a:sym typeface="Times New Roman"/>
              </a:rPr>
              <a:t> – Helps mitigate DDoS and NXDOMAIN attacks.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120000"/>
              <a:buFont typeface="Arial"/>
              <a:buNone/>
            </a:pPr>
            <a:r>
              <a:rPr b="1" lang="en" sz="1500">
                <a:solidFill>
                  <a:schemeClr val="dk1"/>
                </a:solidFill>
                <a:latin typeface="Times New Roman"/>
                <a:ea typeface="Times New Roman"/>
                <a:cs typeface="Times New Roman"/>
                <a:sym typeface="Times New Roman"/>
              </a:rPr>
              <a:t>Firewall &amp; Network Monitoring</a:t>
            </a:r>
            <a:r>
              <a:rPr lang="en" sz="1500">
                <a:solidFill>
                  <a:schemeClr val="dk1"/>
                </a:solidFill>
                <a:latin typeface="Times New Roman"/>
                <a:ea typeface="Times New Roman"/>
                <a:cs typeface="Times New Roman"/>
                <a:sym typeface="Times New Roman"/>
              </a:rPr>
              <a:t> – Detects suspicious activity and prevents unauthorized changes.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81818"/>
              <a:buFont typeface="Arial"/>
              <a:buNone/>
            </a:pPr>
            <a:r>
              <a:t/>
            </a:r>
            <a:endParaRPr sz="2200">
              <a:latin typeface="Times New Roman"/>
              <a:ea typeface="Times New Roman"/>
              <a:cs typeface="Times New Roman"/>
              <a:sym typeface="Times New Roman"/>
            </a:endParaRPr>
          </a:p>
          <a:p>
            <a:pPr indent="0" lvl="0" marL="0" rtl="0" algn="l">
              <a:lnSpc>
                <a:spcPct val="100000"/>
              </a:lnSpc>
              <a:spcBef>
                <a:spcPts val="1200"/>
              </a:spcBef>
              <a:spcAft>
                <a:spcPts val="0"/>
              </a:spcAft>
              <a:buClr>
                <a:srgbClr val="888888"/>
              </a:buClr>
              <a:buSzPct val="177777"/>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nvSpPr>
        <p:spPr>
          <a:xfrm>
            <a:off x="185850" y="1011052"/>
            <a:ext cx="8854200" cy="46791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Simplifies Internet Browsing</a:t>
            </a:r>
            <a:r>
              <a:rPr b="0" i="0" lang="en" sz="1900" u="none" cap="none" strike="noStrike">
                <a:solidFill>
                  <a:schemeClr val="dk1"/>
                </a:solidFill>
                <a:latin typeface="Arial"/>
                <a:ea typeface="Arial"/>
                <a:cs typeface="Arial"/>
                <a:sym typeface="Arial"/>
              </a:rPr>
              <a:t> – Converts domain names into IP addresses for easy access.</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Reduces Human Error</a:t>
            </a:r>
            <a:r>
              <a:rPr b="0" i="0" lang="en" sz="1900" u="none" cap="none" strike="noStrike">
                <a:solidFill>
                  <a:schemeClr val="dk1"/>
                </a:solidFill>
                <a:latin typeface="Arial"/>
                <a:ea typeface="Arial"/>
                <a:cs typeface="Arial"/>
                <a:sym typeface="Arial"/>
              </a:rPr>
              <a:t> – Avoids the need to memorize complex numerical IPs.</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Optimizes Network Efficiency</a:t>
            </a:r>
            <a:r>
              <a:rPr b="0" i="0" lang="en" sz="1900" u="none" cap="none" strike="noStrike">
                <a:solidFill>
                  <a:schemeClr val="dk1"/>
                </a:solidFill>
                <a:latin typeface="Arial"/>
                <a:ea typeface="Arial"/>
                <a:cs typeface="Arial"/>
                <a:sym typeface="Arial"/>
              </a:rPr>
              <a:t> – Caches DNS responses to speed up browsing.</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Enables Load Balancing</a:t>
            </a:r>
            <a:r>
              <a:rPr b="0" i="0" lang="en" sz="1900" u="none" cap="none" strike="noStrike">
                <a:solidFill>
                  <a:schemeClr val="dk1"/>
                </a:solidFill>
                <a:latin typeface="Arial"/>
                <a:ea typeface="Arial"/>
                <a:cs typeface="Arial"/>
                <a:sym typeface="Arial"/>
              </a:rPr>
              <a:t> – Distributes traffic across multiple servers for better performance.</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Supports Content Delivery Networks (CDN)</a:t>
            </a:r>
            <a:r>
              <a:rPr b="0" i="0" lang="en" sz="1900" u="none" cap="none" strike="noStrike">
                <a:solidFill>
                  <a:schemeClr val="dk1"/>
                </a:solidFill>
                <a:latin typeface="Arial"/>
                <a:ea typeface="Arial"/>
                <a:cs typeface="Arial"/>
                <a:sym typeface="Arial"/>
              </a:rPr>
              <a:t> – Directs users to the nearest server for faster load times.</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Enhances Security</a:t>
            </a:r>
            <a:r>
              <a:rPr b="0" i="0" lang="en" sz="1900" u="none" cap="none" strike="noStrike">
                <a:solidFill>
                  <a:schemeClr val="dk1"/>
                </a:solidFill>
                <a:latin typeface="Arial"/>
                <a:ea typeface="Arial"/>
                <a:cs typeface="Arial"/>
                <a:sym typeface="Arial"/>
              </a:rPr>
              <a:t> – Protects against phishing, malware, and DNS spoofing.</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Enables Domain-Based Email Services</a:t>
            </a:r>
            <a:r>
              <a:rPr b="0" i="0" lang="en" sz="1900" u="none" cap="none" strike="noStrike">
                <a:solidFill>
                  <a:schemeClr val="dk1"/>
                </a:solidFill>
                <a:latin typeface="Arial"/>
                <a:ea typeface="Arial"/>
                <a:cs typeface="Arial"/>
                <a:sym typeface="Arial"/>
              </a:rPr>
              <a:t> – Routes emails correctly using MX records.</a:t>
            </a:r>
            <a:endParaRPr b="0" i="0" sz="19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p:txBody>
      </p:sp>
      <p:sp>
        <p:nvSpPr>
          <p:cNvPr id="113" name="Google Shape;113;p26"/>
          <p:cNvSpPr txBox="1"/>
          <p:nvPr/>
        </p:nvSpPr>
        <p:spPr>
          <a:xfrm>
            <a:off x="2035025" y="178075"/>
            <a:ext cx="4929900" cy="67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chemeClr val="dk2"/>
                </a:solidFill>
                <a:latin typeface="Times New Roman"/>
                <a:ea typeface="Times New Roman"/>
                <a:cs typeface="Times New Roman"/>
                <a:sym typeface="Times New Roman"/>
              </a:rPr>
              <a:t>IMPORTAN</a:t>
            </a:r>
            <a:r>
              <a:rPr b="1" lang="en" sz="2500">
                <a:solidFill>
                  <a:schemeClr val="dk2"/>
                </a:solidFill>
                <a:latin typeface="Times New Roman"/>
                <a:ea typeface="Times New Roman"/>
                <a:cs typeface="Times New Roman"/>
                <a:sym typeface="Times New Roman"/>
              </a:rPr>
              <a:t>C</a:t>
            </a:r>
            <a:r>
              <a:rPr b="1" i="0" lang="en" sz="2500" u="none" cap="none" strike="noStrike">
                <a:solidFill>
                  <a:schemeClr val="dk2"/>
                </a:solidFill>
                <a:latin typeface="Times New Roman"/>
                <a:ea typeface="Times New Roman"/>
                <a:cs typeface="Times New Roman"/>
                <a:sym typeface="Times New Roman"/>
              </a:rPr>
              <a:t>E OF DNS</a:t>
            </a:r>
            <a:endParaRPr b="1" i="0" sz="25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nvSpPr>
        <p:spPr>
          <a:xfrm>
            <a:off x="215600" y="1100250"/>
            <a:ext cx="8854200" cy="43098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120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Domain Name</a:t>
            </a:r>
            <a:r>
              <a:rPr b="0" i="0" lang="en" sz="1800" u="none" cap="none" strike="noStrike">
                <a:solidFill>
                  <a:schemeClr val="dk1"/>
                </a:solidFill>
                <a:latin typeface="Arial"/>
                <a:ea typeface="Arial"/>
                <a:cs typeface="Arial"/>
                <a:sym typeface="Arial"/>
              </a:rPr>
              <a:t> – A human-readable name (e.g., </a:t>
            </a:r>
            <a:r>
              <a:rPr b="0" i="0" lang="en" sz="1800" u="none" cap="none" strike="noStrike">
                <a:solidFill>
                  <a:srgbClr val="188038"/>
                </a:solidFill>
                <a:latin typeface="Roboto Mono"/>
                <a:ea typeface="Roboto Mono"/>
                <a:cs typeface="Roboto Mono"/>
                <a:sym typeface="Roboto Mono"/>
              </a:rPr>
              <a:t>example.com</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IP Address</a:t>
            </a:r>
            <a:r>
              <a:rPr b="0" i="0" lang="en" sz="1800" u="none" cap="none" strike="noStrike">
                <a:solidFill>
                  <a:schemeClr val="dk1"/>
                </a:solidFill>
                <a:latin typeface="Arial"/>
                <a:ea typeface="Arial"/>
                <a:cs typeface="Arial"/>
                <a:sym typeface="Arial"/>
              </a:rPr>
              <a:t> – A unique numerical address for a website (e.g., </a:t>
            </a:r>
            <a:r>
              <a:rPr b="0" i="0" lang="en" sz="1800" u="none" cap="none" strike="noStrike">
                <a:solidFill>
                  <a:srgbClr val="188038"/>
                </a:solidFill>
                <a:latin typeface="Roboto Mono"/>
                <a:ea typeface="Roboto Mono"/>
                <a:cs typeface="Roboto Mono"/>
                <a:sym typeface="Roboto Mono"/>
              </a:rPr>
              <a:t>192.168.1.1</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DNS Resolver</a:t>
            </a:r>
            <a:r>
              <a:rPr b="0" i="0" lang="en" sz="1800" u="none" cap="none" strike="noStrike">
                <a:solidFill>
                  <a:schemeClr val="dk1"/>
                </a:solidFill>
                <a:latin typeface="Arial"/>
                <a:ea typeface="Arial"/>
                <a:cs typeface="Arial"/>
                <a:sym typeface="Arial"/>
              </a:rPr>
              <a:t> – The first stop in a DNS query; finds the correct IP address.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Root Server</a:t>
            </a:r>
            <a:r>
              <a:rPr b="0" i="0" lang="en" sz="1800" u="none" cap="none" strike="noStrike">
                <a:solidFill>
                  <a:schemeClr val="dk1"/>
                </a:solidFill>
                <a:latin typeface="Arial"/>
                <a:ea typeface="Arial"/>
                <a:cs typeface="Arial"/>
                <a:sym typeface="Arial"/>
              </a:rPr>
              <a:t> – Directs the query to the correct Top-Level Domain (TLD) server.</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TLD (Top-Level Domain) Server</a:t>
            </a:r>
            <a:r>
              <a:rPr b="0" i="0" lang="en" sz="1800" u="none" cap="none" strike="noStrike">
                <a:solidFill>
                  <a:schemeClr val="dk1"/>
                </a:solidFill>
                <a:latin typeface="Arial"/>
                <a:ea typeface="Arial"/>
                <a:cs typeface="Arial"/>
                <a:sym typeface="Arial"/>
              </a:rPr>
              <a:t> – Manages domains under </a:t>
            </a:r>
            <a:r>
              <a:rPr b="0" i="0" lang="en" sz="1800" u="none" cap="none" strike="noStrike">
                <a:solidFill>
                  <a:srgbClr val="188038"/>
                </a:solidFill>
                <a:latin typeface="Roboto Mono"/>
                <a:ea typeface="Roboto Mono"/>
                <a:cs typeface="Roboto Mono"/>
                <a:sym typeface="Roboto Mono"/>
              </a:rPr>
              <a:t>.com</a:t>
            </a:r>
            <a:r>
              <a:rPr b="0" i="0" lang="en" sz="1800" u="none" cap="none" strike="noStrike">
                <a:solidFill>
                  <a:schemeClr val="dk1"/>
                </a:solidFill>
                <a:latin typeface="Arial"/>
                <a:ea typeface="Arial"/>
                <a:cs typeface="Arial"/>
                <a:sym typeface="Arial"/>
              </a:rPr>
              <a:t>, </a:t>
            </a:r>
            <a:r>
              <a:rPr b="0" i="0" lang="en" sz="1800" u="none" cap="none" strike="noStrike">
                <a:solidFill>
                  <a:srgbClr val="188038"/>
                </a:solidFill>
                <a:latin typeface="Roboto Mono"/>
                <a:ea typeface="Roboto Mono"/>
                <a:cs typeface="Roboto Mono"/>
                <a:sym typeface="Roboto Mono"/>
              </a:rPr>
              <a:t>.org</a:t>
            </a:r>
            <a:r>
              <a:rPr b="0" i="0" lang="en" sz="1800" u="none" cap="none" strike="noStrike">
                <a:solidFill>
                  <a:schemeClr val="dk1"/>
                </a:solidFill>
                <a:latin typeface="Arial"/>
                <a:ea typeface="Arial"/>
                <a:cs typeface="Arial"/>
                <a:sym typeface="Arial"/>
              </a:rPr>
              <a:t>, etc.</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Authoritative DNS Server</a:t>
            </a:r>
            <a:r>
              <a:rPr b="0" i="0" lang="en" sz="1800" u="none" cap="none" strike="noStrike">
                <a:solidFill>
                  <a:schemeClr val="dk1"/>
                </a:solidFill>
                <a:latin typeface="Arial"/>
                <a:ea typeface="Arial"/>
                <a:cs typeface="Arial"/>
                <a:sym typeface="Arial"/>
              </a:rPr>
              <a:t> – Holds the actual domain-to-IP mapping.</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Recursive Resolver</a:t>
            </a:r>
            <a:r>
              <a:rPr b="0" i="0" lang="en" sz="1800" u="none" cap="none" strike="noStrike">
                <a:solidFill>
                  <a:schemeClr val="dk1"/>
                </a:solidFill>
                <a:latin typeface="Arial"/>
                <a:ea typeface="Arial"/>
                <a:cs typeface="Arial"/>
                <a:sym typeface="Arial"/>
              </a:rPr>
              <a:t> – Fetches data from other DNS servers if needed.</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Caching Server</a:t>
            </a:r>
            <a:r>
              <a:rPr b="0" i="0" lang="en" sz="1800" u="none" cap="none" strike="noStrike">
                <a:solidFill>
                  <a:schemeClr val="dk1"/>
                </a:solidFill>
                <a:latin typeface="Arial"/>
                <a:ea typeface="Arial"/>
                <a:cs typeface="Arial"/>
                <a:sym typeface="Arial"/>
              </a:rPr>
              <a:t> – Stores previous DNS lookups for faster responses.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Zone Files</a:t>
            </a:r>
            <a:r>
              <a:rPr b="0" i="0" lang="en" sz="1800" u="none" cap="none" strike="noStrike">
                <a:solidFill>
                  <a:schemeClr val="dk1"/>
                </a:solidFill>
                <a:latin typeface="Arial"/>
                <a:ea typeface="Arial"/>
                <a:cs typeface="Arial"/>
                <a:sym typeface="Arial"/>
              </a:rPr>
              <a:t> – Configuration files containing DNS records for a domain.</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DNS Records</a:t>
            </a:r>
            <a:r>
              <a:rPr b="0" i="0" lang="en" sz="1800" u="none" cap="none" strike="noStrike">
                <a:solidFill>
                  <a:schemeClr val="dk1"/>
                </a:solidFill>
                <a:latin typeface="Arial"/>
                <a:ea typeface="Arial"/>
                <a:cs typeface="Arial"/>
                <a:sym typeface="Arial"/>
              </a:rPr>
              <a:t> – Different types of DNS entries:</a:t>
            </a:r>
            <a:endParaRPr b="0" i="0" sz="18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119" name="Google Shape;119;p27"/>
          <p:cNvSpPr txBox="1"/>
          <p:nvPr/>
        </p:nvSpPr>
        <p:spPr>
          <a:xfrm>
            <a:off x="1973975" y="193325"/>
            <a:ext cx="4990800" cy="71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chemeClr val="dk2"/>
                </a:solidFill>
                <a:latin typeface="Times New Roman"/>
                <a:ea typeface="Times New Roman"/>
                <a:cs typeface="Times New Roman"/>
                <a:sym typeface="Times New Roman"/>
              </a:rPr>
              <a:t>COMPONENTS OF DNS</a:t>
            </a:r>
            <a:endParaRPr b="1" i="0" sz="28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nvSpPr>
        <p:spPr>
          <a:xfrm>
            <a:off x="185854" y="1011044"/>
            <a:ext cx="88542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A Record:</a:t>
            </a:r>
            <a:r>
              <a:rPr b="0" i="0" lang="en" sz="2000" u="none" cap="none" strike="noStrike">
                <a:solidFill>
                  <a:schemeClr val="dk1"/>
                </a:solidFill>
                <a:latin typeface="Arial"/>
                <a:ea typeface="Arial"/>
                <a:cs typeface="Arial"/>
                <a:sym typeface="Arial"/>
              </a:rPr>
              <a:t> Maps a domain to an IPv4 address.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AAAA Record:</a:t>
            </a:r>
            <a:r>
              <a:rPr b="0" i="0" lang="en" sz="2000" u="none" cap="none" strike="noStrike">
                <a:solidFill>
                  <a:schemeClr val="dk1"/>
                </a:solidFill>
                <a:latin typeface="Arial"/>
                <a:ea typeface="Arial"/>
                <a:cs typeface="Arial"/>
                <a:sym typeface="Arial"/>
              </a:rPr>
              <a:t> Maps a domain to an IPv6 address.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CNAME Record:</a:t>
            </a:r>
            <a:r>
              <a:rPr b="0" i="0" lang="en" sz="2000" u="none" cap="none" strike="noStrike">
                <a:solidFill>
                  <a:schemeClr val="dk1"/>
                </a:solidFill>
                <a:latin typeface="Arial"/>
                <a:ea typeface="Arial"/>
                <a:cs typeface="Arial"/>
                <a:sym typeface="Arial"/>
              </a:rPr>
              <a:t> Alias for another domain name.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MX Record:</a:t>
            </a:r>
            <a:r>
              <a:rPr b="0" i="0" lang="en" sz="2000" u="none" cap="none" strike="noStrike">
                <a:solidFill>
                  <a:schemeClr val="dk1"/>
                </a:solidFill>
                <a:latin typeface="Arial"/>
                <a:ea typeface="Arial"/>
                <a:cs typeface="Arial"/>
                <a:sym typeface="Arial"/>
              </a:rPr>
              <a:t> Specifies the mail server for emails.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TXT Record:</a:t>
            </a:r>
            <a:r>
              <a:rPr b="0" i="0" lang="en" sz="2000" u="none" cap="none" strike="noStrike">
                <a:solidFill>
                  <a:schemeClr val="dk1"/>
                </a:solidFill>
                <a:latin typeface="Arial"/>
                <a:ea typeface="Arial"/>
                <a:cs typeface="Arial"/>
                <a:sym typeface="Arial"/>
              </a:rPr>
              <a:t> Stores text-based information (e.g., security settings).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NS Record:</a:t>
            </a:r>
            <a:r>
              <a:rPr b="0" i="0" lang="en" sz="2000" u="none" cap="none" strike="noStrike">
                <a:solidFill>
                  <a:schemeClr val="dk1"/>
                </a:solidFill>
                <a:latin typeface="Arial"/>
                <a:ea typeface="Arial"/>
                <a:cs typeface="Arial"/>
                <a:sym typeface="Arial"/>
              </a:rPr>
              <a:t> Specifies the authoritative name servers for a domain.</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PTR Record:</a:t>
            </a:r>
            <a:r>
              <a:rPr b="0" i="0" lang="en" sz="2000" u="none" cap="none" strike="noStrike">
                <a:solidFill>
                  <a:schemeClr val="dk1"/>
                </a:solidFill>
                <a:latin typeface="Arial"/>
                <a:ea typeface="Arial"/>
                <a:cs typeface="Arial"/>
                <a:sym typeface="Arial"/>
              </a:rPr>
              <a:t> Performs reverse DNS lookup (IP to domain).</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SRV Record:</a:t>
            </a:r>
            <a:r>
              <a:rPr b="0" i="0" lang="en" sz="2000" u="none" cap="none" strike="noStrike">
                <a:solidFill>
                  <a:schemeClr val="dk1"/>
                </a:solidFill>
                <a:latin typeface="Arial"/>
                <a:ea typeface="Arial"/>
                <a:cs typeface="Arial"/>
                <a:sym typeface="Arial"/>
              </a:rPr>
              <a:t> Defines location of services (e.g., VoIP, SIP).</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Times New Roman"/>
              <a:ea typeface="Times New Roman"/>
              <a:cs typeface="Times New Roman"/>
              <a:sym typeface="Times New Roman"/>
            </a:endParaRPr>
          </a:p>
        </p:txBody>
      </p:sp>
      <p:sp>
        <p:nvSpPr>
          <p:cNvPr id="125" name="Google Shape;125;p28"/>
          <p:cNvSpPr txBox="1"/>
          <p:nvPr/>
        </p:nvSpPr>
        <p:spPr>
          <a:xfrm>
            <a:off x="2065550" y="361225"/>
            <a:ext cx="4868700" cy="51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dk2"/>
                </a:solidFill>
                <a:latin typeface="Times New Roman"/>
                <a:ea typeface="Times New Roman"/>
                <a:cs typeface="Times New Roman"/>
                <a:sym typeface="Times New Roman"/>
              </a:rPr>
              <a:t>TYPES OF DNA RECORDS</a:t>
            </a:r>
            <a:endParaRPr b="0" i="0" sz="27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nvSpPr>
        <p:spPr>
          <a:xfrm>
            <a:off x="185854" y="1011044"/>
            <a:ext cx="8854200" cy="3962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dk1"/>
                </a:solidFill>
                <a:latin typeface="Arial"/>
                <a:ea typeface="Arial"/>
                <a:cs typeface="Arial"/>
                <a:sym typeface="Arial"/>
              </a:rPr>
              <a:t>1. Public DNS Providers (Faster &amp; More Secure Alternatives to ISP DNS)</a:t>
            </a: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Google DNS</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8.8.8.8</a:t>
            </a:r>
            <a:r>
              <a:rPr b="0" i="0" lang="en" sz="1300" u="none" cap="none" strike="noStrike">
                <a:solidFill>
                  <a:schemeClr val="dk1"/>
                </a:solidFill>
                <a:latin typeface="Arial"/>
                <a:ea typeface="Arial"/>
                <a:cs typeface="Arial"/>
                <a:sym typeface="Arial"/>
              </a:rPr>
              <a:t>, </a:t>
            </a:r>
            <a:r>
              <a:rPr b="0" i="0" lang="en" sz="1300" u="none" cap="none" strike="noStrike">
                <a:solidFill>
                  <a:srgbClr val="188038"/>
                </a:solidFill>
                <a:latin typeface="Roboto Mono"/>
                <a:ea typeface="Roboto Mono"/>
                <a:cs typeface="Roboto Mono"/>
                <a:sym typeface="Roboto Mono"/>
              </a:rPr>
              <a:t>8.8.4.4</a:t>
            </a:r>
            <a:r>
              <a:rPr b="0" i="0" lang="en" sz="1300" u="none" cap="none" strike="noStrike">
                <a:solidFill>
                  <a:schemeClr val="dk1"/>
                </a:solidFill>
                <a:latin typeface="Arial"/>
                <a:ea typeface="Arial"/>
                <a:cs typeface="Arial"/>
                <a:sym typeface="Arial"/>
              </a:rPr>
              <a:t> (Fast and reliable, but logs data)</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Cloudflare DNS</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1.1.1.1</a:t>
            </a:r>
            <a:r>
              <a:rPr b="0" i="0" lang="en" sz="1300" u="none" cap="none" strike="noStrike">
                <a:solidFill>
                  <a:schemeClr val="dk1"/>
                </a:solidFill>
                <a:latin typeface="Arial"/>
                <a:ea typeface="Arial"/>
                <a:cs typeface="Arial"/>
                <a:sym typeface="Arial"/>
              </a:rPr>
              <a:t>, </a:t>
            </a:r>
            <a:r>
              <a:rPr b="0" i="0" lang="en" sz="1300" u="none" cap="none" strike="noStrike">
                <a:solidFill>
                  <a:srgbClr val="188038"/>
                </a:solidFill>
                <a:latin typeface="Roboto Mono"/>
                <a:ea typeface="Roboto Mono"/>
                <a:cs typeface="Roboto Mono"/>
                <a:sym typeface="Roboto Mono"/>
              </a:rPr>
              <a:t>1.0.0.1</a:t>
            </a:r>
            <a:r>
              <a:rPr b="0" i="0" lang="en" sz="1300" u="none" cap="none" strike="noStrike">
                <a:solidFill>
                  <a:schemeClr val="dk1"/>
                </a:solidFill>
                <a:latin typeface="Arial"/>
                <a:ea typeface="Arial"/>
                <a:cs typeface="Arial"/>
                <a:sym typeface="Arial"/>
              </a:rPr>
              <a:t> (Privacy-focused, no logging)</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OpenDNS (by Cisco)</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208.67.222.222</a:t>
            </a:r>
            <a:r>
              <a:rPr b="0" i="0" lang="en" sz="1300" u="none" cap="none" strike="noStrike">
                <a:solidFill>
                  <a:schemeClr val="dk1"/>
                </a:solidFill>
                <a:latin typeface="Arial"/>
                <a:ea typeface="Arial"/>
                <a:cs typeface="Arial"/>
                <a:sym typeface="Arial"/>
              </a:rPr>
              <a:t>, </a:t>
            </a:r>
            <a:r>
              <a:rPr b="0" i="0" lang="en" sz="1300" u="none" cap="none" strike="noStrike">
                <a:solidFill>
                  <a:srgbClr val="188038"/>
                </a:solidFill>
                <a:latin typeface="Roboto Mono"/>
                <a:ea typeface="Roboto Mono"/>
                <a:cs typeface="Roboto Mono"/>
                <a:sym typeface="Roboto Mono"/>
              </a:rPr>
              <a:t>208.67.220.220</a:t>
            </a:r>
            <a:r>
              <a:rPr b="0" i="0" lang="en" sz="1300" u="none" cap="none" strike="noStrike">
                <a:solidFill>
                  <a:schemeClr val="dk1"/>
                </a:solidFill>
                <a:latin typeface="Arial"/>
                <a:ea typeface="Arial"/>
                <a:cs typeface="Arial"/>
                <a:sym typeface="Arial"/>
              </a:rPr>
              <a:t> (Security-focused)</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Quad9 DNS</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9.9.9.9</a:t>
            </a:r>
            <a:r>
              <a:rPr b="0" i="0" lang="en" sz="1300" u="none" cap="none" strike="noStrike">
                <a:solidFill>
                  <a:schemeClr val="dk1"/>
                </a:solidFill>
                <a:latin typeface="Arial"/>
                <a:ea typeface="Arial"/>
                <a:cs typeface="Arial"/>
                <a:sym typeface="Arial"/>
              </a:rPr>
              <a:t> (Blocks malicious domains for security)</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Comodo Secure DNS</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8.26.56.26</a:t>
            </a:r>
            <a:r>
              <a:rPr b="0" i="0" lang="en" sz="1300" u="none" cap="none" strike="noStrike">
                <a:solidFill>
                  <a:schemeClr val="dk1"/>
                </a:solidFill>
                <a:latin typeface="Arial"/>
                <a:ea typeface="Arial"/>
                <a:cs typeface="Arial"/>
                <a:sym typeface="Arial"/>
              </a:rPr>
              <a:t>, </a:t>
            </a:r>
            <a:r>
              <a:rPr b="0" i="0" lang="en" sz="1300" u="none" cap="none" strike="noStrike">
                <a:solidFill>
                  <a:srgbClr val="188038"/>
                </a:solidFill>
                <a:latin typeface="Roboto Mono"/>
                <a:ea typeface="Roboto Mono"/>
                <a:cs typeface="Roboto Mono"/>
                <a:sym typeface="Roboto Mono"/>
              </a:rPr>
              <a:t>8.20.247.20</a:t>
            </a:r>
            <a:r>
              <a:rPr b="0" i="0" lang="en" sz="1300" u="none" cap="none" strike="noStrike">
                <a:solidFill>
                  <a:schemeClr val="dk1"/>
                </a:solidFill>
                <a:latin typeface="Arial"/>
                <a:ea typeface="Arial"/>
                <a:cs typeface="Arial"/>
                <a:sym typeface="Arial"/>
              </a:rPr>
              <a:t> (Security and phishing protection)</a:t>
            </a:r>
            <a:endParaRPr b="0"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dk1"/>
                </a:solidFill>
                <a:latin typeface="Arial"/>
                <a:ea typeface="Arial"/>
                <a:cs typeface="Arial"/>
                <a:sym typeface="Arial"/>
              </a:rPr>
              <a:t>2. Types of DNS Servers</a:t>
            </a: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Recursive Resolver</a:t>
            </a:r>
            <a:r>
              <a:rPr b="0" i="0" lang="en" sz="1300" u="none" cap="none" strike="noStrike">
                <a:solidFill>
                  <a:schemeClr val="dk1"/>
                </a:solidFill>
                <a:latin typeface="Arial"/>
                <a:ea typeface="Arial"/>
                <a:cs typeface="Arial"/>
                <a:sym typeface="Arial"/>
              </a:rPr>
              <a:t> – Finds IP addresses for domain names by querying other servers.</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Authoritative DNS Server</a:t>
            </a:r>
            <a:r>
              <a:rPr b="0" i="0" lang="en" sz="1300" u="none" cap="none" strike="noStrike">
                <a:solidFill>
                  <a:schemeClr val="dk1"/>
                </a:solidFill>
                <a:latin typeface="Arial"/>
                <a:ea typeface="Arial"/>
                <a:cs typeface="Arial"/>
                <a:sym typeface="Arial"/>
              </a:rPr>
              <a:t> – Stores and provides actual domain-to-IP mappings.</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Caching DNS Server</a:t>
            </a:r>
            <a:r>
              <a:rPr b="0" i="0" lang="en" sz="1300" u="none" cap="none" strike="noStrike">
                <a:solidFill>
                  <a:schemeClr val="dk1"/>
                </a:solidFill>
                <a:latin typeface="Arial"/>
                <a:ea typeface="Arial"/>
                <a:cs typeface="Arial"/>
                <a:sym typeface="Arial"/>
              </a:rPr>
              <a:t> – Temporarily stores DNS responses for faster access.</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Forwarding DNS Server</a:t>
            </a:r>
            <a:r>
              <a:rPr b="0" i="0" lang="en" sz="1300" u="none" cap="none" strike="noStrike">
                <a:solidFill>
                  <a:schemeClr val="dk1"/>
                </a:solidFill>
                <a:latin typeface="Arial"/>
                <a:ea typeface="Arial"/>
                <a:cs typeface="Arial"/>
                <a:sym typeface="Arial"/>
              </a:rPr>
              <a:t> – Passes queries to another DNS server for resolution.</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Anycast DNS Server</a:t>
            </a:r>
            <a:r>
              <a:rPr b="0" i="0" lang="en" sz="1300" u="none" cap="none" strike="noStrike">
                <a:solidFill>
                  <a:schemeClr val="dk1"/>
                </a:solidFill>
                <a:latin typeface="Arial"/>
                <a:ea typeface="Arial"/>
                <a:cs typeface="Arial"/>
                <a:sym typeface="Arial"/>
              </a:rPr>
              <a:t> – Uses multiple global locations to provide the nearest response.</a:t>
            </a:r>
            <a:endParaRPr b="0" i="0" sz="1300" u="none" cap="none" strike="noStrike">
              <a:solidFill>
                <a:schemeClr val="dk1"/>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nvSpPr>
        <p:spPr>
          <a:xfrm>
            <a:off x="144966" y="498088"/>
            <a:ext cx="885406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n" sz="2800" u="none" cap="none" strike="noStrike">
                <a:solidFill>
                  <a:srgbClr val="000000"/>
                </a:solidFill>
                <a:latin typeface="Times New Roman"/>
                <a:ea typeface="Times New Roman"/>
                <a:cs typeface="Times New Roman"/>
                <a:sym typeface="Times New Roman"/>
              </a:rPr>
              <a:t>Working of A DNS Server</a:t>
            </a:r>
            <a:endParaRPr b="0" i="0" sz="1400" u="none" cap="none" strike="noStrike">
              <a:solidFill>
                <a:srgbClr val="000000"/>
              </a:solidFill>
              <a:latin typeface="Arial"/>
              <a:ea typeface="Arial"/>
              <a:cs typeface="Arial"/>
              <a:sym typeface="Arial"/>
            </a:endParaRPr>
          </a:p>
        </p:txBody>
      </p:sp>
      <p:pic>
        <p:nvPicPr>
          <p:cNvPr id="136" name="Google Shape;136;p30"/>
          <p:cNvPicPr preferRelativeResize="0"/>
          <p:nvPr/>
        </p:nvPicPr>
        <p:blipFill rotWithShape="1">
          <a:blip r:embed="rId3">
            <a:alphaModFix/>
          </a:blip>
          <a:srcRect b="0" l="0" r="0" t="7947"/>
          <a:stretch/>
        </p:blipFill>
        <p:spPr>
          <a:xfrm>
            <a:off x="4089351" y="1021308"/>
            <a:ext cx="4448847" cy="4095284"/>
          </a:xfrm>
          <a:prstGeom prst="rect">
            <a:avLst/>
          </a:prstGeom>
          <a:noFill/>
          <a:ln>
            <a:noFill/>
          </a:ln>
        </p:spPr>
      </p:pic>
      <p:sp>
        <p:nvSpPr>
          <p:cNvPr id="137" name="Google Shape;137;p30"/>
          <p:cNvSpPr txBox="1"/>
          <p:nvPr/>
        </p:nvSpPr>
        <p:spPr>
          <a:xfrm>
            <a:off x="605802" y="792331"/>
            <a:ext cx="2795731" cy="43242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1. User Request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2. Check Local Cache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3. Check Host Files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4. Query DNS Resolver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5. Contact the Root Server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6. Query TLD Server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7. Query the Authoritative Server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8. Retrieve the IP Address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9. Return IP Address to Resolver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10. Connect to the Real Server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nvSpPr>
        <p:spPr>
          <a:xfrm>
            <a:off x="185854" y="1011044"/>
            <a:ext cx="885406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 sz="2800" u="none" cap="none" strike="noStrike">
                <a:solidFill>
                  <a:srgbClr val="000000"/>
                </a:solidFill>
                <a:latin typeface="Times New Roman"/>
                <a:ea typeface="Times New Roman"/>
                <a:cs typeface="Times New Roman"/>
                <a:sym typeface="Times New Roman"/>
              </a:rPr>
              <a:t>Working of DNS Server</a:t>
            </a:r>
            <a:endParaRPr b="0" i="0" sz="1400" u="none" cap="none" strike="noStrike">
              <a:solidFill>
                <a:srgbClr val="000000"/>
              </a:solidFill>
              <a:latin typeface="Arial"/>
              <a:ea typeface="Arial"/>
              <a:cs typeface="Arial"/>
              <a:sym typeface="Arial"/>
            </a:endParaRPr>
          </a:p>
        </p:txBody>
      </p:sp>
      <p:pic>
        <p:nvPicPr>
          <p:cNvPr id="143" name="Google Shape;143;p31"/>
          <p:cNvPicPr preferRelativeResize="0"/>
          <p:nvPr/>
        </p:nvPicPr>
        <p:blipFill rotWithShape="1">
          <a:blip r:embed="rId3">
            <a:alphaModFix/>
          </a:blip>
          <a:srcRect b="14250" l="0" r="0" t="5081"/>
          <a:stretch/>
        </p:blipFill>
        <p:spPr>
          <a:xfrm>
            <a:off x="528568" y="1534264"/>
            <a:ext cx="8168640" cy="32946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nvSpPr>
        <p:spPr>
          <a:xfrm>
            <a:off x="185854" y="1011044"/>
            <a:ext cx="8854068" cy="31085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 sz="2800" u="none" cap="none" strike="noStrike">
                <a:solidFill>
                  <a:srgbClr val="000000"/>
                </a:solidFill>
                <a:latin typeface="Times New Roman"/>
                <a:ea typeface="Times New Roman"/>
                <a:cs typeface="Times New Roman"/>
                <a:sym typeface="Times New Roman"/>
              </a:rPr>
              <a:t>Working of DNS Server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1" lang="en" sz="2800" u="none" cap="none" strike="noStrike">
                <a:solidFill>
                  <a:srgbClr val="000000"/>
                </a:solidFill>
                <a:latin typeface="Times New Roman"/>
                <a:ea typeface="Times New Roman"/>
                <a:cs typeface="Times New Roman"/>
                <a:sym typeface="Times New Roman"/>
              </a:rPr>
              <a:t>DNS Lookup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273239"/>
                </a:solidFill>
                <a:latin typeface="Times New Roman"/>
                <a:ea typeface="Times New Roman"/>
                <a:cs typeface="Times New Roman"/>
                <a:sym typeface="Times New Roman"/>
              </a:rPr>
              <a:t>Process of translating a human-readable domain name (like www.example.com) into its corresponding IP address (like 192.0.2.1), which computers use to locate and communicate with each other on the internet.</a:t>
            </a:r>
            <a:endParaRPr b="1" i="1"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