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ee3686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ee3686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e36868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e36868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ee368684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ee36868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ee36868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ee36868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0e5742cd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0e5742c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0e5742c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0e5742c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664500" y="418450"/>
            <a:ext cx="78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/>
              <a:t>DNS Security Issues &amp; Solutions</a:t>
            </a:r>
            <a:endParaRPr b="1" sz="2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37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7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700">
                <a:solidFill>
                  <a:schemeClr val="dk1"/>
                </a:solidFill>
              </a:rPr>
              <a:t>The </a:t>
            </a:r>
            <a:r>
              <a:rPr b="1" lang="en" sz="1700">
                <a:solidFill>
                  <a:schemeClr val="dk1"/>
                </a:solidFill>
              </a:rPr>
              <a:t>Domain Name System (DNS)</a:t>
            </a:r>
            <a:r>
              <a:rPr lang="en" sz="1700">
                <a:solidFill>
                  <a:schemeClr val="dk1"/>
                </a:solidFill>
              </a:rPr>
              <a:t> is essential for internet communication, but it has security vulnerabilities that attackers can exploit. Below are some </a:t>
            </a:r>
            <a:r>
              <a:rPr b="1" lang="en" sz="1700">
                <a:solidFill>
                  <a:schemeClr val="dk1"/>
                </a:solidFill>
              </a:rPr>
              <a:t>common DNS threats</a:t>
            </a:r>
            <a:r>
              <a:rPr lang="en" sz="1700">
                <a:solidFill>
                  <a:schemeClr val="dk1"/>
                </a:solidFill>
              </a:rPr>
              <a:t> and </a:t>
            </a:r>
            <a:r>
              <a:rPr b="1" lang="en" sz="1700">
                <a:solidFill>
                  <a:schemeClr val="dk1"/>
                </a:solidFill>
              </a:rPr>
              <a:t>their solutions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51250" y="445025"/>
            <a:ext cx="818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170"/>
              <a:t>Common DNS Security Issues</a:t>
            </a:r>
            <a:endParaRPr b="1" sz="217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  <a:buNone/>
            </a:pPr>
            <a:r>
              <a:t/>
            </a:r>
            <a:endParaRPr b="1" sz="216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7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35"/>
              <a:buAutoNum type="arabicPeriod"/>
            </a:pPr>
            <a:r>
              <a:rPr b="1" lang="en" sz="1435">
                <a:solidFill>
                  <a:schemeClr val="dk1"/>
                </a:solidFill>
              </a:rPr>
              <a:t>DNS Spoofing (DNS Cache Poisoning)</a:t>
            </a:r>
            <a:br>
              <a:rPr b="1" lang="en" sz="1435">
                <a:solidFill>
                  <a:schemeClr val="dk1"/>
                </a:solidFill>
              </a:rPr>
            </a:br>
            <a:endParaRPr b="1"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lang="en" sz="1435">
                <a:solidFill>
                  <a:schemeClr val="dk1"/>
                </a:solidFill>
              </a:rPr>
              <a:t>Attackers inject false DNS records into a resolver’s cache, redirecting users to malicious sites.</a:t>
            </a:r>
            <a:endParaRPr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b="1" lang="en" sz="1435">
                <a:solidFill>
                  <a:schemeClr val="dk1"/>
                </a:solidFill>
              </a:rPr>
              <a:t>Example:</a:t>
            </a:r>
            <a:r>
              <a:rPr lang="en" sz="1435">
                <a:solidFill>
                  <a:schemeClr val="dk1"/>
                </a:solidFill>
              </a:rPr>
              <a:t> You type </a:t>
            </a:r>
            <a:r>
              <a:rPr lang="en" sz="14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bank.com</a:t>
            </a:r>
            <a:r>
              <a:rPr lang="en" sz="1435">
                <a:solidFill>
                  <a:schemeClr val="dk1"/>
                </a:solidFill>
              </a:rPr>
              <a:t>, but due to poisoning, it takes you to a phishing page.</a:t>
            </a:r>
            <a:endParaRPr sz="1435">
              <a:solidFill>
                <a:schemeClr val="dk1"/>
              </a:solidFill>
            </a:endParaRPr>
          </a:p>
          <a:p>
            <a:pPr indent="-319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AutoNum type="arabicPeriod"/>
            </a:pPr>
            <a:r>
              <a:rPr b="1" lang="en" sz="1435">
                <a:solidFill>
                  <a:schemeClr val="dk1"/>
                </a:solidFill>
              </a:rPr>
              <a:t>DDoS Attacks (Distributed Denial of Service)</a:t>
            </a:r>
            <a:br>
              <a:rPr b="1" lang="en" sz="1435">
                <a:solidFill>
                  <a:schemeClr val="dk1"/>
                </a:solidFill>
              </a:rPr>
            </a:br>
            <a:endParaRPr b="1"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lang="en" sz="1435">
                <a:solidFill>
                  <a:schemeClr val="dk1"/>
                </a:solidFill>
              </a:rPr>
              <a:t>Attackers overwhelm DNS servers with massive traffic, making websites inaccessible.</a:t>
            </a:r>
            <a:endParaRPr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b="1" lang="en" sz="1435">
                <a:solidFill>
                  <a:schemeClr val="dk1"/>
                </a:solidFill>
              </a:rPr>
              <a:t>Example:</a:t>
            </a:r>
            <a:r>
              <a:rPr lang="en" sz="1435">
                <a:solidFill>
                  <a:schemeClr val="dk1"/>
                </a:solidFill>
              </a:rPr>
              <a:t> Botnets flood DNS servers with fake requests, causing downtime.</a:t>
            </a:r>
            <a:endParaRPr sz="1435">
              <a:solidFill>
                <a:schemeClr val="dk1"/>
              </a:solidFill>
            </a:endParaRPr>
          </a:p>
          <a:p>
            <a:pPr indent="-319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AutoNum type="arabicPeriod"/>
            </a:pPr>
            <a:r>
              <a:rPr b="1" lang="en" sz="1435">
                <a:solidFill>
                  <a:schemeClr val="dk1"/>
                </a:solidFill>
              </a:rPr>
              <a:t>DNS Hijacking</a:t>
            </a:r>
            <a:br>
              <a:rPr b="1" lang="en" sz="1435">
                <a:solidFill>
                  <a:schemeClr val="dk1"/>
                </a:solidFill>
              </a:rPr>
            </a:br>
            <a:endParaRPr b="1"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lang="en" sz="1435">
                <a:solidFill>
                  <a:schemeClr val="dk1"/>
                </a:solidFill>
              </a:rPr>
              <a:t>Attackers modify DNS settings to redirect users to malicious servers.</a:t>
            </a:r>
            <a:endParaRPr sz="1435">
              <a:solidFill>
                <a:schemeClr val="dk1"/>
              </a:solidFill>
            </a:endParaRPr>
          </a:p>
          <a:p>
            <a:pPr indent="-3197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35"/>
              <a:buChar char="○"/>
            </a:pPr>
            <a:r>
              <a:rPr b="1" lang="en" sz="1435">
                <a:solidFill>
                  <a:schemeClr val="dk1"/>
                </a:solidFill>
              </a:rPr>
              <a:t>Example:</a:t>
            </a:r>
            <a:r>
              <a:rPr lang="en" sz="1435">
                <a:solidFill>
                  <a:schemeClr val="dk1"/>
                </a:solidFill>
              </a:rPr>
              <a:t> Your ISP or malware changes your DNS settings to serve ads or steal data.</a:t>
            </a:r>
            <a:endParaRPr sz="14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8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3855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30"/>
              <a:buAutoNum type="arabicPeriod"/>
            </a:pPr>
            <a:r>
              <a:rPr b="1" lang="en" sz="2130"/>
              <a:t>DNS Spoofing (DNS Cache Poisoning)</a:t>
            </a:r>
            <a:endParaRPr b="1" sz="2130"/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990"/>
              <a:buNone/>
            </a:pPr>
            <a:r>
              <a:t/>
            </a:r>
            <a:endParaRPr b="1" sz="216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chemeClr val="dk1"/>
                </a:solidFill>
              </a:rPr>
              <a:t>What is it?</a:t>
            </a:r>
            <a:endParaRPr b="1"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135">
                <a:solidFill>
                  <a:schemeClr val="dk1"/>
                </a:solidFill>
              </a:rPr>
              <a:t>Attackers inject false DNS records into a resolver’s cache, tricking users into visiting malicious websites instead of the intended destination.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chemeClr val="dk1"/>
                </a:solidFill>
              </a:rPr>
              <a:t>How it works:</a:t>
            </a:r>
            <a:endParaRPr b="1" sz="130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The attacker sends fake DNS responses to a resolver before it gets a legitimate response.</a:t>
            </a:r>
            <a:endParaRPr sz="113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These fake records are stored in the cache, leading users to a </a:t>
            </a:r>
            <a:r>
              <a:rPr b="1" lang="en" sz="1135">
                <a:solidFill>
                  <a:schemeClr val="dk1"/>
                </a:solidFill>
              </a:rPr>
              <a:t>phishing</a:t>
            </a:r>
            <a:r>
              <a:rPr lang="en" sz="1135">
                <a:solidFill>
                  <a:schemeClr val="dk1"/>
                </a:solidFill>
              </a:rPr>
              <a:t> or </a:t>
            </a:r>
            <a:r>
              <a:rPr b="1" lang="en" sz="1135">
                <a:solidFill>
                  <a:schemeClr val="dk1"/>
                </a:solidFill>
              </a:rPr>
              <a:t>malware-infected site</a:t>
            </a:r>
            <a:r>
              <a:rPr lang="en" sz="1135">
                <a:solidFill>
                  <a:schemeClr val="dk1"/>
                </a:solidFill>
              </a:rPr>
              <a:t>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chemeClr val="dk1"/>
                </a:solidFill>
              </a:rPr>
              <a:t>Example:</a:t>
            </a:r>
            <a:endParaRPr b="1" sz="130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You type </a:t>
            </a:r>
            <a:r>
              <a:rPr lang="en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bank.com</a:t>
            </a:r>
            <a:r>
              <a:rPr lang="en" sz="1135">
                <a:solidFill>
                  <a:schemeClr val="dk1"/>
                </a:solidFill>
              </a:rPr>
              <a:t>, expecting to reach your bank’s website.</a:t>
            </a:r>
            <a:endParaRPr sz="113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Due to cache poisoning, your browser is redirected to a </a:t>
            </a:r>
            <a:r>
              <a:rPr b="1" lang="en" sz="1135">
                <a:solidFill>
                  <a:schemeClr val="dk1"/>
                </a:solidFill>
              </a:rPr>
              <a:t>fraudulent page</a:t>
            </a:r>
            <a:r>
              <a:rPr lang="en" sz="1135">
                <a:solidFill>
                  <a:schemeClr val="dk1"/>
                </a:solidFill>
              </a:rPr>
              <a:t> that looks identical to the real site.</a:t>
            </a:r>
            <a:endParaRPr sz="113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If you enter your credentials, hackers can </a:t>
            </a:r>
            <a:r>
              <a:rPr b="1" lang="en" sz="1135">
                <a:solidFill>
                  <a:schemeClr val="dk1"/>
                </a:solidFill>
              </a:rPr>
              <a:t>steal your login details</a:t>
            </a:r>
            <a:r>
              <a:rPr lang="en" sz="1135">
                <a:solidFill>
                  <a:schemeClr val="dk1"/>
                </a:solidFill>
              </a:rPr>
              <a:t>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chemeClr val="dk1"/>
                </a:solidFill>
              </a:rPr>
              <a:t>Impact:</a:t>
            </a:r>
            <a:endParaRPr b="1"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lang="en" sz="1135">
                <a:solidFill>
                  <a:schemeClr val="dk1"/>
                </a:solidFill>
              </a:rPr>
              <a:t>Phishing attacks, credential theft, financial fraud.</a:t>
            </a:r>
            <a:endParaRPr sz="198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98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05150"/>
            <a:ext cx="81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100"/>
              <a:t>2. DDoS Attacks (Distributed Denial of Service</a:t>
            </a:r>
            <a:endParaRPr b="1" sz="27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What is it?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Attackers flood DNS servers with an overwhelming number of queries, causing slowdowns or making websites completely </a:t>
            </a:r>
            <a:r>
              <a:rPr b="1" lang="en" sz="1200">
                <a:solidFill>
                  <a:schemeClr val="dk1"/>
                </a:solidFill>
              </a:rPr>
              <a:t>inaccessible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How it works:</a:t>
            </a:r>
            <a:endParaRPr b="1"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botnet (a network of compromised computers) sends massive amounts of fake DNS requests to a target server.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DNS resolver gets overloaded and fails to respond to legitimate users.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Example:</a:t>
            </a:r>
            <a:endParaRPr b="1" sz="14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</a:t>
            </a:r>
            <a:r>
              <a:rPr b="1" lang="en" sz="1200">
                <a:solidFill>
                  <a:schemeClr val="dk1"/>
                </a:solidFill>
              </a:rPr>
              <a:t>botnet</a:t>
            </a:r>
            <a:r>
              <a:rPr lang="en" sz="1200">
                <a:solidFill>
                  <a:schemeClr val="dk1"/>
                </a:solidFill>
              </a:rPr>
              <a:t> sends millions of fake DNS queries to a major DNS provider (e.g., Cloudflare, Google).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provider's servers struggle to respond, making many websites </a:t>
            </a:r>
            <a:r>
              <a:rPr b="1" lang="en" sz="1200">
                <a:solidFill>
                  <a:schemeClr val="dk1"/>
                </a:solidFill>
              </a:rPr>
              <a:t>unreachable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Impact: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Website downtime, loss of revenue, degraded performance.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400"/>
              <a:t> 3. DNS Hijacking</a:t>
            </a:r>
            <a:endParaRPr b="1"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305">
                <a:solidFill>
                  <a:schemeClr val="dk1"/>
                </a:solidFill>
              </a:rPr>
              <a:t>What is it?</a:t>
            </a:r>
            <a:endParaRPr b="1"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35">
                <a:solidFill>
                  <a:schemeClr val="dk1"/>
                </a:solidFill>
              </a:rPr>
              <a:t>Attackers </a:t>
            </a:r>
            <a:r>
              <a:rPr b="1" lang="en" sz="1135">
                <a:solidFill>
                  <a:schemeClr val="dk1"/>
                </a:solidFill>
              </a:rPr>
              <a:t>modify DNS settings</a:t>
            </a:r>
            <a:r>
              <a:rPr lang="en" sz="1135">
                <a:solidFill>
                  <a:schemeClr val="dk1"/>
                </a:solidFill>
              </a:rPr>
              <a:t> to redirect users to malicious sites or inject ads into their browsing experience. This can be done by malware or even rogue ISPs.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305">
                <a:solidFill>
                  <a:schemeClr val="dk1"/>
                </a:solidFill>
              </a:rPr>
              <a:t>How it works:</a:t>
            </a:r>
            <a:endParaRPr b="1" sz="130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Malware changes a user’s DNS settings, making all internet traffic go through a malicious server.</a:t>
            </a:r>
            <a:endParaRPr sz="113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A rogue ISP may </a:t>
            </a:r>
            <a:r>
              <a:rPr b="1" lang="en" sz="1135">
                <a:solidFill>
                  <a:schemeClr val="dk1"/>
                </a:solidFill>
              </a:rPr>
              <a:t>redirect traffic</a:t>
            </a:r>
            <a:r>
              <a:rPr lang="en" sz="1135">
                <a:solidFill>
                  <a:schemeClr val="dk1"/>
                </a:solidFill>
              </a:rPr>
              <a:t> to advertisement pages for profit.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305">
                <a:solidFill>
                  <a:schemeClr val="dk1"/>
                </a:solidFill>
              </a:rPr>
              <a:t>Example:</a:t>
            </a:r>
            <a:endParaRPr b="1" sz="130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You type </a:t>
            </a:r>
            <a:r>
              <a:rPr lang="en" sz="11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facebook.com</a:t>
            </a:r>
            <a:r>
              <a:rPr lang="en" sz="1135">
                <a:solidFill>
                  <a:schemeClr val="dk1"/>
                </a:solidFill>
              </a:rPr>
              <a:t>, expecting the real site.</a:t>
            </a:r>
            <a:endParaRPr sz="1135">
              <a:solidFill>
                <a:schemeClr val="dk1"/>
              </a:solidFill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135">
                <a:solidFill>
                  <a:schemeClr val="dk1"/>
                </a:solidFill>
              </a:rPr>
              <a:t>Your </a:t>
            </a:r>
            <a:r>
              <a:rPr b="1" lang="en" sz="1135">
                <a:solidFill>
                  <a:schemeClr val="dk1"/>
                </a:solidFill>
              </a:rPr>
              <a:t>hijacked DNS</a:t>
            </a:r>
            <a:r>
              <a:rPr lang="en" sz="1135">
                <a:solidFill>
                  <a:schemeClr val="dk1"/>
                </a:solidFill>
              </a:rPr>
              <a:t> redirects you to a </a:t>
            </a:r>
            <a:r>
              <a:rPr b="1" lang="en" sz="1135">
                <a:solidFill>
                  <a:schemeClr val="dk1"/>
                </a:solidFill>
              </a:rPr>
              <a:t>fake login page</a:t>
            </a:r>
            <a:r>
              <a:rPr lang="en" sz="1135">
                <a:solidFill>
                  <a:schemeClr val="dk1"/>
                </a:solidFill>
              </a:rPr>
              <a:t> that steals your credentials.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" sz="1305">
                <a:solidFill>
                  <a:schemeClr val="dk1"/>
                </a:solidFill>
              </a:rPr>
              <a:t>Impact:</a:t>
            </a:r>
            <a:endParaRPr b="1" sz="13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135">
                <a:solidFill>
                  <a:schemeClr val="dk1"/>
                </a:solidFill>
              </a:rPr>
              <a:t>Identity theft, ad injection, surveillance, data theft.</a:t>
            </a:r>
            <a:endParaRPr sz="1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200"/>
              <a:t> Solutions to These DNS Attacks</a:t>
            </a:r>
            <a:endParaRPr b="1" sz="22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To </a:t>
            </a:r>
            <a:r>
              <a:rPr b="1" lang="en" sz="1500">
                <a:solidFill>
                  <a:schemeClr val="dk1"/>
                </a:solidFill>
              </a:rPr>
              <a:t>mitigate</a:t>
            </a:r>
            <a:r>
              <a:rPr lang="en" sz="1500">
                <a:solidFill>
                  <a:schemeClr val="dk1"/>
                </a:solidFill>
              </a:rPr>
              <a:t> these threats, organizations and individuals can implement </a:t>
            </a:r>
            <a:r>
              <a:rPr b="1" lang="en" sz="1500">
                <a:solidFill>
                  <a:schemeClr val="dk1"/>
                </a:solidFill>
              </a:rPr>
              <a:t>security measures</a:t>
            </a:r>
            <a:r>
              <a:rPr lang="en" sz="1500">
                <a:solidFill>
                  <a:schemeClr val="dk1"/>
                </a:solidFill>
              </a:rPr>
              <a:t> like: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DNSSEC (Domain Name System Security Extensions)</a:t>
            </a:r>
            <a:r>
              <a:rPr lang="en" sz="1500">
                <a:solidFill>
                  <a:schemeClr val="dk1"/>
                </a:solidFill>
              </a:rPr>
              <a:t> – Uses digital signatures to verify DNS responses and prevent spoofing.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Use Trusted DNS Resolvers</a:t>
            </a:r>
            <a:r>
              <a:rPr lang="en" sz="1500">
                <a:solidFill>
                  <a:schemeClr val="dk1"/>
                </a:solidFill>
              </a:rPr>
              <a:t> – Google Public DNS (8.8.8.8), Cloudflare (1.1.1.1), OpenDNS.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DNS Over HTTPS (DoH) &amp; DNS Over TLS (DoT)</a:t>
            </a:r>
            <a:r>
              <a:rPr lang="en" sz="1500">
                <a:solidFill>
                  <a:schemeClr val="dk1"/>
                </a:solidFill>
              </a:rPr>
              <a:t> – Encrypts DNS queries to prevent interception.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Rate Limiting &amp; Anomaly Detection</a:t>
            </a:r>
            <a:r>
              <a:rPr lang="en" sz="1500">
                <a:solidFill>
                  <a:schemeClr val="dk1"/>
                </a:solidFill>
              </a:rPr>
              <a:t> – Helps mitigate DDoS and NXDOMAIN attacks.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Firewall &amp; Network Monitoring</a:t>
            </a:r>
            <a:r>
              <a:rPr lang="en" sz="1500">
                <a:solidFill>
                  <a:schemeClr val="dk1"/>
                </a:solidFill>
              </a:rPr>
              <a:t> – Detects suspicious activity and prevents unauthorized changes.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