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Mon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0e70a8d0a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40e70a8d0a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0e5742c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40e5742c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0e5742cd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0e5742cd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0e70a8d0a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40e70a8d0a_2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0e70a8d0a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40e70a8d0a_2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0e70a8d0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0e70a8d0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ee36868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ee36868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ee368684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ee368684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ee368684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3ee368684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0e70a8d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0e70a8d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ee368684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ee368684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of DNS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>
                <a:solidFill>
                  <a:srgbClr val="888888"/>
                </a:solidFill>
              </a:rPr>
              <a:t>Understanding the Role of Domain Name System in Networking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/>
              <a:t> 3. DNS Hijacking</a:t>
            </a:r>
            <a:endParaRPr b="1" sz="2400"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305">
                <a:solidFill>
                  <a:schemeClr val="dk1"/>
                </a:solidFill>
              </a:rPr>
              <a:t>What is it?</a:t>
            </a:r>
            <a:endParaRPr b="1" sz="130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135">
                <a:solidFill>
                  <a:schemeClr val="dk1"/>
                </a:solidFill>
              </a:rPr>
              <a:t>Attackers </a:t>
            </a:r>
            <a:r>
              <a:rPr b="1" lang="en" sz="1135">
                <a:solidFill>
                  <a:schemeClr val="dk1"/>
                </a:solidFill>
              </a:rPr>
              <a:t>modify DNS settings</a:t>
            </a:r>
            <a:r>
              <a:rPr lang="en" sz="1135">
                <a:solidFill>
                  <a:schemeClr val="dk1"/>
                </a:solidFill>
              </a:rPr>
              <a:t> to redirect users to malicious sites or inject ads into their browsing experience. This can be done by malware or even rogue ISPs.</a:t>
            </a:r>
            <a:endParaRPr sz="11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305">
                <a:solidFill>
                  <a:schemeClr val="dk1"/>
                </a:solidFill>
              </a:rPr>
              <a:t>How it works:</a:t>
            </a:r>
            <a:endParaRPr b="1" sz="1305">
              <a:solidFill>
                <a:schemeClr val="dk1"/>
              </a:solidFill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35"/>
              <a:buChar char="●"/>
            </a:pPr>
            <a:r>
              <a:rPr lang="en" sz="1135">
                <a:solidFill>
                  <a:schemeClr val="dk1"/>
                </a:solidFill>
              </a:rPr>
              <a:t>Malware changes a user’s DNS settings, making all internet traffic go through a malicious server.</a:t>
            </a:r>
            <a:endParaRPr sz="1135">
              <a:solidFill>
                <a:schemeClr val="dk1"/>
              </a:solidFill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5"/>
              <a:buChar char="●"/>
            </a:pPr>
            <a:r>
              <a:rPr lang="en" sz="1135">
                <a:solidFill>
                  <a:schemeClr val="dk1"/>
                </a:solidFill>
              </a:rPr>
              <a:t>A rogue ISP may </a:t>
            </a:r>
            <a:r>
              <a:rPr b="1" lang="en" sz="1135">
                <a:solidFill>
                  <a:schemeClr val="dk1"/>
                </a:solidFill>
              </a:rPr>
              <a:t>redirect traffic</a:t>
            </a:r>
            <a:r>
              <a:rPr lang="en" sz="1135">
                <a:solidFill>
                  <a:schemeClr val="dk1"/>
                </a:solidFill>
              </a:rPr>
              <a:t> to advertisement pages for profit.</a:t>
            </a:r>
            <a:endParaRPr sz="11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305">
                <a:solidFill>
                  <a:schemeClr val="dk1"/>
                </a:solidFill>
              </a:rPr>
              <a:t>Example:</a:t>
            </a:r>
            <a:endParaRPr b="1" sz="1305">
              <a:solidFill>
                <a:schemeClr val="dk1"/>
              </a:solidFill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35"/>
              <a:buChar char="●"/>
            </a:pPr>
            <a:r>
              <a:rPr lang="en" sz="1135">
                <a:solidFill>
                  <a:schemeClr val="dk1"/>
                </a:solidFill>
              </a:rPr>
              <a:t>You type </a:t>
            </a:r>
            <a:r>
              <a:rPr lang="en" sz="11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facebook.com</a:t>
            </a:r>
            <a:r>
              <a:rPr lang="en" sz="1135">
                <a:solidFill>
                  <a:schemeClr val="dk1"/>
                </a:solidFill>
              </a:rPr>
              <a:t>, expecting the real site.</a:t>
            </a:r>
            <a:endParaRPr sz="1135">
              <a:solidFill>
                <a:schemeClr val="dk1"/>
              </a:solidFill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5"/>
              <a:buChar char="●"/>
            </a:pPr>
            <a:r>
              <a:rPr lang="en" sz="1135">
                <a:solidFill>
                  <a:schemeClr val="dk1"/>
                </a:solidFill>
              </a:rPr>
              <a:t>Your </a:t>
            </a:r>
            <a:r>
              <a:rPr b="1" lang="en" sz="1135">
                <a:solidFill>
                  <a:schemeClr val="dk1"/>
                </a:solidFill>
              </a:rPr>
              <a:t>hijacked DNS</a:t>
            </a:r>
            <a:r>
              <a:rPr lang="en" sz="1135">
                <a:solidFill>
                  <a:schemeClr val="dk1"/>
                </a:solidFill>
              </a:rPr>
              <a:t> redirects you to a </a:t>
            </a:r>
            <a:r>
              <a:rPr b="1" lang="en" sz="1135">
                <a:solidFill>
                  <a:schemeClr val="dk1"/>
                </a:solidFill>
              </a:rPr>
              <a:t>fake login page</a:t>
            </a:r>
            <a:r>
              <a:rPr lang="en" sz="1135">
                <a:solidFill>
                  <a:schemeClr val="dk1"/>
                </a:solidFill>
              </a:rPr>
              <a:t> that steals your credentials.</a:t>
            </a:r>
            <a:endParaRPr sz="11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b="1" lang="en" sz="1305">
                <a:solidFill>
                  <a:schemeClr val="dk1"/>
                </a:solidFill>
              </a:rPr>
              <a:t>Impact:</a:t>
            </a:r>
            <a:endParaRPr b="1" sz="130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135">
                <a:solidFill>
                  <a:schemeClr val="dk1"/>
                </a:solidFill>
              </a:rPr>
              <a:t>Identity theft, ad injection, surveillance, data theft.</a:t>
            </a:r>
            <a:endParaRPr sz="11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729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200"/>
              <a:t> Solutions to These DNS Attacks</a:t>
            </a:r>
            <a:endParaRPr b="1" sz="2200"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To </a:t>
            </a:r>
            <a:r>
              <a:rPr b="1" lang="en" sz="1500">
                <a:solidFill>
                  <a:schemeClr val="dk1"/>
                </a:solidFill>
              </a:rPr>
              <a:t>mitigate</a:t>
            </a:r>
            <a:r>
              <a:rPr lang="en" sz="1500">
                <a:solidFill>
                  <a:schemeClr val="dk1"/>
                </a:solidFill>
              </a:rPr>
              <a:t> these threats, organizations and individuals can implement </a:t>
            </a:r>
            <a:r>
              <a:rPr b="1" lang="en" sz="1500">
                <a:solidFill>
                  <a:schemeClr val="dk1"/>
                </a:solidFill>
              </a:rPr>
              <a:t>security measures</a:t>
            </a:r>
            <a:r>
              <a:rPr lang="en" sz="1500">
                <a:solidFill>
                  <a:schemeClr val="dk1"/>
                </a:solidFill>
              </a:rPr>
              <a:t> like: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DNSSEC (Domain Name System Security Extensions)</a:t>
            </a:r>
            <a:r>
              <a:rPr lang="en" sz="1500">
                <a:solidFill>
                  <a:schemeClr val="dk1"/>
                </a:solidFill>
              </a:rPr>
              <a:t> – Uses digital signatures to verify DNS responses and prevent spoofing.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Use Trusted DNS Resolvers</a:t>
            </a:r>
            <a:r>
              <a:rPr lang="en" sz="1500">
                <a:solidFill>
                  <a:schemeClr val="dk1"/>
                </a:solidFill>
              </a:rPr>
              <a:t> – Google Public DNS (8.8.8.8), Cloudflare (1.1.1.1), OpenDNS.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DNS Over HTTPS (DoH) &amp; DNS Over TLS (DoT)</a:t>
            </a:r>
            <a:r>
              <a:rPr lang="en" sz="1500">
                <a:solidFill>
                  <a:schemeClr val="dk1"/>
                </a:solidFill>
              </a:rPr>
              <a:t> – Encrypts DNS queries to prevent interception.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Rate Limiting &amp; Anomaly Detection</a:t>
            </a:r>
            <a:r>
              <a:rPr lang="en" sz="1500">
                <a:solidFill>
                  <a:schemeClr val="dk1"/>
                </a:solidFill>
              </a:rPr>
              <a:t> – Helps mitigate DDoS and NXDOMAIN attacks.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Firewall &amp; Network Monitoring</a:t>
            </a:r>
            <a:r>
              <a:rPr lang="en" sz="1500">
                <a:solidFill>
                  <a:schemeClr val="dk1"/>
                </a:solidFill>
              </a:rPr>
              <a:t> – Detects suspicious activity and prevents unauthorized changes.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of DNS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Browsing: Resolves domain names to IP addresses.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Services: Used in mail exchange (MX) records.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CDNs: Helps in delivering content efficiently by directing users to the nearest servers.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Balancing: Distributes network traffic across multiple servers.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Security: DNS filtering, DNSSEC for integrity, and protection against phishing.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of DNS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Enhanced security with DNS over HTTPS (DoH) and DNS over TLS (DoT).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Growing role in IoT and cloud computing.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AI-driven DNS optimization for better performance.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Why is DNS Important?</a:t>
            </a:r>
            <a:endParaRPr sz="3100"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Simplifies Access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→ Users can type </a:t>
            </a: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example.com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instead of memorizing </a:t>
            </a: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192.168.1.1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Scalability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→ Supports billions of devices worldwide.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Load Balancing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→ Distributes traffic across multiple servers.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Security Features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→ Uses DNSSEC to prevent spoofing and phishing attacks.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664500" y="418450"/>
            <a:ext cx="781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100"/>
              <a:t>DNS Security Issues &amp; Solutions</a:t>
            </a:r>
            <a:endParaRPr b="1" sz="2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237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370"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1700">
                <a:solidFill>
                  <a:schemeClr val="dk1"/>
                </a:solidFill>
              </a:rPr>
              <a:t>The </a:t>
            </a:r>
            <a:r>
              <a:rPr b="1" lang="en" sz="1700">
                <a:solidFill>
                  <a:schemeClr val="dk1"/>
                </a:solidFill>
              </a:rPr>
              <a:t>Domain Name System (DNS)</a:t>
            </a:r>
            <a:r>
              <a:rPr lang="en" sz="1700">
                <a:solidFill>
                  <a:schemeClr val="dk1"/>
                </a:solidFill>
              </a:rPr>
              <a:t> is essential for internet communication, but it has security vulnerabilities that attackers can exploit. Below are some </a:t>
            </a:r>
            <a:r>
              <a:rPr b="1" lang="en" sz="1700">
                <a:solidFill>
                  <a:schemeClr val="dk1"/>
                </a:solidFill>
              </a:rPr>
              <a:t>common DNS threats</a:t>
            </a:r>
            <a:r>
              <a:rPr lang="en" sz="1700">
                <a:solidFill>
                  <a:schemeClr val="dk1"/>
                </a:solidFill>
              </a:rPr>
              <a:t> and </a:t>
            </a:r>
            <a:r>
              <a:rPr b="1" lang="en" sz="1700">
                <a:solidFill>
                  <a:schemeClr val="dk1"/>
                </a:solidFill>
              </a:rPr>
              <a:t>their solutions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651250" y="445025"/>
            <a:ext cx="818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170"/>
              <a:t>Common DNS Security Issues</a:t>
            </a:r>
            <a:endParaRPr b="1" sz="217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990"/>
              <a:buNone/>
            </a:pPr>
            <a:r>
              <a:t/>
            </a:r>
            <a:endParaRPr b="1" sz="2160"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7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35"/>
              <a:buAutoNum type="arabicPeriod"/>
            </a:pPr>
            <a:r>
              <a:rPr b="1" lang="en" sz="1435">
                <a:solidFill>
                  <a:schemeClr val="dk1"/>
                </a:solidFill>
              </a:rPr>
              <a:t>DNS Spoofing (DNS Cache Poisoning)</a:t>
            </a:r>
            <a:br>
              <a:rPr b="1" lang="en" sz="1435">
                <a:solidFill>
                  <a:schemeClr val="dk1"/>
                </a:solidFill>
              </a:rPr>
            </a:br>
            <a:endParaRPr b="1" sz="1435">
              <a:solidFill>
                <a:schemeClr val="dk1"/>
              </a:solidFill>
            </a:endParaRPr>
          </a:p>
          <a:p>
            <a:pPr indent="-3197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5"/>
              <a:buChar char="○"/>
            </a:pPr>
            <a:r>
              <a:rPr lang="en" sz="1435">
                <a:solidFill>
                  <a:schemeClr val="dk1"/>
                </a:solidFill>
              </a:rPr>
              <a:t>Attackers inject false DNS records into a resolver’s cache, redirecting users to malicious sites.</a:t>
            </a:r>
            <a:endParaRPr sz="1435">
              <a:solidFill>
                <a:schemeClr val="dk1"/>
              </a:solidFill>
            </a:endParaRPr>
          </a:p>
          <a:p>
            <a:pPr indent="-3197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5"/>
              <a:buChar char="○"/>
            </a:pPr>
            <a:r>
              <a:rPr b="1" lang="en" sz="1435">
                <a:solidFill>
                  <a:schemeClr val="dk1"/>
                </a:solidFill>
              </a:rPr>
              <a:t>Example:</a:t>
            </a:r>
            <a:r>
              <a:rPr lang="en" sz="1435">
                <a:solidFill>
                  <a:schemeClr val="dk1"/>
                </a:solidFill>
              </a:rPr>
              <a:t> You type </a:t>
            </a:r>
            <a:r>
              <a:rPr lang="en" sz="14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bank.com</a:t>
            </a:r>
            <a:r>
              <a:rPr lang="en" sz="1435">
                <a:solidFill>
                  <a:schemeClr val="dk1"/>
                </a:solidFill>
              </a:rPr>
              <a:t>, but due to poisoning, it takes you to a phishing page.</a:t>
            </a:r>
            <a:endParaRPr sz="1435">
              <a:solidFill>
                <a:schemeClr val="dk1"/>
              </a:solidFill>
            </a:endParaRPr>
          </a:p>
          <a:p>
            <a:pPr indent="-3197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5"/>
              <a:buAutoNum type="arabicPeriod"/>
            </a:pPr>
            <a:r>
              <a:rPr b="1" lang="en" sz="1435">
                <a:solidFill>
                  <a:schemeClr val="dk1"/>
                </a:solidFill>
              </a:rPr>
              <a:t>DDoS Attacks (Distributed Denial of Service)</a:t>
            </a:r>
            <a:br>
              <a:rPr b="1" lang="en" sz="1435">
                <a:solidFill>
                  <a:schemeClr val="dk1"/>
                </a:solidFill>
              </a:rPr>
            </a:br>
            <a:endParaRPr b="1" sz="1435">
              <a:solidFill>
                <a:schemeClr val="dk1"/>
              </a:solidFill>
            </a:endParaRPr>
          </a:p>
          <a:p>
            <a:pPr indent="-3197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5"/>
              <a:buChar char="○"/>
            </a:pPr>
            <a:r>
              <a:rPr lang="en" sz="1435">
                <a:solidFill>
                  <a:schemeClr val="dk1"/>
                </a:solidFill>
              </a:rPr>
              <a:t>Attackers overwhelm DNS servers with massive traffic, making websites inaccessible.</a:t>
            </a:r>
            <a:endParaRPr sz="1435">
              <a:solidFill>
                <a:schemeClr val="dk1"/>
              </a:solidFill>
            </a:endParaRPr>
          </a:p>
          <a:p>
            <a:pPr indent="-3197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5"/>
              <a:buChar char="○"/>
            </a:pPr>
            <a:r>
              <a:rPr b="1" lang="en" sz="1435">
                <a:solidFill>
                  <a:schemeClr val="dk1"/>
                </a:solidFill>
              </a:rPr>
              <a:t>Example:</a:t>
            </a:r>
            <a:r>
              <a:rPr lang="en" sz="1435">
                <a:solidFill>
                  <a:schemeClr val="dk1"/>
                </a:solidFill>
              </a:rPr>
              <a:t> Botnets flood DNS servers with fake requests, causing downtime.</a:t>
            </a:r>
            <a:endParaRPr sz="1435">
              <a:solidFill>
                <a:schemeClr val="dk1"/>
              </a:solidFill>
            </a:endParaRPr>
          </a:p>
          <a:p>
            <a:pPr indent="-3197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5"/>
              <a:buAutoNum type="arabicPeriod"/>
            </a:pPr>
            <a:r>
              <a:rPr b="1" lang="en" sz="1435">
                <a:solidFill>
                  <a:schemeClr val="dk1"/>
                </a:solidFill>
              </a:rPr>
              <a:t>DNS Hijacking</a:t>
            </a:r>
            <a:br>
              <a:rPr b="1" lang="en" sz="1435">
                <a:solidFill>
                  <a:schemeClr val="dk1"/>
                </a:solidFill>
              </a:rPr>
            </a:br>
            <a:endParaRPr b="1" sz="1435">
              <a:solidFill>
                <a:schemeClr val="dk1"/>
              </a:solidFill>
            </a:endParaRPr>
          </a:p>
          <a:p>
            <a:pPr indent="-3197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5"/>
              <a:buChar char="○"/>
            </a:pPr>
            <a:r>
              <a:rPr lang="en" sz="1435">
                <a:solidFill>
                  <a:schemeClr val="dk1"/>
                </a:solidFill>
              </a:rPr>
              <a:t>Attackers modify DNS settings to redirect users to malicious servers.</a:t>
            </a:r>
            <a:endParaRPr sz="1435">
              <a:solidFill>
                <a:schemeClr val="dk1"/>
              </a:solidFill>
            </a:endParaRPr>
          </a:p>
          <a:p>
            <a:pPr indent="-3197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5"/>
              <a:buChar char="○"/>
            </a:pPr>
            <a:r>
              <a:rPr b="1" lang="en" sz="1435">
                <a:solidFill>
                  <a:schemeClr val="dk1"/>
                </a:solidFill>
              </a:rPr>
              <a:t>Example:</a:t>
            </a:r>
            <a:r>
              <a:rPr lang="en" sz="1435">
                <a:solidFill>
                  <a:schemeClr val="dk1"/>
                </a:solidFill>
              </a:rPr>
              <a:t> Your ISP or malware changes your DNS settings to serve ads or steal data.</a:t>
            </a:r>
            <a:endParaRPr sz="14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6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3855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130"/>
              <a:buAutoNum type="arabicPeriod"/>
            </a:pPr>
            <a:r>
              <a:rPr b="1" lang="en" sz="2130"/>
              <a:t>DNS Spoofing (DNS Cache Poisoning)</a:t>
            </a:r>
            <a:endParaRPr b="1" sz="2130"/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990"/>
              <a:buNone/>
            </a:pPr>
            <a:r>
              <a:t/>
            </a:r>
            <a:endParaRPr b="1" sz="2160"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b="1" lang="en" sz="1305">
                <a:solidFill>
                  <a:schemeClr val="dk1"/>
                </a:solidFill>
              </a:rPr>
              <a:t>What is it?</a:t>
            </a:r>
            <a:endParaRPr b="1" sz="130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135">
                <a:solidFill>
                  <a:schemeClr val="dk1"/>
                </a:solidFill>
              </a:rPr>
              <a:t>Attackers inject false DNS records into a resolver’s cache, tricking users into visiting malicious websites instead of the intended destination.</a:t>
            </a:r>
            <a:endParaRPr sz="11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b="1" lang="en" sz="1305">
                <a:solidFill>
                  <a:schemeClr val="dk1"/>
                </a:solidFill>
              </a:rPr>
              <a:t>How it works:</a:t>
            </a:r>
            <a:endParaRPr b="1" sz="1305">
              <a:solidFill>
                <a:schemeClr val="dk1"/>
              </a:solidFill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35"/>
              <a:buChar char="●"/>
            </a:pPr>
            <a:r>
              <a:rPr lang="en" sz="1135">
                <a:solidFill>
                  <a:schemeClr val="dk1"/>
                </a:solidFill>
              </a:rPr>
              <a:t>The attacker sends fake DNS responses to a resolver before it gets a legitimate response.</a:t>
            </a:r>
            <a:endParaRPr sz="1135">
              <a:solidFill>
                <a:schemeClr val="dk1"/>
              </a:solidFill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5"/>
              <a:buChar char="●"/>
            </a:pPr>
            <a:r>
              <a:rPr lang="en" sz="1135">
                <a:solidFill>
                  <a:schemeClr val="dk1"/>
                </a:solidFill>
              </a:rPr>
              <a:t>These fake records are stored in the cache, leading users to a </a:t>
            </a:r>
            <a:r>
              <a:rPr b="1" lang="en" sz="1135">
                <a:solidFill>
                  <a:schemeClr val="dk1"/>
                </a:solidFill>
              </a:rPr>
              <a:t>phishing</a:t>
            </a:r>
            <a:r>
              <a:rPr lang="en" sz="1135">
                <a:solidFill>
                  <a:schemeClr val="dk1"/>
                </a:solidFill>
              </a:rPr>
              <a:t> or </a:t>
            </a:r>
            <a:r>
              <a:rPr b="1" lang="en" sz="1135">
                <a:solidFill>
                  <a:schemeClr val="dk1"/>
                </a:solidFill>
              </a:rPr>
              <a:t>malware-infected site</a:t>
            </a:r>
            <a:r>
              <a:rPr lang="en" sz="1135">
                <a:solidFill>
                  <a:schemeClr val="dk1"/>
                </a:solidFill>
              </a:rPr>
              <a:t>.</a:t>
            </a:r>
            <a:endParaRPr sz="11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b="1" lang="en" sz="1305">
                <a:solidFill>
                  <a:schemeClr val="dk1"/>
                </a:solidFill>
              </a:rPr>
              <a:t>Example:</a:t>
            </a:r>
            <a:endParaRPr b="1" sz="1305">
              <a:solidFill>
                <a:schemeClr val="dk1"/>
              </a:solidFill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35"/>
              <a:buChar char="●"/>
            </a:pPr>
            <a:r>
              <a:rPr lang="en" sz="1135">
                <a:solidFill>
                  <a:schemeClr val="dk1"/>
                </a:solidFill>
              </a:rPr>
              <a:t>You type </a:t>
            </a:r>
            <a:r>
              <a:rPr lang="en" sz="11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bank.com</a:t>
            </a:r>
            <a:r>
              <a:rPr lang="en" sz="1135">
                <a:solidFill>
                  <a:schemeClr val="dk1"/>
                </a:solidFill>
              </a:rPr>
              <a:t>, expecting to reach your bank’s website.</a:t>
            </a:r>
            <a:endParaRPr sz="1135">
              <a:solidFill>
                <a:schemeClr val="dk1"/>
              </a:solidFill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5"/>
              <a:buChar char="●"/>
            </a:pPr>
            <a:r>
              <a:rPr lang="en" sz="1135">
                <a:solidFill>
                  <a:schemeClr val="dk1"/>
                </a:solidFill>
              </a:rPr>
              <a:t>Due to cache poisoning, your browser is redirected to a </a:t>
            </a:r>
            <a:r>
              <a:rPr b="1" lang="en" sz="1135">
                <a:solidFill>
                  <a:schemeClr val="dk1"/>
                </a:solidFill>
              </a:rPr>
              <a:t>fraudulent page</a:t>
            </a:r>
            <a:r>
              <a:rPr lang="en" sz="1135">
                <a:solidFill>
                  <a:schemeClr val="dk1"/>
                </a:solidFill>
              </a:rPr>
              <a:t> that looks identical to the real site.</a:t>
            </a:r>
            <a:endParaRPr sz="1135">
              <a:solidFill>
                <a:schemeClr val="dk1"/>
              </a:solidFill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5"/>
              <a:buChar char="●"/>
            </a:pPr>
            <a:r>
              <a:rPr lang="en" sz="1135">
                <a:solidFill>
                  <a:schemeClr val="dk1"/>
                </a:solidFill>
              </a:rPr>
              <a:t>If you enter your credentials, hackers can </a:t>
            </a:r>
            <a:r>
              <a:rPr b="1" lang="en" sz="1135">
                <a:solidFill>
                  <a:schemeClr val="dk1"/>
                </a:solidFill>
              </a:rPr>
              <a:t>steal your login details</a:t>
            </a:r>
            <a:r>
              <a:rPr lang="en" sz="1135">
                <a:solidFill>
                  <a:schemeClr val="dk1"/>
                </a:solidFill>
              </a:rPr>
              <a:t>.</a:t>
            </a:r>
            <a:endParaRPr sz="11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b="1" lang="en" sz="1305">
                <a:solidFill>
                  <a:schemeClr val="dk1"/>
                </a:solidFill>
              </a:rPr>
              <a:t>Impact:</a:t>
            </a:r>
            <a:endParaRPr b="1" sz="130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lang="en" sz="1135">
                <a:solidFill>
                  <a:schemeClr val="dk1"/>
                </a:solidFill>
              </a:rPr>
              <a:t>Phishing attacks, credential theft, financial fraud.</a:t>
            </a:r>
            <a:endParaRPr sz="198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98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361950"/>
            <a:ext cx="78105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05150"/>
            <a:ext cx="81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100"/>
              <a:t>2. DDoS Attacks (Distributed Denial of Service</a:t>
            </a:r>
            <a:endParaRPr b="1" sz="2700"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What is it?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Attackers flood DNS servers with an overwhelming number of queries, causing slowdowns or making websites completely </a:t>
            </a:r>
            <a:r>
              <a:rPr b="1" lang="en" sz="1200">
                <a:solidFill>
                  <a:schemeClr val="dk1"/>
                </a:solidFill>
              </a:rPr>
              <a:t>inaccessible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How it works:</a:t>
            </a:r>
            <a:endParaRPr b="1" sz="14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 botnet (a network of compromised computers) sends massive amounts of fake DNS requests to a target server.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DNS resolver gets overloaded and fails to respond to legitimate users.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Example:</a:t>
            </a:r>
            <a:endParaRPr b="1" sz="14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 </a:t>
            </a:r>
            <a:r>
              <a:rPr b="1" lang="en" sz="1200">
                <a:solidFill>
                  <a:schemeClr val="dk1"/>
                </a:solidFill>
              </a:rPr>
              <a:t>botnet</a:t>
            </a:r>
            <a:r>
              <a:rPr lang="en" sz="1200">
                <a:solidFill>
                  <a:schemeClr val="dk1"/>
                </a:solidFill>
              </a:rPr>
              <a:t> sends millions of fake DNS queries to a major DNS provider (e.g., Cloudflare, Google).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provider's servers struggle to respond, making many websites </a:t>
            </a:r>
            <a:r>
              <a:rPr b="1" lang="en" sz="1200">
                <a:solidFill>
                  <a:schemeClr val="dk1"/>
                </a:solidFill>
              </a:rPr>
              <a:t>unreachable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Impact: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Website downtime, loss of revenue, degraded performance.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