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4"/>
    <p:sldMasterId id="2147483680" r:id="rId5"/>
    <p:sldMasterId id="214748368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</p:sldIdLst>
  <p:sldSz cy="5143500" cx="9144000"/>
  <p:notesSz cx="6858000" cy="9144000"/>
  <p:embeddedFontLst>
    <p:embeddedFont>
      <p:font typeface="Helvetica Neue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20" Type="http://schemas.openxmlformats.org/officeDocument/2006/relationships/slide" Target="slides/slide13.xml"/><Relationship Id="rId42" Type="http://schemas.openxmlformats.org/officeDocument/2006/relationships/font" Target="fonts/HelveticaNeue-bold.fntdata"/><Relationship Id="rId41" Type="http://schemas.openxmlformats.org/officeDocument/2006/relationships/font" Target="fonts/HelveticaNeue-regular.fntdata"/><Relationship Id="rId22" Type="http://schemas.openxmlformats.org/officeDocument/2006/relationships/slide" Target="slides/slide15.xml"/><Relationship Id="rId44" Type="http://schemas.openxmlformats.org/officeDocument/2006/relationships/font" Target="fonts/HelveticaNeue-boldItalic.fntdata"/><Relationship Id="rId21" Type="http://schemas.openxmlformats.org/officeDocument/2006/relationships/slide" Target="slides/slide14.xml"/><Relationship Id="rId43" Type="http://schemas.openxmlformats.org/officeDocument/2006/relationships/font" Target="fonts/HelveticaNeue-italic.fntdata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2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11" Type="http://schemas.openxmlformats.org/officeDocument/2006/relationships/slide" Target="slides/slide4.xml"/><Relationship Id="rId33" Type="http://schemas.openxmlformats.org/officeDocument/2006/relationships/slide" Target="slides/slide26.xml"/><Relationship Id="rId10" Type="http://schemas.openxmlformats.org/officeDocument/2006/relationships/slide" Target="slides/slide3.xml"/><Relationship Id="rId32" Type="http://schemas.openxmlformats.org/officeDocument/2006/relationships/slide" Target="slides/slide25.xml"/><Relationship Id="rId13" Type="http://schemas.openxmlformats.org/officeDocument/2006/relationships/slide" Target="slides/slide6.xml"/><Relationship Id="rId35" Type="http://schemas.openxmlformats.org/officeDocument/2006/relationships/slide" Target="slides/slide28.xml"/><Relationship Id="rId12" Type="http://schemas.openxmlformats.org/officeDocument/2006/relationships/slide" Target="slides/slide5.xml"/><Relationship Id="rId34" Type="http://schemas.openxmlformats.org/officeDocument/2006/relationships/slide" Target="slides/slide27.xml"/><Relationship Id="rId15" Type="http://schemas.openxmlformats.org/officeDocument/2006/relationships/slide" Target="slides/slide8.xml"/><Relationship Id="rId37" Type="http://schemas.openxmlformats.org/officeDocument/2006/relationships/slide" Target="slides/slide30.xml"/><Relationship Id="rId14" Type="http://schemas.openxmlformats.org/officeDocument/2006/relationships/slide" Target="slides/slide7.xml"/><Relationship Id="rId36" Type="http://schemas.openxmlformats.org/officeDocument/2006/relationships/slide" Target="slides/slide29.xml"/><Relationship Id="rId17" Type="http://schemas.openxmlformats.org/officeDocument/2006/relationships/slide" Target="slides/slide10.xml"/><Relationship Id="rId39" Type="http://schemas.openxmlformats.org/officeDocument/2006/relationships/slide" Target="slides/slide32.xml"/><Relationship Id="rId16" Type="http://schemas.openxmlformats.org/officeDocument/2006/relationships/slide" Target="slides/slide9.xml"/><Relationship Id="rId38" Type="http://schemas.openxmlformats.org/officeDocument/2006/relationships/slide" Target="slides/slide31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3e94609e9b_2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g33e94609e9b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33424bd805_0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333424bd805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33424bd805_0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333424bd805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8ac71f12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338ac71f1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8ac71f12e_2_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338ac71f12e_2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38ac71f12e_2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338ac71f12e_2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38ac71f12e_2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g338ac71f12e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38ac71f12e_2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338ac71f12e_2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38ac71f12e_2_6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g338ac71f12e_2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38ac71f12e_2_7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338ac71f12e_2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38ac71f12e_2_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338ac71f12e_2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3e94609e9b_2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g33e94609e9b_2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38ac71f12e_0_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338ac71f12e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8ac71f12e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g338ac71f12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38ac71f12e_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338ac71f12e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38ac71f12e_4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338ac71f12e_4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38ac71f12e_4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4" name="Google Shape;274;g338ac71f12e_4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38ac71f12e_4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338ac71f12e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38ac71f12e_4_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338ac71f12e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38ac71f12e_4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9" name="Google Shape;289;g338ac71f12e_4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38ac71f12e_4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338ac71f12e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38ac71f12e_4_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g338ac71f12e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38ac71f12e_2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338ac71f12e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38ac71f12e_4_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338ac71f12e_4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38ac71f12e_4_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338ac71f12e_4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38ac71f12e_4_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4" name="Google Shape;314;g338ac71f12e_4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38ac71f12e_4_5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9" name="Google Shape;319;g338ac71f12e_4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e94609e9b_2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3e94609e9b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3424bd805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333424bd80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33424bd805_0_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333424bd80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33424bd805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333424bd80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3424bd805_0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333424bd805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33424bd805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333424bd80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7" name="Google Shape;57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8" name="Google Shape;5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3213" y="4730051"/>
            <a:ext cx="2217574" cy="3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91725" y="934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body"/>
          </p:nvPr>
        </p:nvSpPr>
        <p:spPr>
          <a:xfrm>
            <a:off x="253250" y="1857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83600" y="415175"/>
            <a:ext cx="1974051" cy="3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/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>
            <a:off x="391725" y="9341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>
            <a:off x="253251" y="18575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4" name="Google Shape;104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983601" y="415177"/>
            <a:ext cx="1974051" cy="30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413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7" name="Google Shape;107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9" name="Google Shape;10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463214" y="4730051"/>
            <a:ext cx="2217575" cy="3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7"/>
          <p:cNvSpPr txBox="1"/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311701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4832401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27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0" name="Google Shape;120;p2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1" name="Google Shape;121;p29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/>
          <p:nvPr>
            <p:ph type="title"/>
          </p:nvPr>
        </p:nvSpPr>
        <p:spPr>
          <a:xfrm>
            <a:off x="490251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4" name="Google Shape;124;p30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8" name="Google Shape;128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0" name="Google Shape;130;p31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33" name="Google Shape;133;p32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36" name="Google Shape;136;p3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7" name="Google Shape;137;p33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4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1.xml"/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31.xml"/><Relationship Id="rId1" Type="http://schemas.openxmlformats.org/officeDocument/2006/relationships/image" Target="../media/image2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50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6000" y="216000"/>
            <a:ext cx="1507681" cy="6479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4"/>
          <p:cNvSpPr txBox="1"/>
          <p:nvPr>
            <p:ph type="title"/>
          </p:nvPr>
        </p:nvSpPr>
        <p:spPr>
          <a:xfrm>
            <a:off x="391725" y="776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24"/>
          <p:cNvSpPr txBox="1"/>
          <p:nvPr>
            <p:ph idx="1" type="body"/>
          </p:nvPr>
        </p:nvSpPr>
        <p:spPr>
          <a:xfrm>
            <a:off x="311700" y="15068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8" name="Google Shape;98;p24"/>
          <p:cNvSpPr txBox="1"/>
          <p:nvPr>
            <p:ph idx="12" type="sldNum"/>
          </p:nvPr>
        </p:nvSpPr>
        <p:spPr>
          <a:xfrm>
            <a:off x="8472459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9" name="Google Shape;99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16001" y="216002"/>
            <a:ext cx="1507681" cy="64799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5"/>
          <p:cNvSpPr txBox="1"/>
          <p:nvPr/>
        </p:nvSpPr>
        <p:spPr>
          <a:xfrm>
            <a:off x="1229361" y="926439"/>
            <a:ext cx="6826250" cy="3808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Master of Computer Applications</a:t>
            </a:r>
            <a:endParaRPr b="1" i="0" sz="2400" u="none" cap="none" strike="noStrike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35"/>
          <p:cNvSpPr txBox="1"/>
          <p:nvPr/>
        </p:nvSpPr>
        <p:spPr>
          <a:xfrm>
            <a:off x="1124586" y="1506576"/>
            <a:ext cx="6610200" cy="6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Discrete Mathematics and Probability Theory (MMA211TD)</a:t>
            </a:r>
            <a:endParaRPr sz="2000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</a:t>
            </a:r>
            <a:r>
              <a:rPr lang="en" sz="20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 Phase</a:t>
            </a:r>
            <a:r>
              <a:rPr b="0" i="0" lang="en" sz="20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-2</a:t>
            </a:r>
            <a:endParaRPr b="0" i="0" sz="20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35"/>
          <p:cNvSpPr txBox="1"/>
          <p:nvPr/>
        </p:nvSpPr>
        <p:spPr>
          <a:xfrm>
            <a:off x="2535158" y="2144395"/>
            <a:ext cx="3687000" cy="319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RSA Encryption</a:t>
            </a:r>
            <a:endParaRPr b="1" i="0" sz="20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35"/>
          <p:cNvSpPr txBox="1"/>
          <p:nvPr/>
        </p:nvSpPr>
        <p:spPr>
          <a:xfrm>
            <a:off x="1070100" y="2688600"/>
            <a:ext cx="7003800" cy="17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Kajal Vivek Singh Chauhan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0" i="0" lang="en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RVCE24MCA017)</a:t>
            </a:r>
            <a:endParaRPr b="0"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Awais Ahmed (RVCE24MCA056)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Ryan Roy (RVCE24MCA003)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Jatin Saraogi (RVCE24MCA109)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4"/>
          <p:cNvSpPr/>
          <p:nvPr/>
        </p:nvSpPr>
        <p:spPr>
          <a:xfrm>
            <a:off x="228600" y="1308180"/>
            <a:ext cx="8686800" cy="3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Working of RSA Encryption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44"/>
          <p:cNvSpPr txBox="1"/>
          <p:nvPr/>
        </p:nvSpPr>
        <p:spPr>
          <a:xfrm>
            <a:off x="637790" y="745850"/>
            <a:ext cx="78684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800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4" name="Google Shape;20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6125" y="1720050"/>
            <a:ext cx="5191125" cy="3345775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44"/>
          <p:cNvSpPr txBox="1"/>
          <p:nvPr/>
        </p:nvSpPr>
        <p:spPr>
          <a:xfrm>
            <a:off x="4555350" y="391725"/>
            <a:ext cx="699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5"/>
          <p:cNvSpPr/>
          <p:nvPr/>
        </p:nvSpPr>
        <p:spPr>
          <a:xfrm>
            <a:off x="228600" y="1461903"/>
            <a:ext cx="8686800" cy="17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Theory to Practice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RSA encryption is the backbone of many secure online transactions.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used in digital signatures, secure websites, and many other applications.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Next, we will explore the practical applications of RSA in our daily lives</a:t>
            </a:r>
            <a:r>
              <a:rPr lang="en" sz="11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45"/>
          <p:cNvSpPr txBox="1"/>
          <p:nvPr/>
        </p:nvSpPr>
        <p:spPr>
          <a:xfrm>
            <a:off x="637790" y="745850"/>
            <a:ext cx="78684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800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6"/>
          <p:cNvSpPr txBox="1"/>
          <p:nvPr/>
        </p:nvSpPr>
        <p:spPr>
          <a:xfrm>
            <a:off x="185854" y="1011044"/>
            <a:ext cx="8854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8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OF RSA</a:t>
            </a:r>
            <a:endParaRPr b="1" sz="2800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800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Jatin Saraogi (RVCE24MCA109)</a:t>
            </a:r>
            <a:endParaRPr b="1" sz="2800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Discrete Mathematics Perspective</a:t>
            </a:r>
            <a:endParaRPr b="1" i="1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"In a world where data is the new currency, RSA encryption is the vault that keeps it safe!</a:t>
            </a:r>
            <a:endParaRPr b="0" i="1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7"/>
          <p:cNvSpPr txBox="1"/>
          <p:nvPr/>
        </p:nvSpPr>
        <p:spPr>
          <a:xfrm>
            <a:off x="185854" y="1011044"/>
            <a:ext cx="88542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n" sz="28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Secure Web Communications (HTTPS &amp; SSL/TLS)</a:t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sz="3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RSA encrypts data in </a:t>
            </a:r>
            <a:r>
              <a:rPr b="1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SSL/TLS</a:t>
            </a:r>
            <a:r>
              <a:rPr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protocols for secure browsing.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in HTTPS websites to protect user data.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Ensures data integrity and confidentiality.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8"/>
          <p:cNvSpPr txBox="1"/>
          <p:nvPr/>
        </p:nvSpPr>
        <p:spPr>
          <a:xfrm>
            <a:off x="185854" y="1011044"/>
            <a:ext cx="8854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lang="en" sz="28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Signatures</a:t>
            </a:r>
            <a:r>
              <a:rPr b="1" i="0" lang="en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RSA enables </a:t>
            </a:r>
            <a:r>
              <a:rPr b="1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authentication and non-repudiation</a:t>
            </a:r>
            <a:r>
              <a:rPr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in signing documents and emails.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sender encrypts a hash with a private key; the receiver verifies it using the sender’s public key.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9"/>
          <p:cNvSpPr txBox="1"/>
          <p:nvPr/>
        </p:nvSpPr>
        <p:spPr>
          <a:xfrm>
            <a:off x="215590" y="1100253"/>
            <a:ext cx="8854200" cy="24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" sz="28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Email Communication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t/>
            </a:r>
            <a:endParaRPr/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b="1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PGP  (Pretty Good Privacy)</a:t>
            </a:r>
            <a:r>
              <a:rPr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uses RSA for email encryption.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Ensures </a:t>
            </a:r>
            <a:r>
              <a:rPr b="1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intended recipients</a:t>
            </a:r>
            <a:r>
              <a:rPr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read messages.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Prevents eavesdropping and tampering.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1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50"/>
          <p:cNvSpPr txBox="1"/>
          <p:nvPr/>
        </p:nvSpPr>
        <p:spPr>
          <a:xfrm>
            <a:off x="185854" y="1011044"/>
            <a:ext cx="88542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" sz="28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BlockChain &amp; CryptoCurrencies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RSA is used for </a:t>
            </a:r>
            <a:r>
              <a:rPr b="1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key management</a:t>
            </a:r>
            <a:r>
              <a:rPr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blockchain.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Public and private keys control cryptocurrency wallets.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Provides secure </a:t>
            </a:r>
            <a:r>
              <a:rPr b="1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transactions and ownership verification</a:t>
            </a:r>
            <a:r>
              <a:rPr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1"/>
          <p:cNvSpPr txBox="1"/>
          <p:nvPr/>
        </p:nvSpPr>
        <p:spPr>
          <a:xfrm>
            <a:off x="185854" y="1011044"/>
            <a:ext cx="88542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" sz="28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Password Protection &amp; Communication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in </a:t>
            </a:r>
            <a:r>
              <a:rPr b="1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password storage and authentication</a:t>
            </a:r>
            <a:r>
              <a:rPr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systems.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RSA helps secure login mechanisms with </a:t>
            </a:r>
            <a:r>
              <a:rPr b="1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multi-factor authentication</a:t>
            </a:r>
            <a:r>
              <a:rPr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(MFA).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Protects user credentials in online services.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2"/>
          <p:cNvSpPr txBox="1"/>
          <p:nvPr/>
        </p:nvSpPr>
        <p:spPr>
          <a:xfrm>
            <a:off x="185854" y="1011044"/>
            <a:ext cx="88542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" sz="28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Secure File Transfer &amp; Cloud Security</a:t>
            </a:r>
            <a:endParaRPr b="1" sz="2800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sz="2800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RSA ensures safe </a:t>
            </a:r>
            <a:r>
              <a:rPr b="1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file transfer</a:t>
            </a:r>
            <a:r>
              <a:rPr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between systems (SFTP).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●"/>
            </a:pPr>
            <a:r>
              <a:rPr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Protects cloud-stored data using </a:t>
            </a:r>
            <a:r>
              <a:rPr b="1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end-to-end encryption</a:t>
            </a:r>
            <a:r>
              <a:rPr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in Google Drive, OneDrive, and Dropbox.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53"/>
          <p:cNvSpPr txBox="1"/>
          <p:nvPr/>
        </p:nvSpPr>
        <p:spPr>
          <a:xfrm>
            <a:off x="185854" y="1011044"/>
            <a:ext cx="88542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lang="en" sz="28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Government and Military Security</a:t>
            </a:r>
            <a:r>
              <a:rPr b="1" i="0" lang="e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1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Optimization: Chinese Remainder Theorem (CRT) for Faster Decryption</a:t>
            </a:r>
            <a:endParaRPr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RSA encryption secures </a:t>
            </a:r>
            <a:r>
              <a:rPr b="1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classified government communications</a:t>
            </a:r>
            <a:r>
              <a:rPr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•"/>
            </a:pPr>
            <a:r>
              <a:rPr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Used in defense, intelligence agencies, and secure diplomatic channels.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Protects </a:t>
            </a:r>
            <a:r>
              <a:rPr b="1"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national security data</a:t>
            </a:r>
            <a:r>
              <a:rPr i="0" lang="en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cyber threats.</a:t>
            </a:r>
            <a:endParaRPr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1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6"/>
          <p:cNvSpPr/>
          <p:nvPr/>
        </p:nvSpPr>
        <p:spPr>
          <a:xfrm>
            <a:off x="228600" y="1534368"/>
            <a:ext cx="8686800" cy="371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Introduction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to RSA Encryption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Applications of RSA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Example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Research Papers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36"/>
          <p:cNvSpPr txBox="1"/>
          <p:nvPr/>
        </p:nvSpPr>
        <p:spPr>
          <a:xfrm>
            <a:off x="637790" y="942065"/>
            <a:ext cx="78684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of Contents</a:t>
            </a:r>
            <a:endParaRPr b="1" sz="2800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4"/>
          <p:cNvSpPr txBox="1"/>
          <p:nvPr/>
        </p:nvSpPr>
        <p:spPr>
          <a:xfrm>
            <a:off x="185854" y="1011044"/>
            <a:ext cx="8854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8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CODE</a:t>
            </a:r>
            <a:endParaRPr b="1" sz="2800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800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Awais Ahmed (RVCE24MCA056)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Discrete Mathematics Perspective</a:t>
            </a:r>
            <a:endParaRPr b="1" i="1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"In a world where data is the new currency, RSA encryption is the vault that keeps it safe!</a:t>
            </a:r>
            <a:endParaRPr b="0" i="1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55"/>
          <p:cNvSpPr txBox="1"/>
          <p:nvPr/>
        </p:nvSpPr>
        <p:spPr>
          <a:xfrm>
            <a:off x="185854" y="1011044"/>
            <a:ext cx="8854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8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SURVEY ON RESEARCH PAPERS</a:t>
            </a:r>
            <a:endParaRPr b="1" sz="2800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800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 Ryan Roy (RVCE24MCA003)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Discrete Mathematics Perspective</a:t>
            </a:r>
            <a:endParaRPr b="1" i="1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"In a world where data is the new currency, RSA encryption is the vault that keeps it safe!</a:t>
            </a:r>
            <a:endParaRPr b="0" i="1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6"/>
          <p:cNvSpPr txBox="1"/>
          <p:nvPr/>
        </p:nvSpPr>
        <p:spPr>
          <a:xfrm>
            <a:off x="185854" y="1011044"/>
            <a:ext cx="88542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32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First Successful Factorization of RSA-2048 Integer by D-Wave Quantum Computer</a:t>
            </a:r>
            <a:r>
              <a:rPr b="0" i="0" lang="e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Chao Wang, Jingjing Yu, Zhi Pei, Qidi Wang, and Chunlei Hong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18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Joint International Research Laboratory of Specialty Fiber Optics and Advanced Communication, Shanghai University, Shanghai, China</a:t>
            </a:r>
            <a:endParaRPr b="0" i="1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57"/>
          <p:cNvSpPr txBox="1"/>
          <p:nvPr/>
        </p:nvSpPr>
        <p:spPr>
          <a:xfrm>
            <a:off x="185854" y="1011044"/>
            <a:ext cx="8854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First Successful Factorization of RSA-2048 Integer by D-Wave Quantum Computer </a:t>
            </a:r>
            <a:endParaRPr>
              <a:solidFill>
                <a:srgbClr val="00589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paper discusses the security of RSA encryption and the growing threat posed by quantum computing.</a:t>
            </a:r>
            <a:endParaRPr sz="2400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RSA algorithm relies on the difficulty of prime factorization, but advancements in quantum computing could weaken its security.</a:t>
            </a:r>
            <a:endParaRPr b="0" i="1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58"/>
          <p:cNvSpPr txBox="1"/>
          <p:nvPr/>
        </p:nvSpPr>
        <p:spPr>
          <a:xfrm>
            <a:off x="185854" y="1011044"/>
            <a:ext cx="8854200" cy="28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First Successful Factorization of RSA-2048 Integer by D-Wave Quantum Computer</a:t>
            </a: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Quantum annealing (QA)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QA leverages quantum tunneling to escape local optima and find the global solution with higher probability.</a:t>
            </a:r>
            <a:endParaRPr b="0" i="1" sz="1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59"/>
          <p:cNvSpPr txBox="1"/>
          <p:nvPr/>
        </p:nvSpPr>
        <p:spPr>
          <a:xfrm>
            <a:off x="215590" y="1100253"/>
            <a:ext cx="88542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4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First Successful Factorization of RSA-2048 Integer by D-Wave Quantum Computer </a:t>
            </a:r>
            <a:endParaRPr>
              <a:solidFill>
                <a:srgbClr val="00589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Quantum annealing (QA)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QA leverages quantum tunneling to escape local optima and find the global solution with higher probability.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was successfully used to factorize a </a:t>
            </a: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2048-bit RSA integer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marking a major breakthrough in cryptography and quantum computing.</a:t>
            </a:r>
            <a:endParaRPr b="0" i="1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60"/>
          <p:cNvSpPr txBox="1"/>
          <p:nvPr/>
        </p:nvSpPr>
        <p:spPr>
          <a:xfrm>
            <a:off x="185854" y="1011044"/>
            <a:ext cx="8854200" cy="32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Mathematical Principles of RSA Encryption Algorithm </a:t>
            </a:r>
            <a:endParaRPr>
              <a:solidFill>
                <a:srgbClr val="00589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Kun Zhang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0" i="1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Cyber Security Academy Shandong University of Political Science and Law Ji Nan, China </a:t>
            </a:r>
            <a:endParaRPr b="0" i="1" sz="1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61"/>
          <p:cNvSpPr txBox="1"/>
          <p:nvPr/>
        </p:nvSpPr>
        <p:spPr>
          <a:xfrm>
            <a:off x="185854" y="1011044"/>
            <a:ext cx="88542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Mathematical Principles of RSA Encryption Algorithm</a:t>
            </a:r>
            <a:r>
              <a:rPr b="1" i="0" lang="en" sz="3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Requirements for Secure RSA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Computational infeasibility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deriving private key </a:t>
            </a: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public key </a:t>
            </a: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(n, e)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Size limitation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The plaintext </a:t>
            </a: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must be smaller than </a:t>
            </a: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computation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Modular exponentiation must be optimized.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AutoNum type="arabicPeriod"/>
            </a:pP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key pairs per n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Prevents brute-force attacks.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62"/>
          <p:cNvSpPr txBox="1"/>
          <p:nvPr/>
        </p:nvSpPr>
        <p:spPr>
          <a:xfrm>
            <a:off x="185854" y="1011044"/>
            <a:ext cx="88542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Mathematical Principles of RSA Encryption Algorithm </a:t>
            </a:r>
            <a:endParaRPr b="1" i="0" sz="32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Optimization: Fast Modular Exponentiation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Naïve approach</a:t>
            </a:r>
            <a:r>
              <a:rPr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Computing </a:t>
            </a:r>
            <a:r>
              <a:rPr b="1"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x^e</a:t>
            </a:r>
            <a:r>
              <a:rPr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directly is inefficient (exponential complexity).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335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b="1"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Square-and-Multiply Algorithm</a:t>
            </a:r>
            <a:r>
              <a:rPr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Convert exponent </a:t>
            </a:r>
            <a:r>
              <a:rPr b="1"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</a:t>
            </a:r>
            <a:r>
              <a:rPr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binary.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repeated </a:t>
            </a:r>
            <a:r>
              <a:rPr b="1"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squaring</a:t>
            </a:r>
            <a:r>
              <a:rPr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multiplication</a:t>
            </a:r>
            <a:r>
              <a:rPr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optimize exponentiation.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921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Char char="•"/>
            </a:pPr>
            <a:r>
              <a:rPr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operations from </a:t>
            </a:r>
            <a:r>
              <a:rPr b="1"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O(e)</a:t>
            </a:r>
            <a:r>
              <a:rPr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</a:t>
            </a:r>
            <a:r>
              <a:rPr b="1"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O(log e)</a:t>
            </a:r>
            <a:r>
              <a:rPr i="0" lang="en" sz="21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3"/>
          <p:cNvSpPr txBox="1"/>
          <p:nvPr/>
        </p:nvSpPr>
        <p:spPr>
          <a:xfrm>
            <a:off x="185854" y="1011044"/>
            <a:ext cx="8854200" cy="36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32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Mathematical Principles of RSA Encryption Algorithm </a:t>
            </a:r>
            <a:endParaRPr>
              <a:solidFill>
                <a:srgbClr val="005893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Optimization: Chinese Remainder Theorem (CRT) for Faster Decryption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Knowing </a:t>
            </a:r>
            <a:r>
              <a:rPr b="1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we compute: xp=ydmod  p,xq=ydmod  qx_p = y^d \mod p, \quad x_q = y^d \mod qxp​=ydmodp,xq​=ydmodq </a:t>
            </a:r>
            <a:endParaRPr/>
          </a:p>
          <a:p>
            <a:pPr indent="-1270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Using CRT, reconstruct </a:t>
            </a:r>
            <a:r>
              <a:rPr b="1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 mod n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reducing decryption time by nearly </a:t>
            </a:r>
            <a:r>
              <a:rPr b="1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4×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7"/>
          <p:cNvSpPr txBox="1"/>
          <p:nvPr/>
        </p:nvSpPr>
        <p:spPr>
          <a:xfrm>
            <a:off x="185854" y="1011044"/>
            <a:ext cx="8854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 sz="2800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 TO RSA</a:t>
            </a:r>
            <a:endParaRPr b="1" sz="2800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800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Kajal Vivek Singh Chauhan (RVCE24MCA017)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Discrete Mathematics Perspective</a:t>
            </a:r>
            <a:endParaRPr b="1" i="1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" sz="1800" u="none" cap="none" strike="noStrike">
                <a:solidFill>
                  <a:srgbClr val="333333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"In a world where data is the new currency, RSA encryption is the vault that keeps it safe!</a:t>
            </a:r>
            <a:endParaRPr b="0" i="1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4"/>
          <p:cNvSpPr txBox="1"/>
          <p:nvPr/>
        </p:nvSpPr>
        <p:spPr>
          <a:xfrm>
            <a:off x="185854" y="1011044"/>
            <a:ext cx="88542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40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Optimized-Memory and Enhanced-Security Approaches to RSA and ElGamal</a:t>
            </a:r>
            <a:endParaRPr b="0" i="1" sz="40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Maheswer Sunil Kumar, Vinithra Balaji, Sandosh Sakkarapani</a:t>
            </a:r>
            <a:r>
              <a:rPr b="0" i="1" lang="en" sz="24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" sz="20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School of computer Science and Engineering Vellore Institute of Technology Chennai, India</a:t>
            </a:r>
            <a:endParaRPr b="0" i="1" sz="20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5"/>
          <p:cNvSpPr txBox="1"/>
          <p:nvPr/>
        </p:nvSpPr>
        <p:spPr>
          <a:xfrm>
            <a:off x="185854" y="1011044"/>
            <a:ext cx="88542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Optimized-Memory and Enhanced-Security Approaches to RSA and ElGamal</a:t>
            </a:r>
            <a:endParaRPr b="1" i="1" sz="28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paper presents two improvements to RSA and ElGamal encryption methods: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2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Reduced Memory Technique </a:t>
            </a:r>
            <a:endParaRPr/>
          </a:p>
          <a:p>
            <a:pPr indent="-152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AutoNum type="arabicPeriod"/>
            </a:pP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Enhanced Security with Reduced Memory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66"/>
          <p:cNvSpPr txBox="1"/>
          <p:nvPr/>
        </p:nvSpPr>
        <p:spPr>
          <a:xfrm>
            <a:off x="185854" y="1011044"/>
            <a:ext cx="8854200" cy="335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Optimized-Memory and Enhanced-Security Approaches to RSA and ElGamal</a:t>
            </a:r>
            <a:endParaRPr b="1" i="1" sz="28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Hashmap-Based Memory Optimization 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Reduces memory usage by mapping keys and encrypted data efficiently, making these algorithms more suitable for resource-constrained environments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Manipulation for Enhanced Security 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Introduces a third key (modulus and increment value) to manipulate an array storing encryption keys. This increases ciphertext complexity, making decryption harder for attackers.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67"/>
          <p:cNvSpPr txBox="1"/>
          <p:nvPr/>
        </p:nvSpPr>
        <p:spPr>
          <a:xfrm>
            <a:off x="185854" y="1011044"/>
            <a:ext cx="88542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Optimized-Memory and Enhanced-Security Approaches to RSA and ElGamal</a:t>
            </a:r>
            <a:endParaRPr b="1" i="1" sz="2800" u="none" cap="none" strike="noStrike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22" name="Google Shape;322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040" y="2079503"/>
            <a:ext cx="4105848" cy="28578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6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5823" y="2079503"/>
            <a:ext cx="4401164" cy="2962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8"/>
          <p:cNvSpPr/>
          <p:nvPr/>
        </p:nvSpPr>
        <p:spPr>
          <a:xfrm>
            <a:off x="161925" y="1298208"/>
            <a:ext cx="8686800" cy="10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Encrypt?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an increasingly digital world, information security is paramount.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Encryption is the process of transforming data into an unreadable format, protecting it from unauthorized access.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It's essential for safeguarding sensitive information like financial transactions, personal data, and confidential communications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38"/>
          <p:cNvSpPr txBox="1"/>
          <p:nvPr/>
        </p:nvSpPr>
        <p:spPr>
          <a:xfrm>
            <a:off x="637540" y="854075"/>
            <a:ext cx="78684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800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9"/>
          <p:cNvSpPr/>
          <p:nvPr/>
        </p:nvSpPr>
        <p:spPr>
          <a:xfrm>
            <a:off x="161925" y="1298205"/>
            <a:ext cx="8686800" cy="357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Understanding the Basics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Plaintext: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original, readable message.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Ciphertext: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encrypted, unreadable message.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Key: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secret piece of information used to encrypt and decrypt data.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Algorithm: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mathematical process used to perform encryption and decryption.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0" name="Google Shape;170;p39"/>
          <p:cNvSpPr txBox="1"/>
          <p:nvPr/>
        </p:nvSpPr>
        <p:spPr>
          <a:xfrm>
            <a:off x="637540" y="854075"/>
            <a:ext cx="78684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800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1" name="Google Shape;171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9638" y="3158225"/>
            <a:ext cx="5131374" cy="14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0"/>
          <p:cNvSpPr/>
          <p:nvPr/>
        </p:nvSpPr>
        <p:spPr>
          <a:xfrm>
            <a:off x="228600" y="1487940"/>
            <a:ext cx="8686800" cy="24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Symmetric Encryption: The Shared Secret and the Exchange Problem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Symmetric encryption uses the same key for both encryption and decryption.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It's fast and efficient, ideal for encrypting large amounts of data.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 include AES (Advanced Encryption Standard).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40"/>
          <p:cNvSpPr txBox="1"/>
          <p:nvPr/>
        </p:nvSpPr>
        <p:spPr>
          <a:xfrm>
            <a:off x="637790" y="745850"/>
            <a:ext cx="78684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800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8" name="Google Shape;17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7850" y="2988475"/>
            <a:ext cx="4391476" cy="169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1"/>
          <p:cNvSpPr/>
          <p:nvPr/>
        </p:nvSpPr>
        <p:spPr>
          <a:xfrm>
            <a:off x="228600" y="1188355"/>
            <a:ext cx="8686800" cy="36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Key Exchange Problem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Distribution Problem: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most significant drawback is the need to securely share the secret key between parties. This is a challenge, especially over unsecured channels.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Scalability Issues: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large networks, managing and distributing numerous unique keys for every pair of communicators becomes complex and impractical.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Lack of Non-Repudiation: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Symmetric encryption doesn't provide non-repudiation, meaning a sender can deny sending a message since they share the same key as the receiver.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Key Lifespan: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Keys should be changed regularly, adding to the complexity of key management and distribution.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41"/>
          <p:cNvSpPr txBox="1"/>
          <p:nvPr/>
        </p:nvSpPr>
        <p:spPr>
          <a:xfrm>
            <a:off x="637790" y="745850"/>
            <a:ext cx="78684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800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2"/>
          <p:cNvSpPr/>
          <p:nvPr/>
        </p:nvSpPr>
        <p:spPr>
          <a:xfrm>
            <a:off x="228600" y="1308180"/>
            <a:ext cx="8686800" cy="3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Asymmetric Encryption: A New Paradigm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Asymmetric encryption uses two related keys: a public key and a private key.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public key can be shared with anyone, while the private key must be kept secret.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encrypted with the public key can only be decrypted with the corresponding private key, and vice versa.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42"/>
          <p:cNvSpPr txBox="1"/>
          <p:nvPr/>
        </p:nvSpPr>
        <p:spPr>
          <a:xfrm>
            <a:off x="637790" y="745850"/>
            <a:ext cx="78684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800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1" name="Google Shape;191;p42"/>
          <p:cNvPicPr preferRelativeResize="0"/>
          <p:nvPr/>
        </p:nvPicPr>
        <p:blipFill rotWithShape="1">
          <a:blip r:embed="rId3">
            <a:alphaModFix/>
          </a:blip>
          <a:srcRect b="0" l="5196" r="5205" t="0"/>
          <a:stretch/>
        </p:blipFill>
        <p:spPr>
          <a:xfrm>
            <a:off x="2847525" y="3108300"/>
            <a:ext cx="3800374" cy="1737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3"/>
          <p:cNvSpPr/>
          <p:nvPr/>
        </p:nvSpPr>
        <p:spPr>
          <a:xfrm>
            <a:off x="228600" y="1308180"/>
            <a:ext cx="8686800" cy="3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RSA: The Foundation of Modern Security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RSA (Rivest Shamir Adleman) utilizes a pair of mathematically linked keys: a public key (shared freely) and a private key (kept secret).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Messages are encrypted using the recipient's public key. Anyone can encrypt a message with this key.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the holder of the corresponding private key can decrypt the message.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RSA's security relies on the difficulty of factoring the product of two large prime numbers, which are used to generate the keys.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public and private keys are generated through complex mathematical operations involving prime numbers, ensuring that deriving the private key from the public key is computationally infeasible.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43"/>
          <p:cNvSpPr txBox="1"/>
          <p:nvPr/>
        </p:nvSpPr>
        <p:spPr>
          <a:xfrm>
            <a:off x="637790" y="745850"/>
            <a:ext cx="7868400" cy="4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1425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2800" u="none" cap="none" strike="noStrike">
                <a:solidFill>
                  <a:srgbClr val="00589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2800">
              <a:solidFill>
                <a:srgbClr val="00589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