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1" r:id="rId6"/>
    <p:sldId id="259" r:id="rId7"/>
    <p:sldId id="262" r:id="rId8"/>
    <p:sldId id="265" r:id="rId9"/>
    <p:sldId id="267" r:id="rId10"/>
    <p:sldId id="266" r:id="rId11"/>
    <p:sldId id="26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70" userDrawn="1">
          <p15:clr>
            <a:srgbClr val="747775"/>
          </p15:clr>
        </p15:guide>
        <p15:guide id="2" pos="2886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2" d="100"/>
          <a:sy n="102" d="100"/>
        </p:scale>
        <p:origin x="-456" y="24"/>
      </p:cViewPr>
      <p:guideLst>
        <p:guide orient="horz" pos="167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/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ChangeArrowheads="1"/>
          </p:cNvSpPr>
          <p:nvPr/>
        </p:nvSpPr>
        <p:spPr bwMode="auto">
          <a:xfrm>
            <a:off x="280035" y="1508760"/>
            <a:ext cx="8686800" cy="237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noAutofit/>
          </a:bodyPr>
          <a:lstStyle>
            <a:lvl1pPr marL="127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90"/>
              </a:spcBef>
            </a:pPr>
            <a:r>
              <a:rPr lang="en-US" altLang="en-US" sz="2800" b="1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on :</a:t>
            </a:r>
            <a:endParaRPr lang="en-US" altLang="en-US" sz="2800" b="1" dirty="0">
              <a:solidFill>
                <a:srgbClr val="0058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90"/>
              </a:spcBef>
            </a:pPr>
            <a:r>
              <a:rPr lang="en-US" altLang="en-US" sz="2800" b="1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1)Height of a binary tree   </a:t>
            </a:r>
            <a:endParaRPr lang="en-US" altLang="en-US" sz="2800" b="1" dirty="0">
              <a:solidFill>
                <a:srgbClr val="0058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90"/>
              </a:spcBef>
            </a:pPr>
            <a:r>
              <a:rPr lang="en-US" altLang="en-US" sz="2800" b="1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2)Smallest number with atleast n                                                                                                    trailing zeros in a factorial</a:t>
            </a:r>
            <a:endParaRPr lang="en-US" altLang="en-US" sz="2800" b="1" dirty="0">
              <a:solidFill>
                <a:srgbClr val="0058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>
            <a:spLocks noChangeArrowheads="1"/>
          </p:cNvSpPr>
          <p:nvPr/>
        </p:nvSpPr>
        <p:spPr bwMode="auto">
          <a:xfrm>
            <a:off x="4490086" y="4245612"/>
            <a:ext cx="36766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9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By:Syeda Nimra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9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RVCE24MCA008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bject 2"/>
          <p:cNvSpPr txBox="1">
            <a:spLocks noChangeArrowheads="1"/>
          </p:cNvSpPr>
          <p:nvPr/>
        </p:nvSpPr>
        <p:spPr bwMode="auto">
          <a:xfrm>
            <a:off x="2035810" y="792480"/>
            <a:ext cx="5094605" cy="57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noAutofit/>
          </a:bodyPr>
          <a:lstStyle>
            <a:lvl1pPr marL="127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90"/>
              </a:spcBef>
            </a:pPr>
            <a:r>
              <a:rPr lang="en-US" altLang="en-US" sz="2800" b="1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Finding Height of a binary tree</a:t>
            </a:r>
            <a:endParaRPr lang="en-US" altLang="en-US" sz="2800" b="1" dirty="0">
              <a:solidFill>
                <a:srgbClr val="0058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eaLnBrk="1" hangingPunct="1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eaLnBrk="1" hangingPunct="1">
              <a:spcBef>
                <a:spcPts val="90"/>
              </a:spcBef>
              <a:buFont typeface="Arial" panose="020B0604020202020204" pitchFamily="34" charset="0"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3365" y="1278890"/>
            <a:ext cx="8520430" cy="1372235"/>
          </a:xfrm>
        </p:spPr>
        <p:txBody>
          <a:bodyPr>
            <a:normAutofit/>
          </a:bodyPr>
          <a:p>
            <a:pPr marL="298450" indent="-285750" eaLnBrk="1" hangingPunct="1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length of the longest path from the root of a binary tree to a leaf node is the height of the binary tree.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eaLnBrk="1" hangingPunct="1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height of the root is the height of the tree.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eaLnBrk="1" hangingPunct="1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Height of a node K (of a Binary Tree) = Number of edges in the longest path connecting K to any leaf node.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/>
          </a:p>
        </p:txBody>
      </p:sp>
      <p:pic>
        <p:nvPicPr>
          <p:cNvPr id="11" name="Picture 10"/>
          <p:cNvPicPr/>
          <p:nvPr/>
        </p:nvPicPr>
        <p:blipFill>
          <a:blip r:embed="rId1"/>
          <a:srcRect t="23768" b="12157"/>
          <a:stretch>
            <a:fillRect/>
          </a:stretch>
        </p:blipFill>
        <p:spPr>
          <a:xfrm>
            <a:off x="1588135" y="2117090"/>
            <a:ext cx="569595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947670" y="541655"/>
            <a:ext cx="2557145" cy="382905"/>
          </a:xfrm>
        </p:spPr>
        <p:txBody>
          <a:bodyPr>
            <a:normAutofit fontScale="90000"/>
          </a:bodyPr>
          <a:p>
            <a:pPr marL="114300" indent="0">
              <a:buNone/>
            </a:pPr>
            <a:r>
              <a:rPr lang="en-US" sz="1200" b="1"/>
              <a:t>Code to find height of binary tree</a:t>
            </a:r>
            <a:endParaRPr lang="en-US" sz="1200" b="1"/>
          </a:p>
        </p:txBody>
      </p:sp>
      <p:sp>
        <p:nvSpPr>
          <p:cNvPr id="2" name="Text Box 1"/>
          <p:cNvSpPr txBox="1"/>
          <p:nvPr/>
        </p:nvSpPr>
        <p:spPr>
          <a:xfrm>
            <a:off x="419735" y="1172210"/>
            <a:ext cx="7365365" cy="3683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1200"/>
              <a:t>#include &lt;stdio.h&gt;</a:t>
            </a:r>
            <a:endParaRPr lang="en-US" altLang="en-US" sz="1200"/>
          </a:p>
          <a:p>
            <a:r>
              <a:rPr lang="en-US" altLang="en-US" sz="1200"/>
              <a:t>#include &lt;stdlib.h&gt;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en-US" sz="1200"/>
              <a:t>struct Node {                                                                                         //Structure of a Binary Tree Node       </a:t>
            </a:r>
            <a:endParaRPr lang="en-US" altLang="en-US" sz="1200"/>
          </a:p>
          <a:p>
            <a:r>
              <a:rPr lang="en-US" altLang="en-US" sz="1200"/>
              <a:t>    int data;</a:t>
            </a:r>
            <a:endParaRPr lang="en-US" altLang="en-US" sz="1200"/>
          </a:p>
          <a:p>
            <a:r>
              <a:rPr lang="en-US" altLang="en-US" sz="1200"/>
              <a:t>    struct Node* left;</a:t>
            </a:r>
            <a:endParaRPr lang="en-US" altLang="en-US" sz="1200"/>
          </a:p>
          <a:p>
            <a:r>
              <a:rPr lang="en-US" altLang="en-US" sz="1200"/>
              <a:t>    struct Node* right;</a:t>
            </a:r>
            <a:endParaRPr lang="en-US" altLang="en-US" sz="1200"/>
          </a:p>
          <a:p>
            <a:r>
              <a:rPr lang="en-US" altLang="en-US" sz="1200"/>
              <a:t>};</a:t>
            </a:r>
            <a:endParaRPr lang="en-US" altLang="en-US" sz="1200"/>
          </a:p>
          <a:p>
            <a:endParaRPr lang="en-US" altLang="en-US" sz="1200"/>
          </a:p>
          <a:p>
            <a:endParaRPr lang="en-US" altLang="en-US" sz="1200"/>
          </a:p>
          <a:p>
            <a:r>
              <a:rPr lang="en-US" altLang="en-US" sz="1200"/>
              <a:t>struct Node* newNode(int data) {                                                           </a:t>
            </a:r>
            <a:r>
              <a:rPr lang="en-US" altLang="en-US" sz="1200">
                <a:sym typeface="+mn-ea"/>
              </a:rPr>
              <a:t>// Function to create a new node</a:t>
            </a:r>
            <a:endParaRPr lang="en-US" altLang="en-US" sz="1200"/>
          </a:p>
          <a:p>
            <a:r>
              <a:rPr lang="en-US" altLang="en-US" sz="1200"/>
              <a:t>    struct Node* node = (struct Node*)malloc(sizeof(struct Node));</a:t>
            </a:r>
            <a:endParaRPr lang="en-US" altLang="en-US" sz="1200"/>
          </a:p>
          <a:p>
            <a:r>
              <a:rPr lang="en-US" altLang="en-US" sz="1200"/>
              <a:t>    node-&gt;data = data;</a:t>
            </a:r>
            <a:endParaRPr lang="en-US" altLang="en-US" sz="1200"/>
          </a:p>
          <a:p>
            <a:r>
              <a:rPr lang="en-US" altLang="en-US" sz="1200"/>
              <a:t>    node-&gt;left = NULL;</a:t>
            </a:r>
            <a:endParaRPr lang="en-US" altLang="en-US" sz="1200"/>
          </a:p>
          <a:p>
            <a:r>
              <a:rPr lang="en-US" altLang="en-US" sz="1200"/>
              <a:t>    node-&gt;right = NULL;</a:t>
            </a:r>
            <a:endParaRPr lang="en-US" altLang="en-US" sz="1200"/>
          </a:p>
          <a:p>
            <a:r>
              <a:rPr lang="en-US" altLang="en-US" sz="1200"/>
              <a:t>    return node;</a:t>
            </a:r>
            <a:endParaRPr lang="en-US" altLang="en-US" sz="1200"/>
          </a:p>
          <a:p>
            <a:r>
              <a:rPr lang="en-US" altLang="en-US" sz="1200"/>
              <a:t>}</a:t>
            </a:r>
            <a:endParaRPr lang="en-US" altLang="en-US" sz="1200"/>
          </a:p>
          <a:p>
            <a:endParaRPr lang="en-US" altLang="en-US" sz="800"/>
          </a:p>
          <a:p>
            <a:endParaRPr lang="en-US" altLang="en-US" sz="800"/>
          </a:p>
          <a:p>
            <a:endParaRPr lang="en-US" sz="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19785" y="934720"/>
            <a:ext cx="6845935" cy="40125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1200"/>
              <a:t>int heightOfTree(struct Node* root) {            </a:t>
            </a:r>
            <a:r>
              <a:rPr lang="en-US" altLang="en-US" sz="1200">
                <a:sym typeface="+mn-ea"/>
              </a:rPr>
              <a:t>// Function to find the height of the binary tree</a:t>
            </a:r>
            <a:endParaRPr lang="en-US" altLang="en-US" sz="1200"/>
          </a:p>
          <a:p>
            <a:r>
              <a:rPr lang="en-US" altLang="en-US" sz="1200"/>
              <a:t>    if (root == NULL)</a:t>
            </a:r>
            <a:endParaRPr lang="en-US" altLang="en-US" sz="1200"/>
          </a:p>
          <a:p>
            <a:r>
              <a:rPr lang="en-US" altLang="en-US" sz="1200"/>
              <a:t>        return -1;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en-US" sz="1200"/>
              <a:t>    int leftHeight = heightOfTree(root-&gt;left);   // Height of left subtree</a:t>
            </a:r>
            <a:endParaRPr lang="en-US" altLang="en-US" sz="1200"/>
          </a:p>
          <a:p>
            <a:r>
              <a:rPr lang="en-US" altLang="en-US" sz="1200"/>
              <a:t>    int rightHeight = heightOfTree(root-&gt;right); // Height of right subtree</a:t>
            </a:r>
            <a:endParaRPr lang="en-US" altLang="en-US" sz="1200"/>
          </a:p>
          <a:p>
            <a:r>
              <a:rPr lang="en-US" altLang="en-US" sz="1200"/>
              <a:t>    </a:t>
            </a:r>
            <a:endParaRPr lang="en-US" altLang="en-US" sz="1200"/>
          </a:p>
          <a:p>
            <a:r>
              <a:rPr lang="en-US" altLang="en-US" sz="1200"/>
              <a:t>    return (leftHeight &gt; rightHeight ? leftHeight : rightHeight) + 1;</a:t>
            </a:r>
            <a:endParaRPr lang="en-US" altLang="en-US" sz="1200"/>
          </a:p>
          <a:p>
            <a:r>
              <a:rPr lang="en-US" altLang="en-US" sz="1200"/>
              <a:t>}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en-US" sz="1200"/>
              <a:t>int main() {                                                                           </a:t>
            </a:r>
            <a:r>
              <a:rPr lang="en-US" altLang="en-US" sz="1200">
                <a:sym typeface="+mn-ea"/>
              </a:rPr>
              <a:t>// Driver Code</a:t>
            </a:r>
            <a:endParaRPr lang="en-US" altLang="en-US" sz="1200"/>
          </a:p>
          <a:p>
            <a:r>
              <a:rPr lang="en-US" altLang="en-US" sz="1200"/>
              <a:t>    struct Node* root = newNode(10);       </a:t>
            </a:r>
            <a:r>
              <a:rPr lang="en-US" altLang="en-US" sz="1200">
                <a:sym typeface="+mn-ea"/>
              </a:rPr>
              <a:t>                           // Binary Tree Formation</a:t>
            </a:r>
            <a:endParaRPr lang="en-US" altLang="en-US" sz="1200"/>
          </a:p>
          <a:p>
            <a:r>
              <a:rPr lang="en-US" altLang="en-US" sz="1200"/>
              <a:t>    root-&gt;left = newNode(20);</a:t>
            </a:r>
            <a:endParaRPr lang="en-US" altLang="en-US" sz="1200"/>
          </a:p>
          <a:p>
            <a:r>
              <a:rPr lang="en-US" altLang="en-US" sz="1200"/>
              <a:t>    root-&gt;right = newNode(</a:t>
            </a:r>
            <a:r>
              <a:rPr lang="en-US" altLang="en-US" sz="1200"/>
              <a:t>30);</a:t>
            </a:r>
            <a:endParaRPr lang="en-US" altLang="en-US" sz="1200"/>
          </a:p>
          <a:p>
            <a:r>
              <a:rPr lang="en-US" altLang="en-US" sz="1200"/>
              <a:t>    root-&gt;left-&gt;left = newNode(40);</a:t>
            </a:r>
            <a:endParaRPr lang="en-US" altLang="en-US" sz="1200"/>
          </a:p>
          <a:p>
            <a:r>
              <a:rPr lang="en-US" altLang="en-US" sz="1200"/>
              <a:t>    root-&gt;left-&gt;right = newNode(28);</a:t>
            </a:r>
            <a:endParaRPr lang="en-US" altLang="en-US" sz="1200"/>
          </a:p>
          <a:p>
            <a:r>
              <a:rPr lang="en-US" altLang="en-US" sz="1200"/>
              <a:t>    root-&gt;right-&gt;left = newNode(27);</a:t>
            </a:r>
            <a:endParaRPr lang="en-US" altLang="en-US" sz="1200"/>
          </a:p>
          <a:p>
            <a:r>
              <a:rPr lang="en-US" altLang="en-US" sz="1200"/>
              <a:t>    root-&gt;right-&gt;right = newNode(50);</a:t>
            </a:r>
            <a:endParaRPr lang="en-US" altLang="en-US" sz="1200"/>
          </a:p>
          <a:p>
            <a:r>
              <a:rPr lang="en-US" altLang="en-US" sz="1200"/>
              <a:t>    root-&gt;right-&gt;left-&gt;right = newNode(29);</a:t>
            </a:r>
            <a:endParaRPr lang="en-US" altLang="en-US" sz="1200"/>
          </a:p>
          <a:p>
            <a:r>
              <a:rPr lang="en-US" altLang="en-US" sz="1200"/>
              <a:t>    printf("Height of given binary tree is %d\n", heightOfTree(root));</a:t>
            </a:r>
            <a:endParaRPr lang="en-US" altLang="en-US" sz="1200"/>
          </a:p>
          <a:p>
            <a:r>
              <a:rPr lang="en-US" altLang="en-US" sz="1200"/>
              <a:t>    return 0;</a:t>
            </a:r>
            <a:endParaRPr lang="en-US" altLang="en-US" sz="1200"/>
          </a:p>
          <a:p>
            <a:r>
              <a:rPr lang="en-US" altLang="en-US" sz="1200"/>
              <a:t>}</a:t>
            </a:r>
            <a:endParaRPr lang="en-US" altLang="en-US" sz="1200"/>
          </a:p>
          <a:p>
            <a:endParaRPr lang="en-US" altLang="en-US" sz="1200"/>
          </a:p>
          <a:p>
            <a:endParaRPr lang="en-US" altLang="en-US" sz="800"/>
          </a:p>
          <a:p>
            <a:endParaRPr lang="en-US"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07390" y="2221230"/>
            <a:ext cx="3505835" cy="350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000"/>
              <a:t>OUTPUT:</a:t>
            </a:r>
            <a:endParaRPr lang="en-US" altLang="en-US" sz="2000"/>
          </a:p>
          <a:p>
            <a:r>
              <a:rPr lang="en-US" altLang="en-US" sz="1200"/>
              <a:t>Height of given binary tree is 3</a:t>
            </a:r>
            <a:endParaRPr lang="en-US" altLang="en-US" sz="1200"/>
          </a:p>
          <a:p>
            <a:endParaRPr lang="en-US" altLang="en-US" sz="1200"/>
          </a:p>
          <a:p>
            <a:endParaRPr lang="en-US" altLang="en-US" sz="800"/>
          </a:p>
          <a:p>
            <a:endParaRPr lang="en-US" altLang="en-US" sz="800"/>
          </a:p>
          <a:p>
            <a:endParaRPr lang="en-US" sz="800"/>
          </a:p>
        </p:txBody>
      </p:sp>
      <p:pic>
        <p:nvPicPr>
          <p:cNvPr id="9" name="Picture 8" descr="Screenshot 2025-03-14 093923"/>
          <p:cNvPicPr>
            <a:picLocks noChangeAspect="1"/>
          </p:cNvPicPr>
          <p:nvPr/>
        </p:nvPicPr>
        <p:blipFill>
          <a:blip r:embed="rId1"/>
          <a:srcRect l="3736" t="4511" r="6074" b="6607"/>
          <a:stretch>
            <a:fillRect/>
          </a:stretch>
        </p:blipFill>
        <p:spPr>
          <a:xfrm>
            <a:off x="4796155" y="1598930"/>
            <a:ext cx="2988945" cy="2477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bject 2"/>
          <p:cNvSpPr txBox="1">
            <a:spLocks noChangeArrowheads="1"/>
          </p:cNvSpPr>
          <p:nvPr/>
        </p:nvSpPr>
        <p:spPr bwMode="auto">
          <a:xfrm>
            <a:off x="2035810" y="792480"/>
            <a:ext cx="5094605" cy="57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noAutofit/>
          </a:bodyPr>
          <a:lstStyle>
            <a:lvl1pPr marL="127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90"/>
              </a:spcBef>
            </a:pPr>
            <a:r>
              <a:rPr lang="en-US" altLang="en-US" sz="2800" b="1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Smallest number with atleast n                                                                                   trailing zeros in a factorial</a:t>
            </a:r>
            <a:endParaRPr lang="en-US" altLang="en-US" sz="2800" b="1" dirty="0">
              <a:solidFill>
                <a:srgbClr val="0058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90"/>
              </a:spcBef>
            </a:pPr>
            <a:endParaRPr lang="en-US" altLang="en-US" sz="2800" b="1" dirty="0">
              <a:solidFill>
                <a:srgbClr val="0058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eaLnBrk="1" hangingPunct="1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eaLnBrk="1" hangingPunct="1">
              <a:spcBef>
                <a:spcPts val="90"/>
              </a:spcBef>
              <a:buFont typeface="Arial" panose="020B0604020202020204" pitchFamily="34" charset="0"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3570" y="1903095"/>
            <a:ext cx="8520430" cy="440055"/>
          </a:xfrm>
        </p:spPr>
        <p:txBody>
          <a:bodyPr>
            <a:normAutofit/>
          </a:bodyPr>
          <a:p>
            <a:pPr marL="114300" indent="0">
              <a:buNone/>
            </a:pPr>
            <a:r>
              <a:rPr lang="en-US" altLang="en-US" sz="1200">
                <a:solidFill>
                  <a:schemeClr val="tx1"/>
                </a:solidFill>
              </a:rPr>
              <a:t>Given a number n. The task is to find the smallest number whose factorial contains at least n trailing zeroes.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" name="Text Placeholder 6"/>
          <p:cNvSpPr>
            <a:spLocks noGrp="1"/>
          </p:cNvSpPr>
          <p:nvPr/>
        </p:nvSpPr>
        <p:spPr>
          <a:xfrm>
            <a:off x="667385" y="2571750"/>
            <a:ext cx="8520430" cy="17875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14300" indent="0">
              <a:buNone/>
            </a:pPr>
            <a:r>
              <a:rPr lang="en-US" altLang="en-US" sz="1200">
                <a:solidFill>
                  <a:schemeClr val="tx1"/>
                </a:solidFill>
              </a:rPr>
              <a:t>Input : n = 1    //We need to find the smallest number whose factorial has at least 1 trailing zeroes.</a:t>
            </a:r>
            <a:endParaRPr lang="en-US" altLang="en-US" sz="12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en-US" sz="1200">
                <a:solidFill>
                  <a:schemeClr val="tx1"/>
                </a:solidFill>
              </a:rPr>
              <a:t>Output : 5 </a:t>
            </a:r>
            <a:endParaRPr lang="en-US" altLang="en-US" sz="12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en-US" sz="1200">
                <a:solidFill>
                  <a:schemeClr val="tx1"/>
                </a:solidFill>
              </a:rPr>
              <a:t>1!, 2!, 3!, 4! does not contain trailing zero.</a:t>
            </a:r>
            <a:endParaRPr lang="en-US" altLang="en-US" sz="12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en-US" sz="1200">
                <a:solidFill>
                  <a:schemeClr val="tx1"/>
                </a:solidFill>
              </a:rPr>
              <a:t>5! = 120, which contains one trailing zero.</a:t>
            </a:r>
            <a:endParaRPr lang="en-US" altLang="en-US" sz="12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en-US" sz="12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bject 2"/>
          <p:cNvSpPr txBox="1">
            <a:spLocks noChangeArrowheads="1"/>
          </p:cNvSpPr>
          <p:nvPr/>
        </p:nvSpPr>
        <p:spPr bwMode="auto">
          <a:xfrm>
            <a:off x="2035810" y="792480"/>
            <a:ext cx="5094605" cy="57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noAutofit/>
          </a:bodyPr>
          <a:lstStyle>
            <a:lvl1pPr marL="127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90"/>
              </a:spcBef>
            </a:pPr>
            <a:r>
              <a:rPr lang="en-US" altLang="en-US" sz="2800" b="1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solidFill>
                  <a:srgbClr val="00589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Smallest number with atleast n                                                                                   trailing zeros in a factorial</a:t>
            </a:r>
            <a:endParaRPr lang="en-US" altLang="en-US" sz="2800" b="1" dirty="0">
              <a:solidFill>
                <a:srgbClr val="0058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90"/>
              </a:spcBef>
            </a:pPr>
            <a:endParaRPr lang="en-US" altLang="en-US" sz="2800" b="1" dirty="0">
              <a:solidFill>
                <a:srgbClr val="0058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eaLnBrk="1" hangingPunct="1">
              <a:spcBef>
                <a:spcPts val="90"/>
              </a:spcBef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 eaLnBrk="1" hangingPunct="1">
              <a:spcBef>
                <a:spcPts val="90"/>
              </a:spcBef>
              <a:buFont typeface="Arial" panose="020B0604020202020204" pitchFamily="34" charset="0"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6"/>
          <p:cNvSpPr>
            <a:spLocks noGrp="1"/>
          </p:cNvSpPr>
          <p:nvPr/>
        </p:nvSpPr>
        <p:spPr>
          <a:xfrm>
            <a:off x="498475" y="1659890"/>
            <a:ext cx="8520430" cy="7988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14300" indent="0">
              <a:buNone/>
            </a:pPr>
            <a:endParaRPr lang="en-US" altLang="en-US" sz="12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en-US" sz="1200">
                <a:solidFill>
                  <a:schemeClr val="tx1"/>
                </a:solidFill>
              </a:rPr>
              <a:t>Input : n = 6      //We need to find the smallest number whose factorial has at least 6 trailing zeroes.</a:t>
            </a:r>
            <a:endParaRPr lang="en-US" altLang="en-US" sz="12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altLang="en-US" sz="1200">
                <a:solidFill>
                  <a:schemeClr val="tx1"/>
                </a:solidFill>
              </a:rPr>
              <a:t>Output : 25.</a:t>
            </a:r>
            <a:endParaRPr lang="en-US" altLang="en-US" sz="1200">
              <a:solidFill>
                <a:schemeClr val="tx1"/>
              </a:solidFill>
            </a:endParaRPr>
          </a:p>
        </p:txBody>
      </p:sp>
      <p:pic>
        <p:nvPicPr>
          <p:cNvPr id="4" name="Picture 3" descr="Screenshot 2025-03-14 1055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240" y="2404745"/>
            <a:ext cx="6362700" cy="2613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Placeholder 6"/>
          <p:cNvSpPr>
            <a:spLocks noGrp="1"/>
          </p:cNvSpPr>
          <p:nvPr/>
        </p:nvSpPr>
        <p:spPr>
          <a:xfrm>
            <a:off x="2947670" y="673735"/>
            <a:ext cx="2557145" cy="3829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14300" indent="0">
              <a:buNone/>
            </a:pPr>
            <a:r>
              <a:rPr lang="en-US" sz="1200" b="1"/>
              <a:t>Code:</a:t>
            </a:r>
            <a:endParaRPr lang="en-US" sz="1200" b="1"/>
          </a:p>
        </p:txBody>
      </p:sp>
      <p:sp>
        <p:nvSpPr>
          <p:cNvPr id="4" name="Text Box 3"/>
          <p:cNvSpPr txBox="1"/>
          <p:nvPr/>
        </p:nvSpPr>
        <p:spPr>
          <a:xfrm>
            <a:off x="419735" y="1172210"/>
            <a:ext cx="7365365" cy="3683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1200"/>
              <a:t>#include &lt;stdio.h&gt;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en-US" sz="1200"/>
              <a:t>int check(int p, int n) {            </a:t>
            </a:r>
            <a:r>
              <a:rPr lang="en-US" altLang="en-US" sz="1200">
                <a:sym typeface="+mn-ea"/>
              </a:rPr>
              <a:t>// Function to check if p! contains at least n trailing zeroes</a:t>
            </a:r>
            <a:endParaRPr lang="en-US" altLang="en-US" sz="1200"/>
          </a:p>
          <a:p>
            <a:r>
              <a:rPr lang="en-US" altLang="en-US" sz="1200"/>
              <a:t>    int temp = p, count = 0, f = 5;</a:t>
            </a:r>
            <a:endParaRPr lang="en-US" altLang="en-US" sz="1200"/>
          </a:p>
          <a:p>
            <a:r>
              <a:rPr lang="en-US" altLang="en-US" sz="1200"/>
              <a:t>    while (f &lt;= temp) {</a:t>
            </a:r>
            <a:endParaRPr lang="en-US" altLang="en-US" sz="1200"/>
          </a:p>
          <a:p>
            <a:r>
              <a:rPr lang="en-US" altLang="en-US" sz="1200"/>
              <a:t>        count += temp / f; // Count factors of 5, 25, 125, etc.</a:t>
            </a:r>
            <a:endParaRPr lang="en-US" altLang="en-US" sz="1200"/>
          </a:p>
          <a:p>
            <a:r>
              <a:rPr lang="en-US" altLang="en-US" sz="1200"/>
              <a:t>        f *= 5;</a:t>
            </a:r>
            <a:endParaRPr lang="en-US" altLang="en-US" sz="1200"/>
          </a:p>
          <a:p>
            <a:r>
              <a:rPr lang="en-US" altLang="en-US" sz="1200"/>
              <a:t>    }</a:t>
            </a:r>
            <a:endParaRPr lang="en-US" altLang="en-US" sz="1200"/>
          </a:p>
          <a:p>
            <a:r>
              <a:rPr lang="en-US" altLang="en-US" sz="1200"/>
              <a:t>    return (count &gt;= n); // Return true if at least n trailing zeroes are found</a:t>
            </a:r>
            <a:endParaRPr lang="en-US" altLang="en-US" sz="1200"/>
          </a:p>
          <a:p>
            <a:r>
              <a:rPr lang="en-US" altLang="en-US" sz="1200"/>
              <a:t>}</a:t>
            </a:r>
            <a:endParaRPr lang="en-US" altLang="en-US" sz="1200"/>
          </a:p>
          <a:p>
            <a:endParaRPr lang="en-US" altLang="en-US" sz="1200">
              <a:sym typeface="+mn-ea"/>
            </a:endParaRPr>
          </a:p>
          <a:p>
            <a:r>
              <a:rPr lang="en-US" altLang="en-US" sz="1200">
                <a:sym typeface="+mn-ea"/>
              </a:rPr>
              <a:t>int findNum(int n) {        </a:t>
            </a:r>
            <a:r>
              <a:rPr lang="en-US" altLang="en-US" sz="1200">
                <a:sym typeface="+mn-ea"/>
              </a:rPr>
              <a:t>// Function to find the smallest number whose factorial has at least n trailing zeroes</a:t>
            </a:r>
            <a:endParaRPr lang="en-US" altLang="en-US" sz="1200"/>
          </a:p>
          <a:p>
            <a:r>
              <a:rPr lang="en-US" altLang="en-US" sz="1200">
                <a:sym typeface="+mn-ea"/>
              </a:rPr>
              <a:t>    if (n == 1)</a:t>
            </a:r>
            <a:endParaRPr lang="en-US" altLang="en-US" sz="1200"/>
          </a:p>
          <a:p>
            <a:r>
              <a:rPr lang="en-US" altLang="en-US" sz="1200">
                <a:sym typeface="+mn-ea"/>
              </a:rPr>
              <a:t>        return 5;                         // 5! = 120, which has 1 trailing zero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en-US" sz="1200">
                <a:sym typeface="+mn-ea"/>
              </a:rPr>
              <a:t>    int low = 0, high = 5 * n;        // Define search range</a:t>
            </a:r>
            <a:endParaRPr lang="en-US" altLang="en-US" sz="1200"/>
          </a:p>
          <a:p>
            <a:endParaRPr lang="en-US" altLang="en-US" sz="800"/>
          </a:p>
          <a:p>
            <a:endParaRPr lang="en-US" altLang="en-US" sz="800"/>
          </a:p>
          <a:p>
            <a:endParaRPr lang="en-US"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Placeholder 6"/>
          <p:cNvSpPr>
            <a:spLocks noGrp="1"/>
          </p:cNvSpPr>
          <p:nvPr/>
        </p:nvSpPr>
        <p:spPr>
          <a:xfrm>
            <a:off x="2947670" y="505460"/>
            <a:ext cx="2557145" cy="3829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14300" indent="0">
              <a:buNone/>
            </a:pPr>
            <a:r>
              <a:rPr lang="en-US" sz="1200" b="1"/>
              <a:t>Code:</a:t>
            </a:r>
            <a:endParaRPr lang="en-US" sz="1200" b="1"/>
          </a:p>
        </p:txBody>
      </p:sp>
      <p:sp>
        <p:nvSpPr>
          <p:cNvPr id="4" name="Text Box 3"/>
          <p:cNvSpPr txBox="1"/>
          <p:nvPr/>
        </p:nvSpPr>
        <p:spPr>
          <a:xfrm>
            <a:off x="419735" y="888365"/>
            <a:ext cx="5576570" cy="3382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en-US" sz="1200"/>
          </a:p>
          <a:p>
            <a:r>
              <a:rPr lang="en-US" altLang="en-US" sz="1200"/>
              <a:t>    while (low &lt; high) {</a:t>
            </a:r>
            <a:endParaRPr lang="en-US" altLang="en-US" sz="1200"/>
          </a:p>
          <a:p>
            <a:r>
              <a:rPr lang="en-US" altLang="en-US" sz="1200"/>
              <a:t>        int mid = (low + high) / 2;         </a:t>
            </a:r>
            <a:r>
              <a:rPr lang="en-US" altLang="en-US" sz="1000"/>
              <a:t>// Find mid-point for binary search</a:t>
            </a:r>
            <a:endParaRPr lang="en-US" altLang="en-US" sz="1000"/>
          </a:p>
          <a:p>
            <a:r>
              <a:rPr lang="en-US" altLang="en-US" sz="1200"/>
              <a:t>        </a:t>
            </a:r>
            <a:endParaRPr lang="en-US" altLang="en-US" sz="1200"/>
          </a:p>
          <a:p>
            <a:r>
              <a:rPr lang="en-US" altLang="en-US" sz="1200"/>
              <a:t>        if (check(mid, n))  </a:t>
            </a:r>
            <a:endParaRPr lang="en-US" altLang="en-US" sz="1200"/>
          </a:p>
          <a:p>
            <a:r>
              <a:rPr lang="en-US" altLang="en-US" sz="1200"/>
              <a:t>            high = mid;            </a:t>
            </a:r>
            <a:r>
              <a:rPr lang="en-US" altLang="en-US" sz="1000"/>
              <a:t>// If mid! has enough zeroes, search left half</a:t>
            </a:r>
            <a:endParaRPr lang="en-US" altLang="en-US" sz="1200"/>
          </a:p>
          <a:p>
            <a:r>
              <a:rPr lang="en-US" altLang="en-US" sz="1200"/>
              <a:t>        else</a:t>
            </a:r>
            <a:endParaRPr lang="en-US" altLang="en-US" sz="1200"/>
          </a:p>
          <a:p>
            <a:r>
              <a:rPr lang="en-US" altLang="en-US" sz="1200"/>
              <a:t>            low = mid + 1;       </a:t>
            </a:r>
            <a:r>
              <a:rPr lang="en-US" altLang="en-US" sz="1000"/>
              <a:t> // Otherwise, search right half</a:t>
            </a:r>
            <a:endParaRPr lang="en-US" altLang="en-US" sz="1000"/>
          </a:p>
          <a:p>
            <a:r>
              <a:rPr lang="en-US" altLang="en-US" sz="1200"/>
              <a:t>    }</a:t>
            </a:r>
            <a:endParaRPr lang="en-US" altLang="en-US" sz="1200"/>
          </a:p>
          <a:p>
            <a:r>
              <a:rPr lang="en-US" altLang="en-US" sz="1200"/>
              <a:t>    </a:t>
            </a:r>
            <a:endParaRPr lang="en-US" altLang="en-US" sz="1200"/>
          </a:p>
          <a:p>
            <a:r>
              <a:rPr lang="en-US" altLang="en-US" sz="1200"/>
              <a:t>    return low; </a:t>
            </a:r>
            <a:r>
              <a:rPr lang="en-US" altLang="en-US" sz="1000"/>
              <a:t>  // Smallest number whose factorial has at least n trailing zeroes</a:t>
            </a:r>
            <a:endParaRPr lang="en-US" altLang="en-US" sz="1000"/>
          </a:p>
          <a:p>
            <a:r>
              <a:rPr lang="en-US" altLang="en-US" sz="1200"/>
              <a:t>}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en-US" sz="1200"/>
              <a:t>int main() {</a:t>
            </a:r>
            <a:endParaRPr lang="en-US" altLang="en-US" sz="1200"/>
          </a:p>
          <a:p>
            <a:r>
              <a:rPr lang="en-US" altLang="en-US" sz="1200"/>
              <a:t>    int n = 6;                                           </a:t>
            </a:r>
            <a:endParaRPr lang="en-US" altLang="en-US" sz="1200"/>
          </a:p>
          <a:p>
            <a:r>
              <a:rPr lang="en-US" altLang="en-US" sz="1200"/>
              <a:t>    printf("Smallest number with at least %d trailing zeroes in factorial: %d\n", n, findNum(n));</a:t>
            </a:r>
            <a:endParaRPr lang="en-US" altLang="en-US" sz="1200"/>
          </a:p>
          <a:p>
            <a:r>
              <a:rPr lang="en-US" altLang="en-US" sz="1200"/>
              <a:t>    return 0;</a:t>
            </a:r>
            <a:endParaRPr lang="en-US" altLang="en-US" sz="1200"/>
          </a:p>
          <a:p>
            <a:r>
              <a:rPr lang="en-US" altLang="en-US" sz="1200"/>
              <a:t>}</a:t>
            </a:r>
            <a:endParaRPr lang="en-US" altLang="en-US" sz="1200"/>
          </a:p>
          <a:p>
            <a:endParaRPr lang="en-US" altLang="en-US" sz="1200"/>
          </a:p>
          <a:p>
            <a:r>
              <a:rPr lang="en-US" altLang="en-US"/>
              <a:t>OUTPUT   </a:t>
            </a:r>
            <a:endParaRPr lang="en-US" altLang="en-US"/>
          </a:p>
          <a:p>
            <a:r>
              <a:rPr lang="en-US" altLang="en-US">
                <a:sym typeface="+mn-ea"/>
              </a:rPr>
              <a:t>Smallest number with at least %d trailing zeroes in factorial:</a:t>
            </a:r>
            <a:r>
              <a:rPr lang="en-US" altLang="en-US"/>
              <a:t>25</a:t>
            </a:r>
            <a:endParaRPr lang="en-US" altLang="en-US"/>
          </a:p>
          <a:p>
            <a:endParaRPr lang="en-US" altLang="en-US" sz="800"/>
          </a:p>
          <a:p>
            <a:endParaRPr lang="en-US" sz="800"/>
          </a:p>
        </p:txBody>
      </p:sp>
      <p:pic>
        <p:nvPicPr>
          <p:cNvPr id="2" name="Picture 1" descr="Screenshot 2025-03-14 1157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5255" y="970280"/>
            <a:ext cx="3522980" cy="1868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3991</Words>
  <Application>WPS Presentation</Application>
  <PresentationFormat>On-screen Show (16:9)</PresentationFormat>
  <Paragraphs>141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MS PGothic</vt:lpstr>
      <vt:lpstr>Times New Roman</vt:lpstr>
      <vt:lpstr>Helvetica-Bold</vt:lpstr>
      <vt:lpstr>Segoe Print</vt:lpstr>
      <vt:lpstr>Microsoft YaHei</vt:lpstr>
      <vt:lpstr>Arial Unicode MS</vt:lpstr>
      <vt:lpstr>SimSun-ExtG</vt:lpstr>
      <vt:lpstr>Segoe UI Variable Small</vt:lpstr>
      <vt:lpstr>Segoe UI Variable Text Semibold</vt:lpstr>
      <vt:lpstr>Sylfaen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mcalab3</dc:creator>
  <cp:lastModifiedBy>Syeda Nimra</cp:lastModifiedBy>
  <cp:revision>12</cp:revision>
  <dcterms:created xsi:type="dcterms:W3CDTF">2025-03-14T03:14:16Z</dcterms:created>
  <dcterms:modified xsi:type="dcterms:W3CDTF">2025-03-14T07:19:18Z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E5B8DD461B6D49DDA1B3A027E4A5DF5E_12</vt:lpwstr>
  </property>
  <property fmtid="{D5CDD505-2E9C-101B-9397-08002B2CF9AE}" pid="3" name="KSOProductBuildVer">
    <vt:lpwstr>1033-12.2.0.20326</vt:lpwstr>
  </property>
</Properties>
</file>