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99" r:id="rId4"/>
    <p:sldId id="260" r:id="rId5"/>
    <p:sldId id="261" r:id="rId6"/>
    <p:sldId id="262" r:id="rId7"/>
    <p:sldId id="259" r:id="rId8"/>
    <p:sldId id="258" r:id="rId9"/>
    <p:sldId id="292" r:id="rId10"/>
    <p:sldId id="297" r:id="rId11"/>
    <p:sldId id="293" r:id="rId12"/>
    <p:sldId id="263" r:id="rId13"/>
    <p:sldId id="291" r:id="rId14"/>
    <p:sldId id="264" r:id="rId15"/>
    <p:sldId id="265" r:id="rId16"/>
    <p:sldId id="269" r:id="rId17"/>
    <p:sldId id="266" r:id="rId18"/>
    <p:sldId id="267" r:id="rId19"/>
    <p:sldId id="274" r:id="rId20"/>
    <p:sldId id="275" r:id="rId21"/>
    <p:sldId id="280" r:id="rId22"/>
    <p:sldId id="276" r:id="rId23"/>
    <p:sldId id="277" r:id="rId24"/>
    <p:sldId id="278" r:id="rId25"/>
    <p:sldId id="279" r:id="rId26"/>
    <p:sldId id="268" r:id="rId27"/>
    <p:sldId id="270" r:id="rId28"/>
    <p:sldId id="271" r:id="rId29"/>
    <p:sldId id="272" r:id="rId30"/>
    <p:sldId id="281" r:id="rId31"/>
    <p:sldId id="273" r:id="rId32"/>
    <p:sldId id="283" r:id="rId33"/>
    <p:sldId id="285" r:id="rId34"/>
    <p:sldId id="286" r:id="rId35"/>
    <p:sldId id="288" r:id="rId36"/>
    <p:sldId id="287" r:id="rId37"/>
    <p:sldId id="290" r:id="rId38"/>
    <p:sldId id="289" r:id="rId39"/>
    <p:sldId id="282" r:id="rId40"/>
    <p:sldId id="294" r:id="rId41"/>
    <p:sldId id="295" r:id="rId42"/>
    <p:sldId id="296" r:id="rId43"/>
    <p:sldId id="30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D4B1F5-4041-4B38-AC23-83AE286992E6}" type="datetimeFigureOut">
              <a:rPr lang="en-US" smtClean="0"/>
              <a:pPr/>
              <a:t>6/30/2016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580B1-62B9-4A1B-B816-29DCCABAFCAD}" type="slidenum">
              <a:rPr lang="en-US" smtClean="0"/>
              <a:pPr/>
              <a:t>‹#›</a:t>
            </a:fld>
            <a:endParaRPr lang="en-US"/>
          </a:p>
        </p:txBody>
      </p:sp>
    </p:spTree>
    <p:extLst>
      <p:ext uri="{BB962C8B-B14F-4D97-AF65-F5344CB8AC3E}">
        <p14:creationId xmlns:p14="http://schemas.microsoft.com/office/powerpoint/2010/main" val="36385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D580B1-62B9-4A1B-B816-29DCCABAFCAD}" type="slidenum">
              <a:rPr lang="en-US" smtClean="0"/>
              <a:pPr/>
              <a:t>14</a:t>
            </a:fld>
            <a:endParaRPr lang="en-US"/>
          </a:p>
        </p:txBody>
      </p:sp>
    </p:spTree>
    <p:extLst>
      <p:ext uri="{BB962C8B-B14F-4D97-AF65-F5344CB8AC3E}">
        <p14:creationId xmlns:p14="http://schemas.microsoft.com/office/powerpoint/2010/main" val="53091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6/30/2016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6/30/2016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Talend</a:t>
            </a:r>
            <a:endParaRPr lang="en-US" dirty="0"/>
          </a:p>
        </p:txBody>
      </p:sp>
      <p:sp>
        <p:nvSpPr>
          <p:cNvPr id="3" name="Subtitle 2"/>
          <p:cNvSpPr>
            <a:spLocks noGrp="1"/>
          </p:cNvSpPr>
          <p:nvPr>
            <p:ph type="subTitle" idx="1"/>
          </p:nvPr>
        </p:nvSpPr>
        <p:spPr/>
        <p:txBody>
          <a:bodyPr/>
          <a:lstStyle/>
          <a:p>
            <a:r>
              <a:rPr lang="en-US" dirty="0" smtClean="0"/>
              <a:t>(HANDBOOK)</a:t>
            </a:r>
            <a:endParaRPr lang="en-US" dirty="0"/>
          </a:p>
        </p:txBody>
      </p:sp>
      <p:pic>
        <p:nvPicPr>
          <p:cNvPr id="7170" name="Picture 2" descr="https://encrypted-tbn0.gstatic.com/images?q=tbn:ANd9GcQyQ23p1oYnrZrtmkQ_1506D5h48g6ZPF_LFf87XvjOMeTKpejNew"/>
          <p:cNvPicPr>
            <a:picLocks noChangeAspect="1" noChangeArrowheads="1"/>
          </p:cNvPicPr>
          <p:nvPr/>
        </p:nvPicPr>
        <p:blipFill>
          <a:blip r:embed="rId2" cstate="print"/>
          <a:srcRect/>
          <a:stretch>
            <a:fillRect/>
          </a:stretch>
        </p:blipFill>
        <p:spPr bwMode="auto">
          <a:xfrm>
            <a:off x="4800600" y="5486400"/>
            <a:ext cx="4152900" cy="1104901"/>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Architecture</a:t>
            </a:r>
            <a:endParaRPr lang="en-US" dirty="0"/>
          </a:p>
        </p:txBody>
      </p:sp>
      <p:sp>
        <p:nvSpPr>
          <p:cNvPr id="3" name="Content Placeholder 2"/>
          <p:cNvSpPr>
            <a:spLocks noGrp="1"/>
          </p:cNvSpPr>
          <p:nvPr>
            <p:ph idx="1"/>
          </p:nvPr>
        </p:nvSpPr>
        <p:spPr/>
        <p:txBody>
          <a:bodyPr/>
          <a:lstStyle/>
          <a:p>
            <a:r>
              <a:rPr lang="en-US" b="1" dirty="0" smtClean="0"/>
              <a:t>Architecture</a:t>
            </a:r>
          </a:p>
          <a:p>
            <a:pPr lvl="1"/>
            <a:r>
              <a:rPr lang="en-US" sz="2500" b="1" dirty="0" smtClean="0"/>
              <a:t>Talend Open Studio</a:t>
            </a:r>
            <a:r>
              <a:rPr lang="en-US" sz="2500" dirty="0" smtClean="0"/>
              <a:t> is an Eclipse based Java tool.</a:t>
            </a:r>
          </a:p>
          <a:p>
            <a:pPr lvl="1"/>
            <a:r>
              <a:rPr lang="en-US" sz="2500" dirty="0" smtClean="0"/>
              <a:t>The procedures are then compiled in Java. </a:t>
            </a:r>
          </a:p>
          <a:p>
            <a:pPr lvl="1"/>
            <a:r>
              <a:rPr lang="en-US" sz="2500" b="1" dirty="0" smtClean="0"/>
              <a:t>Talend Open Studio</a:t>
            </a:r>
            <a:r>
              <a:rPr lang="en-US" sz="2500" dirty="0" smtClean="0"/>
              <a:t> translates procedures in compact and fast Java. </a:t>
            </a:r>
          </a:p>
          <a:p>
            <a:pPr lvl="1"/>
            <a:r>
              <a:rPr lang="en-US" sz="2500" dirty="0" smtClean="0"/>
              <a:t>Procedures are compiled in small Java packages, easily deployable and run-able in any Java enabled environment.</a:t>
            </a:r>
          </a:p>
          <a:p>
            <a:pPr lvl="1"/>
            <a:endParaRPr lang="en-US" dirty="0"/>
          </a:p>
        </p:txBody>
      </p:sp>
      <p:pic>
        <p:nvPicPr>
          <p:cNvPr id="1026" name="Picture 2" descr="C:\Users\Ammar\Pictures\operating_principles2.png"/>
          <p:cNvPicPr>
            <a:picLocks noChangeAspect="1" noChangeArrowheads="1"/>
          </p:cNvPicPr>
          <p:nvPr/>
        </p:nvPicPr>
        <p:blipFill>
          <a:blip r:embed="rId2" cstate="print"/>
          <a:srcRect/>
          <a:stretch>
            <a:fillRect/>
          </a:stretch>
        </p:blipFill>
        <p:spPr bwMode="auto">
          <a:xfrm>
            <a:off x="0" y="1600200"/>
            <a:ext cx="8991600" cy="518160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Architecture</a:t>
            </a:r>
            <a:endParaRPr lang="en-US" dirty="0"/>
          </a:p>
        </p:txBody>
      </p:sp>
      <p:sp>
        <p:nvSpPr>
          <p:cNvPr id="3" name="Content Placeholder 2"/>
          <p:cNvSpPr>
            <a:spLocks noGrp="1"/>
          </p:cNvSpPr>
          <p:nvPr>
            <p:ph idx="1"/>
          </p:nvPr>
        </p:nvSpPr>
        <p:spPr/>
        <p:txBody>
          <a:bodyPr/>
          <a:lstStyle/>
          <a:p>
            <a:r>
              <a:rPr lang="en-US" b="1" dirty="0" smtClean="0"/>
              <a:t>Architecture</a:t>
            </a:r>
          </a:p>
          <a:p>
            <a:pPr lvl="1"/>
            <a:r>
              <a:rPr lang="en-US" sz="2500" b="1" dirty="0" smtClean="0"/>
              <a:t>Talend Open Studio</a:t>
            </a:r>
            <a:r>
              <a:rPr lang="en-US" sz="2500" dirty="0" smtClean="0"/>
              <a:t> is an Eclipse based Java tool.</a:t>
            </a:r>
          </a:p>
          <a:p>
            <a:pPr lvl="1"/>
            <a:r>
              <a:rPr lang="en-US" sz="2500" dirty="0" smtClean="0"/>
              <a:t>The procedures are then compiled in Java. </a:t>
            </a:r>
          </a:p>
          <a:p>
            <a:pPr lvl="1"/>
            <a:r>
              <a:rPr lang="en-US" sz="2500" b="1" dirty="0" smtClean="0"/>
              <a:t>Talend Open Studio</a:t>
            </a:r>
            <a:r>
              <a:rPr lang="en-US" sz="2500" dirty="0" smtClean="0"/>
              <a:t> translates procedures in compact and fast Java. </a:t>
            </a:r>
          </a:p>
          <a:p>
            <a:pPr lvl="1"/>
            <a:r>
              <a:rPr lang="en-US" sz="2500" dirty="0" smtClean="0"/>
              <a:t>Procedures are compiled in small Java packages, easily deployable and run-able in any Java enabled environment.</a:t>
            </a:r>
          </a:p>
          <a:p>
            <a:pPr lvl="1"/>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Functionalities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700" dirty="0" smtClean="0"/>
              <a:t>Database Connectivity (Oracle, MySQL ..)</a:t>
            </a:r>
          </a:p>
          <a:p>
            <a:r>
              <a:rPr lang="en-US" sz="2700" dirty="0" smtClean="0"/>
              <a:t>File Input (Excel, Delimited File ..)</a:t>
            </a:r>
          </a:p>
          <a:p>
            <a:r>
              <a:rPr lang="en-US" sz="2700" dirty="0" smtClean="0"/>
              <a:t>Mapping (Merge)</a:t>
            </a:r>
          </a:p>
          <a:p>
            <a:r>
              <a:rPr lang="en-US" sz="2700" dirty="0" smtClean="0"/>
              <a:t>Batch Monitoring and Automation</a:t>
            </a:r>
          </a:p>
          <a:p>
            <a:r>
              <a:rPr lang="en-US" sz="2700" dirty="0" smtClean="0"/>
              <a:t>Meta Data logging of Jobs</a:t>
            </a:r>
          </a:p>
          <a:p>
            <a:r>
              <a:rPr lang="en-US" sz="2700" dirty="0" smtClean="0"/>
              <a:t>Error Logging</a:t>
            </a:r>
          </a:p>
          <a:p>
            <a:r>
              <a:rPr lang="en-US" sz="2700" dirty="0" smtClean="0"/>
              <a:t>Notifications</a:t>
            </a:r>
          </a:p>
          <a:p>
            <a:r>
              <a:rPr lang="en-US" sz="2700" dirty="0" smtClean="0"/>
              <a:t>Exception Handling</a:t>
            </a:r>
          </a:p>
          <a:p>
            <a:r>
              <a:rPr lang="en-US" sz="2700" dirty="0" smtClean="0"/>
              <a:t>Cursors*</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Install</a:t>
            </a:r>
            <a:endParaRPr lang="en-US" dirty="0"/>
          </a:p>
        </p:txBody>
      </p:sp>
      <p:sp>
        <p:nvSpPr>
          <p:cNvPr id="3" name="Content Placeholder 2"/>
          <p:cNvSpPr>
            <a:spLocks noGrp="1"/>
          </p:cNvSpPr>
          <p:nvPr>
            <p:ph idx="1"/>
          </p:nvPr>
        </p:nvSpPr>
        <p:spPr/>
        <p:txBody>
          <a:bodyPr/>
          <a:lstStyle/>
          <a:p>
            <a:r>
              <a:rPr lang="en-US" sz="2700" dirty="0" smtClean="0"/>
              <a:t>Download Talend Open Studio for Data Integration via:</a:t>
            </a:r>
          </a:p>
          <a:p>
            <a:pPr lvl="1"/>
            <a:r>
              <a:rPr lang="en-US" sz="2700" dirty="0" smtClean="0"/>
              <a:t>http://www.talend.com/download?qt-download_landing=3#qt-download_landing</a:t>
            </a:r>
          </a:p>
          <a:p>
            <a:r>
              <a:rPr lang="en-US" sz="2700" dirty="0" smtClean="0"/>
              <a:t>Install Client (Complete)</a:t>
            </a:r>
          </a:p>
          <a:p>
            <a:endParaRPr lang="en-US" sz="2700" dirty="0" smtClean="0"/>
          </a:p>
          <a:p>
            <a:endParaRPr lang="en-US" sz="2700" dirty="0" smtClean="0"/>
          </a:p>
          <a:p>
            <a:r>
              <a:rPr lang="en-US" sz="2700" dirty="0" smtClean="0"/>
              <a:t>Talend Open Studio : Client Only</a:t>
            </a:r>
          </a:p>
          <a:p>
            <a:r>
              <a:rPr lang="en-US" sz="2700" dirty="0" smtClean="0"/>
              <a:t>Talend Enterprise : Client / Server</a:t>
            </a:r>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Project </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81000" y="1723231"/>
            <a:ext cx="8215031" cy="3839369"/>
          </a:xfrm>
          <a:prstGeom prst="rect">
            <a:avLst/>
          </a:prstGeom>
          <a:noFill/>
          <a:ln w="9525">
            <a:noFill/>
            <a:miter lim="800000"/>
            <a:headEnd/>
            <a:tailEnd/>
          </a:ln>
        </p:spPr>
      </p:pic>
      <p:sp>
        <p:nvSpPr>
          <p:cNvPr id="4" name="TextBox 3"/>
          <p:cNvSpPr txBox="1"/>
          <p:nvPr/>
        </p:nvSpPr>
        <p:spPr>
          <a:xfrm>
            <a:off x="2743200" y="6412468"/>
            <a:ext cx="3687804" cy="369332"/>
          </a:xfrm>
          <a:prstGeom prst="rect">
            <a:avLst/>
          </a:prstGeom>
          <a:noFill/>
        </p:spPr>
        <p:txBody>
          <a:bodyPr wrap="none" rtlCol="0">
            <a:spAutoFit/>
          </a:bodyPr>
          <a:lstStyle/>
          <a:p>
            <a:pPr algn="ctr"/>
            <a:r>
              <a:rPr lang="en-US" dirty="0" smtClean="0"/>
              <a:t>Create new project or Open existing</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Project </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136327" y="1600200"/>
            <a:ext cx="8779073" cy="4682172"/>
          </a:xfrm>
          <a:prstGeom prst="rect">
            <a:avLst/>
          </a:prstGeom>
          <a:noFill/>
          <a:ln w="9525">
            <a:noFill/>
            <a:miter lim="800000"/>
            <a:headEnd/>
            <a:tailEnd/>
          </a:ln>
        </p:spPr>
      </p:pic>
      <p:sp>
        <p:nvSpPr>
          <p:cNvPr id="4" name="TextBox 3"/>
          <p:cNvSpPr txBox="1"/>
          <p:nvPr/>
        </p:nvSpPr>
        <p:spPr>
          <a:xfrm>
            <a:off x="3364017" y="6412468"/>
            <a:ext cx="2446183" cy="369332"/>
          </a:xfrm>
          <a:prstGeom prst="rect">
            <a:avLst/>
          </a:prstGeom>
          <a:noFill/>
        </p:spPr>
        <p:txBody>
          <a:bodyPr wrap="none" rtlCol="0">
            <a:spAutoFit/>
          </a:bodyPr>
          <a:lstStyle/>
          <a:p>
            <a:pPr algn="ctr"/>
            <a:r>
              <a:rPr lang="en-US" dirty="0" smtClean="0"/>
              <a:t>Welcome Screen Talend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DB Connection</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52400" y="1380641"/>
            <a:ext cx="8839200" cy="4943959"/>
          </a:xfrm>
          <a:prstGeom prst="rect">
            <a:avLst/>
          </a:prstGeom>
          <a:noFill/>
          <a:ln w="9525">
            <a:noFill/>
            <a:miter lim="800000"/>
            <a:headEnd/>
            <a:tailEnd/>
          </a:ln>
        </p:spPr>
      </p:pic>
      <p:sp>
        <p:nvSpPr>
          <p:cNvPr id="4" name="TextBox 3"/>
          <p:cNvSpPr txBox="1"/>
          <p:nvPr/>
        </p:nvSpPr>
        <p:spPr>
          <a:xfrm>
            <a:off x="2735194" y="6412468"/>
            <a:ext cx="3703835" cy="369332"/>
          </a:xfrm>
          <a:prstGeom prst="rect">
            <a:avLst/>
          </a:prstGeom>
          <a:noFill/>
        </p:spPr>
        <p:txBody>
          <a:bodyPr wrap="none" rtlCol="0">
            <a:spAutoFit/>
          </a:bodyPr>
          <a:lstStyle/>
          <a:p>
            <a:pPr algn="ctr"/>
            <a:r>
              <a:rPr lang="en-US" dirty="0" smtClean="0"/>
              <a:t>Creating a new Database Connection</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DB Connection</a:t>
            </a:r>
            <a:endParaRPr lang="en-US" dirty="0"/>
          </a:p>
        </p:txBody>
      </p:sp>
      <p:pic>
        <p:nvPicPr>
          <p:cNvPr id="3076" name="Picture 4"/>
          <p:cNvPicPr>
            <a:picLocks noGrp="1" noChangeAspect="1" noChangeArrowheads="1"/>
          </p:cNvPicPr>
          <p:nvPr>
            <p:ph idx="1"/>
          </p:nvPr>
        </p:nvPicPr>
        <p:blipFill>
          <a:blip r:embed="rId2" cstate="print"/>
          <a:srcRect/>
          <a:stretch>
            <a:fillRect/>
          </a:stretch>
        </p:blipFill>
        <p:spPr bwMode="auto">
          <a:xfrm>
            <a:off x="1447800" y="1256162"/>
            <a:ext cx="5954701" cy="5220838"/>
          </a:xfrm>
          <a:prstGeom prst="rect">
            <a:avLst/>
          </a:prstGeom>
          <a:noFill/>
          <a:ln w="9525">
            <a:noFill/>
            <a:miter lim="800000"/>
            <a:headEnd/>
            <a:tailEnd/>
          </a:ln>
        </p:spPr>
      </p:pic>
      <p:sp>
        <p:nvSpPr>
          <p:cNvPr id="4" name="TextBox 3"/>
          <p:cNvSpPr txBox="1"/>
          <p:nvPr/>
        </p:nvSpPr>
        <p:spPr>
          <a:xfrm>
            <a:off x="2804122" y="6412468"/>
            <a:ext cx="3565976" cy="369332"/>
          </a:xfrm>
          <a:prstGeom prst="rect">
            <a:avLst/>
          </a:prstGeom>
          <a:noFill/>
        </p:spPr>
        <p:txBody>
          <a:bodyPr wrap="none" rtlCol="0">
            <a:spAutoFit/>
          </a:bodyPr>
          <a:lstStyle/>
          <a:p>
            <a:pPr algn="ctr"/>
            <a:r>
              <a:rPr lang="en-US" dirty="0" smtClean="0"/>
              <a:t>Specify Database Connection name</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DB Connection</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2043260" y="1774825"/>
            <a:ext cx="5057479" cy="4625975"/>
          </a:xfrm>
          <a:prstGeom prst="rect">
            <a:avLst/>
          </a:prstGeom>
          <a:noFill/>
          <a:ln w="9525">
            <a:noFill/>
            <a:miter lim="800000"/>
            <a:headEnd/>
            <a:tailEnd/>
          </a:ln>
        </p:spPr>
      </p:pic>
      <p:sp>
        <p:nvSpPr>
          <p:cNvPr id="4" name="TextBox 3"/>
          <p:cNvSpPr txBox="1"/>
          <p:nvPr/>
        </p:nvSpPr>
        <p:spPr>
          <a:xfrm>
            <a:off x="2072068" y="6412468"/>
            <a:ext cx="5030095" cy="369332"/>
          </a:xfrm>
          <a:prstGeom prst="rect">
            <a:avLst/>
          </a:prstGeom>
          <a:noFill/>
        </p:spPr>
        <p:txBody>
          <a:bodyPr wrap="none" rtlCol="0">
            <a:spAutoFit/>
          </a:bodyPr>
          <a:lstStyle/>
          <a:p>
            <a:pPr algn="ctr"/>
            <a:r>
              <a:rPr lang="en-US" dirty="0" smtClean="0"/>
              <a:t>Enter DB Connection Details and check Connection</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DB Connection</a:t>
            </a:r>
            <a:endParaRPr lang="en-US" dirty="0"/>
          </a:p>
        </p:txBody>
      </p:sp>
      <p:pic>
        <p:nvPicPr>
          <p:cNvPr id="7170" name="Picture 2"/>
          <p:cNvPicPr>
            <a:picLocks noGrp="1" noChangeAspect="1" noChangeArrowheads="1"/>
          </p:cNvPicPr>
          <p:nvPr>
            <p:ph idx="1"/>
          </p:nvPr>
        </p:nvPicPr>
        <p:blipFill>
          <a:blip r:embed="rId2" cstate="print"/>
          <a:stretch>
            <a:fillRect/>
          </a:stretch>
        </p:blipFill>
        <p:spPr bwMode="auto">
          <a:xfrm>
            <a:off x="457200" y="1828800"/>
            <a:ext cx="8229600" cy="4417805"/>
          </a:xfrm>
          <a:prstGeom prst="rect">
            <a:avLst/>
          </a:prstGeom>
          <a:noFill/>
          <a:ln w="9525">
            <a:noFill/>
            <a:miter lim="800000"/>
            <a:headEnd/>
            <a:tailEnd/>
          </a:ln>
        </p:spPr>
      </p:pic>
      <p:sp>
        <p:nvSpPr>
          <p:cNvPr id="4" name="TextBox 3"/>
          <p:cNvSpPr txBox="1"/>
          <p:nvPr/>
        </p:nvSpPr>
        <p:spPr>
          <a:xfrm>
            <a:off x="3691703" y="6412468"/>
            <a:ext cx="1790811" cy="369332"/>
          </a:xfrm>
          <a:prstGeom prst="rect">
            <a:avLst/>
          </a:prstGeom>
          <a:noFill/>
        </p:spPr>
        <p:txBody>
          <a:bodyPr wrap="none" rtlCol="0">
            <a:spAutoFit/>
          </a:bodyPr>
          <a:lstStyle/>
          <a:p>
            <a:pPr algn="ctr"/>
            <a:r>
              <a:rPr lang="en-US" dirty="0" smtClean="0"/>
              <a:t>Retrieve Schema</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r>
              <a:rPr lang="en-US" sz="2800" dirty="0" smtClean="0"/>
              <a:t>ETL</a:t>
            </a:r>
          </a:p>
          <a:p>
            <a:r>
              <a:rPr lang="en-US" sz="2800" dirty="0" smtClean="0"/>
              <a:t>Talend Overview</a:t>
            </a:r>
          </a:p>
          <a:p>
            <a:pPr lvl="1"/>
            <a:r>
              <a:rPr lang="en-US" dirty="0" smtClean="0"/>
              <a:t>Why?</a:t>
            </a:r>
          </a:p>
          <a:p>
            <a:pPr lvl="1"/>
            <a:r>
              <a:rPr lang="en-US" dirty="0" smtClean="0"/>
              <a:t>Functionalities</a:t>
            </a:r>
          </a:p>
          <a:p>
            <a:pPr lvl="1"/>
            <a:r>
              <a:rPr lang="en-US" dirty="0" smtClean="0"/>
              <a:t>Architecture</a:t>
            </a:r>
          </a:p>
          <a:p>
            <a:r>
              <a:rPr lang="en-US" sz="2800" dirty="0" smtClean="0"/>
              <a:t>Talend Configuration</a:t>
            </a:r>
          </a:p>
          <a:p>
            <a:pPr lvl="1"/>
            <a:r>
              <a:rPr lang="en-US" dirty="0" smtClean="0"/>
              <a:t>Installing	</a:t>
            </a:r>
          </a:p>
          <a:p>
            <a:r>
              <a:rPr lang="en-US" sz="2800" dirty="0" smtClean="0"/>
              <a:t>Talend Project</a:t>
            </a:r>
          </a:p>
          <a:p>
            <a:pPr lvl="1"/>
            <a:r>
              <a:rPr lang="en-US" sz="2400" dirty="0" smtClean="0"/>
              <a:t>Demo Project</a:t>
            </a:r>
          </a:p>
          <a:p>
            <a:pPr lvl="1"/>
            <a:r>
              <a:rPr lang="en-US" sz="2400" dirty="0" smtClean="0"/>
              <a:t>Job Creation</a:t>
            </a:r>
          </a:p>
          <a:p>
            <a:r>
              <a:rPr lang="en-US" sz="2800" dirty="0" smtClean="0"/>
              <a:t>Talend Components</a:t>
            </a:r>
          </a:p>
          <a:p>
            <a:pPr>
              <a:buNone/>
            </a:pPr>
            <a:endParaRPr lang="en-US" sz="28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DB Connection</a:t>
            </a:r>
            <a:endParaRPr lang="en-US"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914400" y="1219200"/>
            <a:ext cx="7224266" cy="5181600"/>
          </a:xfrm>
          <a:prstGeom prst="rect">
            <a:avLst/>
          </a:prstGeom>
          <a:noFill/>
          <a:ln w="9525">
            <a:noFill/>
            <a:miter lim="800000"/>
            <a:headEnd/>
            <a:tailEnd/>
          </a:ln>
        </p:spPr>
      </p:pic>
      <p:sp>
        <p:nvSpPr>
          <p:cNvPr id="4" name="TextBox 3"/>
          <p:cNvSpPr txBox="1"/>
          <p:nvPr/>
        </p:nvSpPr>
        <p:spPr>
          <a:xfrm>
            <a:off x="2763308" y="6412468"/>
            <a:ext cx="3647602" cy="369332"/>
          </a:xfrm>
          <a:prstGeom prst="rect">
            <a:avLst/>
          </a:prstGeom>
          <a:noFill/>
        </p:spPr>
        <p:txBody>
          <a:bodyPr wrap="none" rtlCol="0">
            <a:spAutoFit/>
          </a:bodyPr>
          <a:lstStyle/>
          <a:p>
            <a:pPr algn="ctr"/>
            <a:r>
              <a:rPr lang="en-US" dirty="0" smtClean="0"/>
              <a:t>Specify Required Schema and Tables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Excel Connection</a:t>
            </a:r>
            <a:endParaRPr lang="en-US" dirty="0"/>
          </a:p>
        </p:txBody>
      </p:sp>
      <p:pic>
        <p:nvPicPr>
          <p:cNvPr id="14338" name="Picture 2"/>
          <p:cNvPicPr>
            <a:picLocks noGrp="1" noChangeAspect="1" noChangeArrowheads="1"/>
          </p:cNvPicPr>
          <p:nvPr>
            <p:ph idx="1"/>
          </p:nvPr>
        </p:nvPicPr>
        <p:blipFill>
          <a:blip r:embed="rId2" cstate="print"/>
          <a:stretch>
            <a:fillRect/>
          </a:stretch>
        </p:blipFill>
        <p:spPr bwMode="auto">
          <a:xfrm>
            <a:off x="457200" y="1883563"/>
            <a:ext cx="8229600" cy="4408498"/>
          </a:xfrm>
          <a:prstGeom prst="rect">
            <a:avLst/>
          </a:prstGeom>
          <a:noFill/>
          <a:ln w="9525">
            <a:noFill/>
            <a:miter lim="800000"/>
            <a:headEnd/>
            <a:tailEnd/>
          </a:ln>
        </p:spPr>
      </p:pic>
      <p:sp>
        <p:nvSpPr>
          <p:cNvPr id="4" name="TextBox 3"/>
          <p:cNvSpPr txBox="1"/>
          <p:nvPr/>
        </p:nvSpPr>
        <p:spPr>
          <a:xfrm>
            <a:off x="2461080" y="6412468"/>
            <a:ext cx="4252061" cy="369332"/>
          </a:xfrm>
          <a:prstGeom prst="rect">
            <a:avLst/>
          </a:prstGeom>
          <a:noFill/>
        </p:spPr>
        <p:txBody>
          <a:bodyPr wrap="none" rtlCol="0">
            <a:spAutoFit/>
          </a:bodyPr>
          <a:lstStyle/>
          <a:p>
            <a:pPr algn="ctr"/>
            <a:r>
              <a:rPr lang="en-US" dirty="0" smtClean="0"/>
              <a:t>Creating Connection to </a:t>
            </a:r>
            <a:r>
              <a:rPr lang="en-US" dirty="0" err="1" smtClean="0"/>
              <a:t>exsisting</a:t>
            </a:r>
            <a:r>
              <a:rPr lang="en-US" dirty="0" smtClean="0"/>
              <a:t> Excel File </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Excel Connection</a:t>
            </a:r>
            <a:endParaRPr lang="en-US" dirty="0"/>
          </a:p>
        </p:txBody>
      </p:sp>
      <p:pic>
        <p:nvPicPr>
          <p:cNvPr id="10242" name="Picture 2"/>
          <p:cNvPicPr>
            <a:picLocks noGrp="1" noChangeAspect="1" noChangeArrowheads="1"/>
          </p:cNvPicPr>
          <p:nvPr>
            <p:ph idx="1"/>
          </p:nvPr>
        </p:nvPicPr>
        <p:blipFill>
          <a:blip r:embed="rId2" cstate="print"/>
          <a:stretch>
            <a:fillRect/>
          </a:stretch>
        </p:blipFill>
        <p:spPr bwMode="auto">
          <a:xfrm>
            <a:off x="1526248" y="1774825"/>
            <a:ext cx="6091504" cy="4625975"/>
          </a:xfrm>
          <a:prstGeom prst="rect">
            <a:avLst/>
          </a:prstGeom>
          <a:noFill/>
          <a:ln w="9525">
            <a:noFill/>
            <a:miter lim="800000"/>
            <a:headEnd/>
            <a:tailEnd/>
          </a:ln>
        </p:spPr>
      </p:pic>
      <p:sp>
        <p:nvSpPr>
          <p:cNvPr id="4" name="TextBox 3"/>
          <p:cNvSpPr txBox="1"/>
          <p:nvPr/>
        </p:nvSpPr>
        <p:spPr>
          <a:xfrm>
            <a:off x="3452820" y="6412468"/>
            <a:ext cx="2268570" cy="369332"/>
          </a:xfrm>
          <a:prstGeom prst="rect">
            <a:avLst/>
          </a:prstGeom>
          <a:noFill/>
        </p:spPr>
        <p:txBody>
          <a:bodyPr wrap="none" rtlCol="0">
            <a:spAutoFit/>
          </a:bodyPr>
          <a:lstStyle/>
          <a:p>
            <a:pPr algn="ctr"/>
            <a:r>
              <a:rPr lang="en-US" dirty="0" smtClean="0"/>
              <a:t>New Excel File Details</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Excel Connection</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995931" y="1371600"/>
            <a:ext cx="6887791" cy="5029200"/>
          </a:xfrm>
          <a:prstGeom prst="rect">
            <a:avLst/>
          </a:prstGeom>
          <a:noFill/>
          <a:ln w="9525">
            <a:noFill/>
            <a:miter lim="800000"/>
            <a:headEnd/>
            <a:tailEnd/>
          </a:ln>
        </p:spPr>
      </p:pic>
      <p:sp>
        <p:nvSpPr>
          <p:cNvPr id="4" name="TextBox 3"/>
          <p:cNvSpPr txBox="1"/>
          <p:nvPr/>
        </p:nvSpPr>
        <p:spPr>
          <a:xfrm>
            <a:off x="2791202" y="6412468"/>
            <a:ext cx="3591817" cy="369332"/>
          </a:xfrm>
          <a:prstGeom prst="rect">
            <a:avLst/>
          </a:prstGeom>
          <a:noFill/>
        </p:spPr>
        <p:txBody>
          <a:bodyPr wrap="none" rtlCol="0">
            <a:spAutoFit/>
          </a:bodyPr>
          <a:lstStyle/>
          <a:p>
            <a:pPr algn="ctr"/>
            <a:r>
              <a:rPr lang="en-US" dirty="0" smtClean="0"/>
              <a:t>Selecting File and Sheets to be used</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Excel Connection</a:t>
            </a:r>
            <a:endParaRPr lang="en-US" dirty="0"/>
          </a:p>
        </p:txBody>
      </p:sp>
      <p:pic>
        <p:nvPicPr>
          <p:cNvPr id="12290" name="Picture 2"/>
          <p:cNvPicPr>
            <a:picLocks noGrp="1" noChangeAspect="1" noChangeArrowheads="1"/>
          </p:cNvPicPr>
          <p:nvPr>
            <p:ph idx="1"/>
          </p:nvPr>
        </p:nvPicPr>
        <p:blipFill>
          <a:blip r:embed="rId2" cstate="print"/>
          <a:stretch>
            <a:fillRect/>
          </a:stretch>
        </p:blipFill>
        <p:spPr bwMode="auto">
          <a:xfrm>
            <a:off x="1534808" y="1774825"/>
            <a:ext cx="6074384" cy="4625975"/>
          </a:xfrm>
          <a:prstGeom prst="rect">
            <a:avLst/>
          </a:prstGeom>
          <a:noFill/>
          <a:ln w="9525">
            <a:noFill/>
            <a:miter lim="800000"/>
            <a:headEnd/>
            <a:tailEnd/>
          </a:ln>
        </p:spPr>
      </p:pic>
      <p:sp>
        <p:nvSpPr>
          <p:cNvPr id="4" name="TextBox 3"/>
          <p:cNvSpPr txBox="1"/>
          <p:nvPr/>
        </p:nvSpPr>
        <p:spPr>
          <a:xfrm>
            <a:off x="2639301" y="6412468"/>
            <a:ext cx="3895618" cy="369332"/>
          </a:xfrm>
          <a:prstGeom prst="rect">
            <a:avLst/>
          </a:prstGeom>
          <a:noFill/>
        </p:spPr>
        <p:txBody>
          <a:bodyPr wrap="none" rtlCol="0">
            <a:spAutoFit/>
          </a:bodyPr>
          <a:lstStyle/>
          <a:p>
            <a:pPr algn="ctr"/>
            <a:r>
              <a:rPr lang="en-US" dirty="0" smtClean="0"/>
              <a:t>Setting Headers (if any) and view data</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Excel Connection</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914400" y="1166575"/>
            <a:ext cx="7296601" cy="5234225"/>
          </a:xfrm>
          <a:prstGeom prst="rect">
            <a:avLst/>
          </a:prstGeom>
          <a:noFill/>
          <a:ln w="9525">
            <a:noFill/>
            <a:miter lim="800000"/>
            <a:headEnd/>
            <a:tailEnd/>
          </a:ln>
        </p:spPr>
      </p:pic>
      <p:sp>
        <p:nvSpPr>
          <p:cNvPr id="4" name="TextBox 3"/>
          <p:cNvSpPr txBox="1"/>
          <p:nvPr/>
        </p:nvSpPr>
        <p:spPr>
          <a:xfrm>
            <a:off x="2816466" y="6412468"/>
            <a:ext cx="3541290" cy="369332"/>
          </a:xfrm>
          <a:prstGeom prst="rect">
            <a:avLst/>
          </a:prstGeom>
          <a:noFill/>
        </p:spPr>
        <p:txBody>
          <a:bodyPr wrap="none" rtlCol="0">
            <a:spAutoFit/>
          </a:bodyPr>
          <a:lstStyle/>
          <a:p>
            <a:pPr algn="ctr"/>
            <a:r>
              <a:rPr lang="en-US" dirty="0" smtClean="0"/>
              <a:t>Defining Schema (Default Settings)</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14259" y="1417637"/>
            <a:ext cx="8681493" cy="4754563"/>
          </a:xfrm>
          <a:prstGeom prst="rect">
            <a:avLst/>
          </a:prstGeom>
          <a:noFill/>
          <a:ln w="9525">
            <a:noFill/>
            <a:miter lim="800000"/>
            <a:headEnd/>
            <a:tailEnd/>
          </a:ln>
        </p:spPr>
      </p:pic>
      <p:sp>
        <p:nvSpPr>
          <p:cNvPr id="4" name="TextBox 3"/>
          <p:cNvSpPr txBox="1"/>
          <p:nvPr/>
        </p:nvSpPr>
        <p:spPr>
          <a:xfrm>
            <a:off x="3592922" y="6412468"/>
            <a:ext cx="1988365" cy="369332"/>
          </a:xfrm>
          <a:prstGeom prst="rect">
            <a:avLst/>
          </a:prstGeom>
          <a:noFill/>
        </p:spPr>
        <p:txBody>
          <a:bodyPr wrap="none" rtlCol="0">
            <a:spAutoFit/>
          </a:bodyPr>
          <a:lstStyle/>
          <a:p>
            <a:pPr algn="ctr"/>
            <a:r>
              <a:rPr lang="en-US" dirty="0" smtClean="0"/>
              <a:t>Creating a new Job</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72139" y="1752600"/>
            <a:ext cx="8930406" cy="4419600"/>
          </a:xfrm>
          <a:prstGeom prst="rect">
            <a:avLst/>
          </a:prstGeom>
          <a:noFill/>
          <a:ln w="9525">
            <a:noFill/>
            <a:miter lim="800000"/>
            <a:headEnd/>
            <a:tailEnd/>
          </a:ln>
        </p:spPr>
      </p:pic>
      <p:sp>
        <p:nvSpPr>
          <p:cNvPr id="4" name="TextBox 3"/>
          <p:cNvSpPr txBox="1"/>
          <p:nvPr/>
        </p:nvSpPr>
        <p:spPr>
          <a:xfrm>
            <a:off x="2454543" y="6412468"/>
            <a:ext cx="4265142" cy="369332"/>
          </a:xfrm>
          <a:prstGeom prst="rect">
            <a:avLst/>
          </a:prstGeom>
          <a:noFill/>
        </p:spPr>
        <p:txBody>
          <a:bodyPr wrap="none" rtlCol="0">
            <a:spAutoFit/>
          </a:bodyPr>
          <a:lstStyle/>
          <a:p>
            <a:pPr algn="ctr"/>
            <a:r>
              <a:rPr lang="en-US" dirty="0" smtClean="0"/>
              <a:t>Drag Drop “EMP” table as “tOracleOutput”</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16386" name="Picture 2"/>
          <p:cNvPicPr>
            <a:picLocks noGrp="1" noChangeAspect="1" noChangeArrowheads="1"/>
          </p:cNvPicPr>
          <p:nvPr>
            <p:ph idx="1"/>
          </p:nvPr>
        </p:nvPicPr>
        <p:blipFill>
          <a:blip r:embed="rId2" cstate="print"/>
          <a:stretch>
            <a:fillRect/>
          </a:stretch>
        </p:blipFill>
        <p:spPr bwMode="auto">
          <a:xfrm>
            <a:off x="501936" y="1774825"/>
            <a:ext cx="8140128" cy="4625975"/>
          </a:xfrm>
          <a:prstGeom prst="rect">
            <a:avLst/>
          </a:prstGeom>
          <a:noFill/>
          <a:ln w="9525">
            <a:noFill/>
            <a:miter lim="800000"/>
            <a:headEnd/>
            <a:tailEnd/>
          </a:ln>
        </p:spPr>
      </p:pic>
      <p:sp>
        <p:nvSpPr>
          <p:cNvPr id="4" name="TextBox 3"/>
          <p:cNvSpPr txBox="1"/>
          <p:nvPr/>
        </p:nvSpPr>
        <p:spPr>
          <a:xfrm>
            <a:off x="2594931" y="6412468"/>
            <a:ext cx="3984360" cy="369332"/>
          </a:xfrm>
          <a:prstGeom prst="rect">
            <a:avLst/>
          </a:prstGeom>
          <a:noFill/>
        </p:spPr>
        <p:txBody>
          <a:bodyPr wrap="none" rtlCol="0">
            <a:spAutoFit/>
          </a:bodyPr>
          <a:lstStyle/>
          <a:p>
            <a:pPr algn="ctr"/>
            <a:r>
              <a:rPr lang="en-US" dirty="0" smtClean="0"/>
              <a:t>View of “EMP” table as Output instance</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15362" name="Picture 2"/>
          <p:cNvPicPr>
            <a:picLocks noGrp="1" noChangeAspect="1" noChangeArrowheads="1"/>
          </p:cNvPicPr>
          <p:nvPr>
            <p:ph idx="1"/>
          </p:nvPr>
        </p:nvPicPr>
        <p:blipFill>
          <a:blip r:embed="rId2" cstate="print"/>
          <a:stretch>
            <a:fillRect/>
          </a:stretch>
        </p:blipFill>
        <p:spPr bwMode="auto">
          <a:xfrm>
            <a:off x="519301" y="1774825"/>
            <a:ext cx="8105397" cy="4625975"/>
          </a:xfrm>
          <a:prstGeom prst="rect">
            <a:avLst/>
          </a:prstGeom>
          <a:noFill/>
          <a:ln w="9525">
            <a:noFill/>
            <a:miter lim="800000"/>
            <a:headEnd/>
            <a:tailEnd/>
          </a:ln>
        </p:spPr>
      </p:pic>
      <p:sp>
        <p:nvSpPr>
          <p:cNvPr id="4" name="TextBox 3"/>
          <p:cNvSpPr txBox="1"/>
          <p:nvPr/>
        </p:nvSpPr>
        <p:spPr>
          <a:xfrm>
            <a:off x="1628188" y="6412468"/>
            <a:ext cx="5917838" cy="369332"/>
          </a:xfrm>
          <a:prstGeom prst="rect">
            <a:avLst/>
          </a:prstGeom>
          <a:noFill/>
        </p:spPr>
        <p:txBody>
          <a:bodyPr wrap="none" rtlCol="0">
            <a:spAutoFit/>
          </a:bodyPr>
          <a:lstStyle/>
          <a:p>
            <a:pPr algn="ctr"/>
            <a:r>
              <a:rPr lang="en-US" dirty="0" smtClean="0"/>
              <a:t>Drag Drop “Presentation_Emp” excel file as “tFileInputExcel”</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r>
              <a:rPr lang="en-US" sz="2800" dirty="0" smtClean="0"/>
              <a:t>Talend Advance</a:t>
            </a:r>
          </a:p>
          <a:p>
            <a:pPr lvl="1"/>
            <a:r>
              <a:rPr lang="en-US" sz="2400" dirty="0" smtClean="0"/>
              <a:t>Meta Data Handling</a:t>
            </a:r>
          </a:p>
          <a:p>
            <a:pPr lvl="1"/>
            <a:r>
              <a:rPr lang="en-US" sz="2400" dirty="0" smtClean="0"/>
              <a:t>…</a:t>
            </a:r>
            <a:endParaRPr lang="en-US" sz="2000" dirty="0" smtClean="0"/>
          </a:p>
          <a:p>
            <a:pPr>
              <a:buNone/>
            </a:pPr>
            <a:endParaRPr lang="en-US" sz="2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44780" y="1676400"/>
            <a:ext cx="8846820" cy="4343400"/>
          </a:xfrm>
          <a:prstGeom prst="rect">
            <a:avLst/>
          </a:prstGeom>
          <a:noFill/>
          <a:ln w="9525">
            <a:noFill/>
            <a:miter lim="800000"/>
            <a:headEnd/>
            <a:tailEnd/>
          </a:ln>
        </p:spPr>
      </p:pic>
      <p:sp>
        <p:nvSpPr>
          <p:cNvPr id="8" name="TextBox 7"/>
          <p:cNvSpPr txBox="1"/>
          <p:nvPr/>
        </p:nvSpPr>
        <p:spPr>
          <a:xfrm>
            <a:off x="2202992" y="6412468"/>
            <a:ext cx="4768229" cy="369332"/>
          </a:xfrm>
          <a:prstGeom prst="rect">
            <a:avLst/>
          </a:prstGeom>
          <a:noFill/>
        </p:spPr>
        <p:txBody>
          <a:bodyPr wrap="none" rtlCol="0">
            <a:spAutoFit/>
          </a:bodyPr>
          <a:lstStyle/>
          <a:p>
            <a:pPr algn="ctr"/>
            <a:r>
              <a:rPr lang="en-US" dirty="0" smtClean="0"/>
              <a:t>View of “Presentation_Emp” excel file as Output</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304800" y="1600201"/>
            <a:ext cx="8458200" cy="4495800"/>
          </a:xfrm>
          <a:prstGeom prst="rect">
            <a:avLst/>
          </a:prstGeom>
          <a:noFill/>
          <a:ln w="9525">
            <a:noFill/>
            <a:miter lim="800000"/>
            <a:headEnd/>
            <a:tailEnd/>
          </a:ln>
        </p:spPr>
      </p:pic>
      <p:sp>
        <p:nvSpPr>
          <p:cNvPr id="4" name="TextBox 3"/>
          <p:cNvSpPr txBox="1"/>
          <p:nvPr/>
        </p:nvSpPr>
        <p:spPr>
          <a:xfrm>
            <a:off x="3042551" y="6412468"/>
            <a:ext cx="3089115" cy="369332"/>
          </a:xfrm>
          <a:prstGeom prst="rect">
            <a:avLst/>
          </a:prstGeom>
          <a:noFill/>
        </p:spPr>
        <p:txBody>
          <a:bodyPr wrap="none" rtlCol="0">
            <a:spAutoFit/>
          </a:bodyPr>
          <a:lstStyle/>
          <a:p>
            <a:pPr algn="ctr"/>
            <a:r>
              <a:rPr lang="en-US" dirty="0" smtClean="0"/>
              <a:t>Drag Drop “tMap” Component</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84695" y="1676400"/>
            <a:ext cx="8910835" cy="4419600"/>
          </a:xfrm>
          <a:prstGeom prst="rect">
            <a:avLst/>
          </a:prstGeom>
          <a:noFill/>
          <a:ln w="9525">
            <a:noFill/>
            <a:miter lim="800000"/>
            <a:headEnd/>
            <a:tailEnd/>
          </a:ln>
        </p:spPr>
      </p:pic>
      <p:sp>
        <p:nvSpPr>
          <p:cNvPr id="6" name="TextBox 5"/>
          <p:cNvSpPr txBox="1"/>
          <p:nvPr/>
        </p:nvSpPr>
        <p:spPr>
          <a:xfrm>
            <a:off x="1275633" y="6412468"/>
            <a:ext cx="6622968" cy="369332"/>
          </a:xfrm>
          <a:prstGeom prst="rect">
            <a:avLst/>
          </a:prstGeom>
          <a:noFill/>
        </p:spPr>
        <p:txBody>
          <a:bodyPr wrap="none" rtlCol="0">
            <a:spAutoFit/>
          </a:bodyPr>
          <a:lstStyle/>
          <a:p>
            <a:pPr algn="ctr"/>
            <a:r>
              <a:rPr lang="en-US" dirty="0" smtClean="0"/>
              <a:t>View of “tMap” Component, right click and drop on “tMap” as MAIN</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207976" y="1538731"/>
            <a:ext cx="8631224" cy="4862069"/>
          </a:xfrm>
          <a:prstGeom prst="rect">
            <a:avLst/>
          </a:prstGeom>
          <a:noFill/>
          <a:ln w="9525">
            <a:noFill/>
            <a:miter lim="800000"/>
            <a:headEnd/>
            <a:tailEnd/>
          </a:ln>
        </p:spPr>
      </p:pic>
      <p:sp>
        <p:nvSpPr>
          <p:cNvPr id="4" name="TextBox 3"/>
          <p:cNvSpPr txBox="1"/>
          <p:nvPr/>
        </p:nvSpPr>
        <p:spPr>
          <a:xfrm>
            <a:off x="2340058" y="6412468"/>
            <a:ext cx="4494115" cy="369332"/>
          </a:xfrm>
          <a:prstGeom prst="rect">
            <a:avLst/>
          </a:prstGeom>
          <a:noFill/>
        </p:spPr>
        <p:txBody>
          <a:bodyPr wrap="none" rtlCol="0">
            <a:spAutoFit/>
          </a:bodyPr>
          <a:lstStyle/>
          <a:p>
            <a:pPr algn="ctr"/>
            <a:r>
              <a:rPr lang="en-US" dirty="0" smtClean="0"/>
              <a:t>Right click and Drop on “EMP” as new Output</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217169" y="1752599"/>
            <a:ext cx="8469631" cy="4419601"/>
          </a:xfrm>
          <a:prstGeom prst="rect">
            <a:avLst/>
          </a:prstGeom>
          <a:noFill/>
          <a:ln w="9525">
            <a:noFill/>
            <a:miter lim="800000"/>
            <a:headEnd/>
            <a:tailEnd/>
          </a:ln>
        </p:spPr>
      </p:pic>
      <p:sp>
        <p:nvSpPr>
          <p:cNvPr id="4" name="TextBox 3"/>
          <p:cNvSpPr txBox="1"/>
          <p:nvPr/>
        </p:nvSpPr>
        <p:spPr>
          <a:xfrm>
            <a:off x="2510365" y="6412468"/>
            <a:ext cx="4153509" cy="369332"/>
          </a:xfrm>
          <a:prstGeom prst="rect">
            <a:avLst/>
          </a:prstGeom>
          <a:noFill/>
        </p:spPr>
        <p:txBody>
          <a:bodyPr wrap="none" rtlCol="0">
            <a:spAutoFit/>
          </a:bodyPr>
          <a:lstStyle/>
          <a:p>
            <a:pPr algn="ctr"/>
            <a:r>
              <a:rPr lang="en-US" dirty="0" smtClean="0"/>
              <a:t>Get Schema of Output to access in “tMap”</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144955" y="1524000"/>
            <a:ext cx="8770445" cy="4800600"/>
          </a:xfrm>
          <a:prstGeom prst="rect">
            <a:avLst/>
          </a:prstGeom>
          <a:noFill/>
          <a:ln w="9525">
            <a:noFill/>
            <a:miter lim="800000"/>
            <a:headEnd/>
            <a:tailEnd/>
          </a:ln>
        </p:spPr>
      </p:pic>
      <p:sp>
        <p:nvSpPr>
          <p:cNvPr id="4" name="TextBox 3"/>
          <p:cNvSpPr txBox="1"/>
          <p:nvPr/>
        </p:nvSpPr>
        <p:spPr>
          <a:xfrm>
            <a:off x="2481606" y="6412468"/>
            <a:ext cx="4211026" cy="369332"/>
          </a:xfrm>
          <a:prstGeom prst="rect">
            <a:avLst/>
          </a:prstGeom>
          <a:noFill/>
        </p:spPr>
        <p:txBody>
          <a:bodyPr wrap="none" rtlCol="0">
            <a:spAutoFit/>
          </a:bodyPr>
          <a:lstStyle/>
          <a:p>
            <a:pPr algn="ctr"/>
            <a:r>
              <a:rPr lang="en-US" dirty="0" smtClean="0"/>
              <a:t>View inside “tMap” (Double Click on tMap)</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125572" y="1371600"/>
            <a:ext cx="8866028" cy="4876800"/>
          </a:xfrm>
          <a:prstGeom prst="rect">
            <a:avLst/>
          </a:prstGeom>
          <a:noFill/>
          <a:ln w="9525">
            <a:noFill/>
            <a:miter lim="800000"/>
            <a:headEnd/>
            <a:tailEnd/>
          </a:ln>
        </p:spPr>
      </p:pic>
      <p:sp>
        <p:nvSpPr>
          <p:cNvPr id="4" name="TextBox 3"/>
          <p:cNvSpPr txBox="1"/>
          <p:nvPr/>
        </p:nvSpPr>
        <p:spPr>
          <a:xfrm>
            <a:off x="1532668" y="6248400"/>
            <a:ext cx="6108915" cy="646331"/>
          </a:xfrm>
          <a:prstGeom prst="rect">
            <a:avLst/>
          </a:prstGeom>
          <a:noFill/>
        </p:spPr>
        <p:txBody>
          <a:bodyPr wrap="none" rtlCol="0">
            <a:spAutoFit/>
          </a:bodyPr>
          <a:lstStyle/>
          <a:p>
            <a:pPr algn="ctr"/>
            <a:r>
              <a:rPr lang="en-US" dirty="0" smtClean="0"/>
              <a:t>Map Desired Columns of Input to Output, and set Data type of </a:t>
            </a:r>
          </a:p>
          <a:p>
            <a:pPr algn="ctr"/>
            <a:r>
              <a:rPr lang="en-US" dirty="0" smtClean="0"/>
              <a:t>Output columns to match Input</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6626" name="Picture 2"/>
          <p:cNvPicPr>
            <a:picLocks noGrp="1" noChangeAspect="1" noChangeArrowheads="1"/>
          </p:cNvPicPr>
          <p:nvPr>
            <p:ph idx="1"/>
          </p:nvPr>
        </p:nvPicPr>
        <p:blipFill>
          <a:blip r:embed="rId2" cstate="print"/>
          <a:stretch>
            <a:fillRect/>
          </a:stretch>
        </p:blipFill>
        <p:spPr bwMode="auto">
          <a:xfrm>
            <a:off x="228600" y="1524000"/>
            <a:ext cx="8618275" cy="4909591"/>
          </a:xfrm>
          <a:prstGeom prst="rect">
            <a:avLst/>
          </a:prstGeom>
          <a:noFill/>
          <a:ln w="9525">
            <a:noFill/>
            <a:miter lim="800000"/>
            <a:headEnd/>
            <a:tailEnd/>
          </a:ln>
        </p:spPr>
      </p:pic>
      <p:sp>
        <p:nvSpPr>
          <p:cNvPr id="4" name="TextBox 3"/>
          <p:cNvSpPr txBox="1"/>
          <p:nvPr/>
        </p:nvSpPr>
        <p:spPr>
          <a:xfrm>
            <a:off x="3948794" y="6412468"/>
            <a:ext cx="1276633" cy="369332"/>
          </a:xfrm>
          <a:prstGeom prst="rect">
            <a:avLst/>
          </a:prstGeom>
          <a:noFill/>
        </p:spPr>
        <p:txBody>
          <a:bodyPr wrap="none" rtlCol="0">
            <a:spAutoFit/>
          </a:bodyPr>
          <a:lstStyle/>
          <a:p>
            <a:pPr algn="ctr"/>
            <a:r>
              <a:rPr lang="en-US" dirty="0" smtClean="0"/>
              <a:t>View of Job</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Job</a:t>
            </a:r>
            <a:endParaRPr lang="en-US"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281713" y="1524000"/>
            <a:ext cx="8553586" cy="4876800"/>
          </a:xfrm>
          <a:prstGeom prst="rect">
            <a:avLst/>
          </a:prstGeom>
          <a:noFill/>
          <a:ln w="9525">
            <a:noFill/>
            <a:miter lim="800000"/>
            <a:headEnd/>
            <a:tailEnd/>
          </a:ln>
        </p:spPr>
      </p:pic>
      <p:sp>
        <p:nvSpPr>
          <p:cNvPr id="4" name="TextBox 3"/>
          <p:cNvSpPr txBox="1"/>
          <p:nvPr/>
        </p:nvSpPr>
        <p:spPr>
          <a:xfrm>
            <a:off x="4119609" y="6412468"/>
            <a:ext cx="935000" cy="369332"/>
          </a:xfrm>
          <a:prstGeom prst="rect">
            <a:avLst/>
          </a:prstGeom>
          <a:noFill/>
        </p:spPr>
        <p:txBody>
          <a:bodyPr wrap="none" rtlCol="0">
            <a:spAutoFit/>
          </a:bodyPr>
          <a:lstStyle/>
          <a:p>
            <a:pPr algn="ctr"/>
            <a:r>
              <a:rPr lang="en-US" dirty="0" smtClean="0"/>
              <a:t>Run Job</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Components</a:t>
            </a:r>
            <a:endParaRPr lang="en-US" dirty="0"/>
          </a:p>
        </p:txBody>
      </p:sp>
      <p:sp>
        <p:nvSpPr>
          <p:cNvPr id="3" name="Content Placeholder 2"/>
          <p:cNvSpPr>
            <a:spLocks noGrp="1"/>
          </p:cNvSpPr>
          <p:nvPr>
            <p:ph idx="1"/>
          </p:nvPr>
        </p:nvSpPr>
        <p:spPr/>
        <p:txBody>
          <a:bodyPr>
            <a:normAutofit/>
          </a:bodyPr>
          <a:lstStyle/>
          <a:p>
            <a:r>
              <a:rPr lang="en-US" sz="3100" dirty="0" smtClean="0"/>
              <a:t>tFileInputDelimited (Reads delimited Files).</a:t>
            </a:r>
          </a:p>
          <a:p>
            <a:r>
              <a:rPr lang="en-US" sz="3100" dirty="0" smtClean="0"/>
              <a:t>tFileInputExcel (Reads .xls/.xlsx Files).</a:t>
            </a:r>
          </a:p>
          <a:p>
            <a:r>
              <a:rPr lang="en-US" sz="3100" dirty="0" smtClean="0"/>
              <a:t>tFileInputJSON (Reads Json Format Files).</a:t>
            </a:r>
          </a:p>
          <a:p>
            <a:r>
              <a:rPr lang="en-US" sz="3100" dirty="0" smtClean="0"/>
              <a:t>tFileOutputRaw (Writes Data to Text File).</a:t>
            </a:r>
          </a:p>
          <a:p>
            <a:r>
              <a:rPr lang="en-US" sz="3100" dirty="0" smtClean="0"/>
              <a:t>tREST (Calls Online API’s : FB insights, Twitter).</a:t>
            </a:r>
          </a:p>
          <a:p>
            <a:r>
              <a:rPr lang="en-US" sz="3100" dirty="0" smtClean="0"/>
              <a:t>tSendMail (Sends Mail to User). </a:t>
            </a:r>
          </a:p>
          <a:p>
            <a:r>
              <a:rPr lang="en-US" sz="3100" dirty="0" smtClean="0"/>
              <a:t>tLogRow (Outputs result in table form).</a:t>
            </a:r>
          </a:p>
          <a:p>
            <a:endParaRPr lang="en-US" dirty="0"/>
          </a:p>
        </p:txBody>
      </p:sp>
      <p:pic>
        <p:nvPicPr>
          <p:cNvPr id="27651" name="Picture 3" descr="C:\Users\Ammar\Pictures\tFileInputDelimited_icon32.png"/>
          <p:cNvPicPr>
            <a:picLocks noChangeAspect="1" noChangeArrowheads="1"/>
          </p:cNvPicPr>
          <p:nvPr/>
        </p:nvPicPr>
        <p:blipFill>
          <a:blip r:embed="rId2" cstate="print"/>
          <a:srcRect/>
          <a:stretch>
            <a:fillRect/>
          </a:stretch>
        </p:blipFill>
        <p:spPr bwMode="auto">
          <a:xfrm>
            <a:off x="76200" y="1905000"/>
            <a:ext cx="402336" cy="402336"/>
          </a:xfrm>
          <a:prstGeom prst="rect">
            <a:avLst/>
          </a:prstGeom>
          <a:noFill/>
        </p:spPr>
      </p:pic>
      <p:pic>
        <p:nvPicPr>
          <p:cNvPr id="27652" name="Picture 4" descr="C:\Users\Ammar\Pictures\tFileInputExcel_icon32.png"/>
          <p:cNvPicPr>
            <a:picLocks noChangeAspect="1" noChangeArrowheads="1"/>
          </p:cNvPicPr>
          <p:nvPr/>
        </p:nvPicPr>
        <p:blipFill>
          <a:blip r:embed="rId3" cstate="print"/>
          <a:srcRect/>
          <a:stretch>
            <a:fillRect/>
          </a:stretch>
        </p:blipFill>
        <p:spPr bwMode="auto">
          <a:xfrm>
            <a:off x="76200" y="2362200"/>
            <a:ext cx="357587" cy="402336"/>
          </a:xfrm>
          <a:prstGeom prst="rect">
            <a:avLst/>
          </a:prstGeom>
          <a:noFill/>
        </p:spPr>
      </p:pic>
      <p:pic>
        <p:nvPicPr>
          <p:cNvPr id="27653" name="Picture 5" descr="C:\Users\Ammar\Pictures\tFileInputJSON_icon32.png"/>
          <p:cNvPicPr>
            <a:picLocks noChangeAspect="1" noChangeArrowheads="1"/>
          </p:cNvPicPr>
          <p:nvPr/>
        </p:nvPicPr>
        <p:blipFill>
          <a:blip r:embed="rId4" cstate="print"/>
          <a:srcRect/>
          <a:stretch>
            <a:fillRect/>
          </a:stretch>
        </p:blipFill>
        <p:spPr bwMode="auto">
          <a:xfrm>
            <a:off x="54864" y="2819400"/>
            <a:ext cx="402336" cy="402336"/>
          </a:xfrm>
          <a:prstGeom prst="rect">
            <a:avLst/>
          </a:prstGeom>
          <a:noFill/>
        </p:spPr>
      </p:pic>
      <p:pic>
        <p:nvPicPr>
          <p:cNvPr id="27654" name="Picture 6" descr="C:\Users\Ammar\Pictures\tFileOutputRaw_icon32.png"/>
          <p:cNvPicPr>
            <a:picLocks noChangeAspect="1" noChangeArrowheads="1"/>
          </p:cNvPicPr>
          <p:nvPr/>
        </p:nvPicPr>
        <p:blipFill>
          <a:blip r:embed="rId5" cstate="print"/>
          <a:srcRect/>
          <a:stretch>
            <a:fillRect/>
          </a:stretch>
        </p:blipFill>
        <p:spPr bwMode="auto">
          <a:xfrm>
            <a:off x="0" y="3352800"/>
            <a:ext cx="381000" cy="402336"/>
          </a:xfrm>
          <a:prstGeom prst="rect">
            <a:avLst/>
          </a:prstGeom>
          <a:noFill/>
        </p:spPr>
      </p:pic>
      <p:pic>
        <p:nvPicPr>
          <p:cNvPr id="27655" name="Picture 7" descr="C:\Users\Ammar\Pictures\tREST_icon32.png"/>
          <p:cNvPicPr>
            <a:picLocks noChangeAspect="1" noChangeArrowheads="1"/>
          </p:cNvPicPr>
          <p:nvPr/>
        </p:nvPicPr>
        <p:blipFill>
          <a:blip r:embed="rId6" cstate="print"/>
          <a:srcRect/>
          <a:stretch>
            <a:fillRect/>
          </a:stretch>
        </p:blipFill>
        <p:spPr bwMode="auto">
          <a:xfrm>
            <a:off x="54864" y="3810000"/>
            <a:ext cx="402336" cy="402336"/>
          </a:xfrm>
          <a:prstGeom prst="rect">
            <a:avLst/>
          </a:prstGeom>
          <a:noFill/>
        </p:spPr>
      </p:pic>
      <p:pic>
        <p:nvPicPr>
          <p:cNvPr id="27656" name="Picture 8" descr="C:\Users\Ammar\Pictures\tSendMail_icon32.png"/>
          <p:cNvPicPr>
            <a:picLocks noChangeAspect="1" noChangeArrowheads="1"/>
          </p:cNvPicPr>
          <p:nvPr/>
        </p:nvPicPr>
        <p:blipFill>
          <a:blip r:embed="rId7" cstate="print"/>
          <a:srcRect/>
          <a:stretch>
            <a:fillRect/>
          </a:stretch>
        </p:blipFill>
        <p:spPr bwMode="auto">
          <a:xfrm>
            <a:off x="50851" y="4267200"/>
            <a:ext cx="406349" cy="406349"/>
          </a:xfrm>
          <a:prstGeom prst="rect">
            <a:avLst/>
          </a:prstGeom>
          <a:noFill/>
        </p:spPr>
      </p:pic>
      <p:pic>
        <p:nvPicPr>
          <p:cNvPr id="27658" name="Picture 10" descr="C:\Users\Ammar\Pictures\tLogRow_icon32.png"/>
          <p:cNvPicPr>
            <a:picLocks noChangeAspect="1" noChangeArrowheads="1"/>
          </p:cNvPicPr>
          <p:nvPr/>
        </p:nvPicPr>
        <p:blipFill>
          <a:blip r:embed="rId8" cstate="print"/>
          <a:srcRect/>
          <a:stretch>
            <a:fillRect/>
          </a:stretch>
        </p:blipFill>
        <p:spPr bwMode="auto">
          <a:xfrm>
            <a:off x="50851" y="4724400"/>
            <a:ext cx="406349" cy="406349"/>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for Analytics</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sz="2500" dirty="0" smtClean="0"/>
              <a:t>Extraction, Transformation and Loading (ETL) processes are critical components for feeding a data warehouse, a business intelligence system, or a big data platform. </a:t>
            </a:r>
          </a:p>
          <a:p>
            <a:endParaRPr lang="en-US" sz="2500" dirty="0" smtClean="0"/>
          </a:p>
          <a:p>
            <a:r>
              <a:rPr lang="en-US" sz="2500" dirty="0" smtClean="0"/>
              <a:t>An ETL Process retrieves data from operational systems and pre-processes it for further analysis by reporting and analytics tools. </a:t>
            </a:r>
          </a:p>
          <a:p>
            <a:endParaRPr lang="en-US" sz="2500" dirty="0" smtClean="0"/>
          </a:p>
          <a:p>
            <a:r>
              <a:rPr lang="en-US" sz="2500" dirty="0" smtClean="0"/>
              <a:t>The accuracy and timeline of the entire business intelligence platform rely on ETL processes.</a:t>
            </a:r>
            <a:endParaRPr lang="en-US" sz="25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Components</a:t>
            </a:r>
            <a:endParaRPr lang="en-US" dirty="0"/>
          </a:p>
        </p:txBody>
      </p:sp>
      <p:sp>
        <p:nvSpPr>
          <p:cNvPr id="3" name="Content Placeholder 2"/>
          <p:cNvSpPr>
            <a:spLocks noGrp="1"/>
          </p:cNvSpPr>
          <p:nvPr>
            <p:ph idx="1"/>
          </p:nvPr>
        </p:nvSpPr>
        <p:spPr/>
        <p:txBody>
          <a:bodyPr>
            <a:normAutofit/>
          </a:bodyPr>
          <a:lstStyle/>
          <a:p>
            <a:r>
              <a:rPr lang="en-US" sz="3100" dirty="0" smtClean="0"/>
              <a:t>tMap (Joins, row/col filter, transformations).</a:t>
            </a:r>
          </a:p>
          <a:p>
            <a:r>
              <a:rPr lang="en-US" sz="3100" dirty="0" smtClean="0"/>
              <a:t>tAggregateRow (Group By Function).</a:t>
            </a:r>
          </a:p>
          <a:p>
            <a:r>
              <a:rPr lang="en-US" sz="3100" dirty="0" smtClean="0"/>
              <a:t>tStatCatcher (Listens to StatCatch Logging).</a:t>
            </a:r>
          </a:p>
          <a:p>
            <a:r>
              <a:rPr lang="en-US" sz="3100" dirty="0" smtClean="0"/>
              <a:t>tMessageBox (Notifications).</a:t>
            </a:r>
          </a:p>
          <a:p>
            <a:r>
              <a:rPr lang="en-US" sz="3100" dirty="0" smtClean="0"/>
              <a:t>tDie (Sends message when job over).</a:t>
            </a:r>
          </a:p>
          <a:p>
            <a:r>
              <a:rPr lang="en-US" sz="3100" dirty="0" smtClean="0"/>
              <a:t>tWarn (Warning Message).</a:t>
            </a:r>
          </a:p>
          <a:p>
            <a:r>
              <a:rPr lang="en-US" sz="3100" dirty="0" smtClean="0"/>
              <a:t>tServerAlive (Check Server Status).</a:t>
            </a:r>
          </a:p>
          <a:p>
            <a:pPr>
              <a:buNone/>
            </a:pPr>
            <a:endParaRPr lang="en-US" sz="3100" dirty="0" smtClean="0"/>
          </a:p>
        </p:txBody>
      </p:sp>
      <p:pic>
        <p:nvPicPr>
          <p:cNvPr id="28674" name="Picture 2" descr="C:\Users\Ammar\Pictures\tAggregateRow_icon32.png"/>
          <p:cNvPicPr>
            <a:picLocks noChangeAspect="1" noChangeArrowheads="1"/>
          </p:cNvPicPr>
          <p:nvPr/>
        </p:nvPicPr>
        <p:blipFill>
          <a:blip r:embed="rId2" cstate="print"/>
          <a:srcRect/>
          <a:stretch>
            <a:fillRect/>
          </a:stretch>
        </p:blipFill>
        <p:spPr bwMode="auto">
          <a:xfrm>
            <a:off x="101702" y="2362200"/>
            <a:ext cx="402336" cy="402336"/>
          </a:xfrm>
          <a:prstGeom prst="rect">
            <a:avLst/>
          </a:prstGeom>
          <a:noFill/>
        </p:spPr>
      </p:pic>
      <p:pic>
        <p:nvPicPr>
          <p:cNvPr id="28675" name="Picture 3" descr="C:\Users\Ammar\Pictures\tMap_icon32.png"/>
          <p:cNvPicPr>
            <a:picLocks noChangeAspect="1" noChangeArrowheads="1"/>
          </p:cNvPicPr>
          <p:nvPr/>
        </p:nvPicPr>
        <p:blipFill>
          <a:blip r:embed="rId3" cstate="print"/>
          <a:srcRect/>
          <a:stretch>
            <a:fillRect/>
          </a:stretch>
        </p:blipFill>
        <p:spPr bwMode="auto">
          <a:xfrm>
            <a:off x="76200" y="1905000"/>
            <a:ext cx="402336" cy="402336"/>
          </a:xfrm>
          <a:prstGeom prst="rect">
            <a:avLst/>
          </a:prstGeom>
          <a:noFill/>
        </p:spPr>
      </p:pic>
      <p:pic>
        <p:nvPicPr>
          <p:cNvPr id="28676" name="Picture 4" descr="C:\Users\Ammar\Pictures\tStatCatcher_icon32.png"/>
          <p:cNvPicPr>
            <a:picLocks noChangeAspect="1" noChangeArrowheads="1"/>
          </p:cNvPicPr>
          <p:nvPr/>
        </p:nvPicPr>
        <p:blipFill>
          <a:blip r:embed="rId4" cstate="print"/>
          <a:srcRect/>
          <a:stretch>
            <a:fillRect/>
          </a:stretch>
        </p:blipFill>
        <p:spPr bwMode="auto">
          <a:xfrm>
            <a:off x="101558" y="2874264"/>
            <a:ext cx="402336" cy="402336"/>
          </a:xfrm>
          <a:prstGeom prst="rect">
            <a:avLst/>
          </a:prstGeom>
          <a:noFill/>
        </p:spPr>
      </p:pic>
      <p:pic>
        <p:nvPicPr>
          <p:cNvPr id="28677" name="Picture 5" descr="C:\Users\Ammar\Pictures\tMsgBox_icon32.png"/>
          <p:cNvPicPr>
            <a:picLocks noChangeAspect="1" noChangeArrowheads="1"/>
          </p:cNvPicPr>
          <p:nvPr/>
        </p:nvPicPr>
        <p:blipFill>
          <a:blip r:embed="rId5" cstate="print"/>
          <a:srcRect/>
          <a:stretch>
            <a:fillRect/>
          </a:stretch>
        </p:blipFill>
        <p:spPr bwMode="auto">
          <a:xfrm>
            <a:off x="101702" y="3331464"/>
            <a:ext cx="402336" cy="402336"/>
          </a:xfrm>
          <a:prstGeom prst="rect">
            <a:avLst/>
          </a:prstGeom>
          <a:noFill/>
        </p:spPr>
      </p:pic>
      <p:pic>
        <p:nvPicPr>
          <p:cNvPr id="28678" name="Picture 6" descr="C:\Users\Ammar\Pictures\tDie_icon32.png"/>
          <p:cNvPicPr>
            <a:picLocks noChangeAspect="1" noChangeArrowheads="1"/>
          </p:cNvPicPr>
          <p:nvPr/>
        </p:nvPicPr>
        <p:blipFill>
          <a:blip r:embed="rId6" cstate="print"/>
          <a:srcRect/>
          <a:stretch>
            <a:fillRect/>
          </a:stretch>
        </p:blipFill>
        <p:spPr bwMode="auto">
          <a:xfrm>
            <a:off x="101702" y="3810000"/>
            <a:ext cx="402336" cy="402336"/>
          </a:xfrm>
          <a:prstGeom prst="rect">
            <a:avLst/>
          </a:prstGeom>
          <a:noFill/>
        </p:spPr>
      </p:pic>
      <p:pic>
        <p:nvPicPr>
          <p:cNvPr id="28679" name="Picture 7" descr="C:\Users\Ammar\Pictures\tWarn_icon32.png"/>
          <p:cNvPicPr>
            <a:picLocks noChangeAspect="1" noChangeArrowheads="1"/>
          </p:cNvPicPr>
          <p:nvPr/>
        </p:nvPicPr>
        <p:blipFill>
          <a:blip r:embed="rId7" cstate="print"/>
          <a:srcRect/>
          <a:stretch>
            <a:fillRect/>
          </a:stretch>
        </p:blipFill>
        <p:spPr bwMode="auto">
          <a:xfrm>
            <a:off x="127051" y="4267200"/>
            <a:ext cx="402336" cy="402336"/>
          </a:xfrm>
          <a:prstGeom prst="rect">
            <a:avLst/>
          </a:prstGeom>
          <a:noFill/>
        </p:spPr>
      </p:pic>
      <p:pic>
        <p:nvPicPr>
          <p:cNvPr id="28680" name="Picture 8" descr="C:\Users\Ammar\Pictures\tServerAlive_icon32.png"/>
          <p:cNvPicPr>
            <a:picLocks noChangeAspect="1" noChangeArrowheads="1"/>
          </p:cNvPicPr>
          <p:nvPr/>
        </p:nvPicPr>
        <p:blipFill>
          <a:blip r:embed="rId8" cstate="print"/>
          <a:srcRect/>
          <a:stretch>
            <a:fillRect/>
          </a:stretch>
        </p:blipFill>
        <p:spPr bwMode="auto">
          <a:xfrm>
            <a:off x="127051" y="4775251"/>
            <a:ext cx="406349" cy="406349"/>
          </a:xfrm>
          <a:prstGeom prst="rect">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Components</a:t>
            </a:r>
            <a:endParaRPr lang="en-US" dirty="0"/>
          </a:p>
        </p:txBody>
      </p:sp>
      <p:sp>
        <p:nvSpPr>
          <p:cNvPr id="3" name="Content Placeholder 2"/>
          <p:cNvSpPr>
            <a:spLocks noGrp="1"/>
          </p:cNvSpPr>
          <p:nvPr>
            <p:ph idx="1"/>
          </p:nvPr>
        </p:nvSpPr>
        <p:spPr/>
        <p:txBody>
          <a:bodyPr>
            <a:normAutofit/>
          </a:bodyPr>
          <a:lstStyle/>
          <a:p>
            <a:r>
              <a:rPr lang="en-US" sz="3100" dirty="0" smtClean="0"/>
              <a:t>tFlowMeter (Records Output Count).</a:t>
            </a:r>
          </a:p>
          <a:p>
            <a:r>
              <a:rPr lang="en-US" sz="3100" dirty="0" smtClean="0"/>
              <a:t>tReplicate (Replicates columns of data).</a:t>
            </a:r>
          </a:p>
          <a:p>
            <a:r>
              <a:rPr lang="en-US" sz="3100" dirty="0" smtClean="0"/>
              <a:t>tPreJob (Job to run before).</a:t>
            </a:r>
          </a:p>
          <a:p>
            <a:r>
              <a:rPr lang="en-US" sz="3100" dirty="0" smtClean="0"/>
              <a:t>tPostJob (Job to run after).</a:t>
            </a:r>
          </a:p>
          <a:p>
            <a:r>
              <a:rPr lang="en-US" sz="3100" dirty="0" smtClean="0"/>
              <a:t>tConvertType (Conversions).</a:t>
            </a:r>
          </a:p>
          <a:p>
            <a:r>
              <a:rPr lang="en-US" sz="3100" dirty="0" smtClean="0"/>
              <a:t>tXMLMap (To Map from XML format).</a:t>
            </a:r>
          </a:p>
          <a:p>
            <a:r>
              <a:rPr lang="en-US" sz="3100" dirty="0" smtClean="0"/>
              <a:t>tSortRow (Sorting rows on conditions).</a:t>
            </a:r>
          </a:p>
          <a:p>
            <a:pPr>
              <a:buNone/>
            </a:pPr>
            <a:endParaRPr lang="en-US" sz="3100" dirty="0" smtClean="0"/>
          </a:p>
          <a:p>
            <a:pPr>
              <a:buNone/>
            </a:pPr>
            <a:endParaRPr lang="en-US" sz="3100" dirty="0" smtClean="0"/>
          </a:p>
          <a:p>
            <a:endParaRPr lang="en-US" sz="3100" dirty="0"/>
          </a:p>
        </p:txBody>
      </p:sp>
      <p:pic>
        <p:nvPicPr>
          <p:cNvPr id="12" name="Picture 9" descr="C:\Users\Ammar\Pictures\tReplicate_icon32.png"/>
          <p:cNvPicPr>
            <a:picLocks noChangeAspect="1" noChangeArrowheads="1"/>
          </p:cNvPicPr>
          <p:nvPr/>
        </p:nvPicPr>
        <p:blipFill>
          <a:blip r:embed="rId2" cstate="print"/>
          <a:srcRect/>
          <a:stretch>
            <a:fillRect/>
          </a:stretch>
        </p:blipFill>
        <p:spPr bwMode="auto">
          <a:xfrm>
            <a:off x="76200" y="2336851"/>
            <a:ext cx="406349" cy="406349"/>
          </a:xfrm>
          <a:prstGeom prst="rect">
            <a:avLst/>
          </a:prstGeom>
          <a:noFill/>
        </p:spPr>
      </p:pic>
      <p:pic>
        <p:nvPicPr>
          <p:cNvPr id="29698" name="Picture 2" descr="C:\Users\Ammar\Pictures\tPrejob_icon32.png"/>
          <p:cNvPicPr>
            <a:picLocks noChangeAspect="1" noChangeArrowheads="1"/>
          </p:cNvPicPr>
          <p:nvPr/>
        </p:nvPicPr>
        <p:blipFill>
          <a:blip r:embed="rId3" cstate="print"/>
          <a:srcRect/>
          <a:stretch>
            <a:fillRect/>
          </a:stretch>
        </p:blipFill>
        <p:spPr bwMode="auto">
          <a:xfrm>
            <a:off x="76200" y="2844902"/>
            <a:ext cx="406349" cy="406349"/>
          </a:xfrm>
          <a:prstGeom prst="rect">
            <a:avLst/>
          </a:prstGeom>
          <a:noFill/>
        </p:spPr>
      </p:pic>
      <p:pic>
        <p:nvPicPr>
          <p:cNvPr id="29699" name="Picture 3" descr="C:\Users\Ammar\Pictures\tPostjob_icon32.png"/>
          <p:cNvPicPr>
            <a:picLocks noChangeAspect="1" noChangeArrowheads="1"/>
          </p:cNvPicPr>
          <p:nvPr/>
        </p:nvPicPr>
        <p:blipFill>
          <a:blip r:embed="rId4" cstate="print"/>
          <a:srcRect/>
          <a:stretch>
            <a:fillRect/>
          </a:stretch>
        </p:blipFill>
        <p:spPr bwMode="auto">
          <a:xfrm>
            <a:off x="50851" y="3327451"/>
            <a:ext cx="406349" cy="406349"/>
          </a:xfrm>
          <a:prstGeom prst="rect">
            <a:avLst/>
          </a:prstGeom>
          <a:noFill/>
        </p:spPr>
      </p:pic>
      <p:pic>
        <p:nvPicPr>
          <p:cNvPr id="29700" name="Picture 4" descr="C:\Users\Ammar\Pictures\tConvertType_icon32.png"/>
          <p:cNvPicPr>
            <a:picLocks noChangeAspect="1" noChangeArrowheads="1"/>
          </p:cNvPicPr>
          <p:nvPr/>
        </p:nvPicPr>
        <p:blipFill>
          <a:blip r:embed="rId5" cstate="print"/>
          <a:srcRect/>
          <a:stretch>
            <a:fillRect/>
          </a:stretch>
        </p:blipFill>
        <p:spPr bwMode="auto">
          <a:xfrm>
            <a:off x="50851" y="3835502"/>
            <a:ext cx="406349" cy="406349"/>
          </a:xfrm>
          <a:prstGeom prst="rect">
            <a:avLst/>
          </a:prstGeom>
          <a:noFill/>
        </p:spPr>
      </p:pic>
      <p:pic>
        <p:nvPicPr>
          <p:cNvPr id="29701" name="Picture 5" descr="C:\Users\Ammar\Pictures\tXMLMap_icon32.png"/>
          <p:cNvPicPr>
            <a:picLocks noChangeAspect="1" noChangeArrowheads="1"/>
          </p:cNvPicPr>
          <p:nvPr/>
        </p:nvPicPr>
        <p:blipFill>
          <a:blip r:embed="rId6" cstate="print"/>
          <a:srcRect/>
          <a:stretch>
            <a:fillRect/>
          </a:stretch>
        </p:blipFill>
        <p:spPr bwMode="auto">
          <a:xfrm>
            <a:off x="76200" y="4296715"/>
            <a:ext cx="402336" cy="402336"/>
          </a:xfrm>
          <a:prstGeom prst="rect">
            <a:avLst/>
          </a:prstGeom>
          <a:noFill/>
        </p:spPr>
      </p:pic>
      <p:pic>
        <p:nvPicPr>
          <p:cNvPr id="29702" name="Picture 6" descr="C:\Users\Ammar\Pictures\tSortRow_icon32.png"/>
          <p:cNvPicPr>
            <a:picLocks noChangeAspect="1" noChangeArrowheads="1"/>
          </p:cNvPicPr>
          <p:nvPr/>
        </p:nvPicPr>
        <p:blipFill>
          <a:blip r:embed="rId7" cstate="print"/>
          <a:srcRect/>
          <a:stretch>
            <a:fillRect/>
          </a:stretch>
        </p:blipFill>
        <p:spPr bwMode="auto">
          <a:xfrm>
            <a:off x="50851" y="4775251"/>
            <a:ext cx="406349" cy="406349"/>
          </a:xfrm>
          <a:prstGeom prst="rect">
            <a:avLst/>
          </a:prstGeom>
          <a:noFill/>
        </p:spPr>
      </p:pic>
      <p:pic>
        <p:nvPicPr>
          <p:cNvPr id="10" name="Picture 9" descr="C:\Users\Ammar\Pictures\tFlowMeter_icon32.png"/>
          <p:cNvPicPr>
            <a:picLocks noChangeAspect="1" noChangeArrowheads="1"/>
          </p:cNvPicPr>
          <p:nvPr/>
        </p:nvPicPr>
        <p:blipFill>
          <a:blip r:embed="rId8" cstate="print"/>
          <a:srcRect/>
          <a:stretch>
            <a:fillRect/>
          </a:stretch>
        </p:blipFill>
        <p:spPr bwMode="auto">
          <a:xfrm>
            <a:off x="76200" y="1879651"/>
            <a:ext cx="406349" cy="406349"/>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Components</a:t>
            </a:r>
            <a:endParaRPr lang="en-US" dirty="0"/>
          </a:p>
        </p:txBody>
      </p:sp>
      <p:sp>
        <p:nvSpPr>
          <p:cNvPr id="3" name="Content Placeholder 2"/>
          <p:cNvSpPr>
            <a:spLocks noGrp="1"/>
          </p:cNvSpPr>
          <p:nvPr>
            <p:ph idx="1"/>
          </p:nvPr>
        </p:nvSpPr>
        <p:spPr/>
        <p:txBody>
          <a:bodyPr>
            <a:normAutofit/>
          </a:bodyPr>
          <a:lstStyle/>
          <a:p>
            <a:r>
              <a:rPr lang="en-US" sz="3100" dirty="0" smtClean="0"/>
              <a:t>tOracleConnection (Oracle-DB Connection).</a:t>
            </a:r>
          </a:p>
          <a:p>
            <a:r>
              <a:rPr lang="en-US" sz="3100" dirty="0" smtClean="0"/>
              <a:t>tMysqlConnection (MySQL-DB Connection).</a:t>
            </a:r>
          </a:p>
          <a:p>
            <a:endParaRPr lang="en-US" sz="3100" dirty="0"/>
          </a:p>
        </p:txBody>
      </p:sp>
      <p:pic>
        <p:nvPicPr>
          <p:cNvPr id="1026" name="Picture 2" descr="C:\Users\Ammar\Pictures\tOracleConnection_icon32.png"/>
          <p:cNvPicPr>
            <a:picLocks noChangeAspect="1" noChangeArrowheads="1"/>
          </p:cNvPicPr>
          <p:nvPr/>
        </p:nvPicPr>
        <p:blipFill>
          <a:blip r:embed="rId2" cstate="print"/>
          <a:srcRect/>
          <a:stretch>
            <a:fillRect/>
          </a:stretch>
        </p:blipFill>
        <p:spPr bwMode="auto">
          <a:xfrm>
            <a:off x="50851" y="1879651"/>
            <a:ext cx="406349" cy="406349"/>
          </a:xfrm>
          <a:prstGeom prst="rect">
            <a:avLst/>
          </a:prstGeom>
          <a:noFill/>
        </p:spPr>
      </p:pic>
      <p:pic>
        <p:nvPicPr>
          <p:cNvPr id="1027" name="Picture 3" descr="C:\Users\Ammar\Pictures\tMysqlConnection_icon32.png"/>
          <p:cNvPicPr>
            <a:picLocks noChangeAspect="1" noChangeArrowheads="1"/>
          </p:cNvPicPr>
          <p:nvPr/>
        </p:nvPicPr>
        <p:blipFill>
          <a:blip r:embed="rId3" cstate="print"/>
          <a:srcRect/>
          <a:stretch>
            <a:fillRect/>
          </a:stretch>
        </p:blipFill>
        <p:spPr bwMode="auto">
          <a:xfrm>
            <a:off x="50851" y="2413051"/>
            <a:ext cx="406349" cy="406349"/>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 Best Practices</a:t>
            </a:r>
            <a:endParaRPr lang="en-US" dirty="0"/>
          </a:p>
        </p:txBody>
      </p:sp>
      <p:sp>
        <p:nvSpPr>
          <p:cNvPr id="3" name="Content Placeholder 2"/>
          <p:cNvSpPr>
            <a:spLocks noGrp="1"/>
          </p:cNvSpPr>
          <p:nvPr>
            <p:ph idx="1"/>
          </p:nvPr>
        </p:nvSpPr>
        <p:spPr/>
        <p:txBody>
          <a:bodyPr>
            <a:normAutofit/>
          </a:bodyPr>
          <a:lstStyle/>
          <a:p>
            <a:r>
              <a:rPr lang="en-US" sz="2800" dirty="0" smtClean="0"/>
              <a:t>Purpose of Job</a:t>
            </a:r>
          </a:p>
          <a:p>
            <a:r>
              <a:rPr lang="en-US" sz="2800" dirty="0" smtClean="0"/>
              <a:t>Job Architecture</a:t>
            </a:r>
          </a:p>
          <a:p>
            <a:r>
              <a:rPr lang="en-US" sz="2800" dirty="0" smtClean="0"/>
              <a:t>Reusability</a:t>
            </a:r>
          </a:p>
          <a:p>
            <a:r>
              <a:rPr lang="en-US" sz="2800" dirty="0" smtClean="0"/>
              <a:t>Error Handling</a:t>
            </a:r>
          </a:p>
          <a:p>
            <a:r>
              <a:rPr lang="en-US" sz="2800" dirty="0" smtClean="0"/>
              <a:t>Restart &amp; Recovery</a:t>
            </a:r>
          </a:p>
          <a:p>
            <a:r>
              <a:rPr lang="en-US" sz="2800" dirty="0" smtClean="0"/>
              <a:t>Robustness</a:t>
            </a:r>
          </a:p>
          <a:p>
            <a:r>
              <a:rPr lang="en-US" sz="2800" dirty="0" smtClean="0"/>
              <a:t>Performance (speed of execution)</a:t>
            </a:r>
          </a:p>
          <a:p>
            <a:r>
              <a:rPr lang="en-US" sz="2800" dirty="0" smtClean="0"/>
              <a:t>Logging</a:t>
            </a:r>
            <a:endParaRPr lang="en-US" sz="31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fontAlgn="base"/>
            <a:r>
              <a:rPr lang="en-US" b="1" dirty="0" smtClean="0"/>
              <a:t>Extraction</a:t>
            </a:r>
            <a:r>
              <a:rPr lang="en-US" dirty="0" smtClean="0"/>
              <a:t> of the data from production applications and databases (ERP, CRM, RDBMS, files, etc.)</a:t>
            </a:r>
          </a:p>
          <a:p>
            <a:pPr fontAlgn="base"/>
            <a:endParaRPr lang="en-US" dirty="0" smtClean="0"/>
          </a:p>
          <a:p>
            <a:pPr fontAlgn="base"/>
            <a:r>
              <a:rPr lang="en-US" b="1" dirty="0" smtClean="0"/>
              <a:t>Transformation</a:t>
            </a:r>
            <a:r>
              <a:rPr lang="en-US" dirty="0" smtClean="0"/>
              <a:t> of this data to reconcile it across source systems, perform calculations or string parsing, enrich it with external lookup information, and also match the format required by the target system (third normal form, star schema, slowly changing dimensions, etc.)</a:t>
            </a:r>
          </a:p>
          <a:p>
            <a:pPr fontAlgn="base"/>
            <a:endParaRPr lang="en-US" dirty="0" smtClean="0"/>
          </a:p>
          <a:p>
            <a:pPr fontAlgn="base"/>
            <a:r>
              <a:rPr lang="en-US" b="1" dirty="0" smtClean="0"/>
              <a:t>Loading</a:t>
            </a:r>
            <a:r>
              <a:rPr lang="en-US" dirty="0" smtClean="0"/>
              <a:t> of the resulting data into various business intelligence (BI) applications: Data Warehouse or Enterprise Data Warehouse, Data Marts, Online Analytical Processing (OLAP) applications or “cubes”, etc.</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a:t>
            </a:r>
            <a:endParaRPr lang="en-US" dirty="0"/>
          </a:p>
        </p:txBody>
      </p:sp>
      <p:pic>
        <p:nvPicPr>
          <p:cNvPr id="1026" name="Picture 2" descr="C:\Users\Ammar\Desktop\a.jpg"/>
          <p:cNvPicPr>
            <a:picLocks noGrp="1" noChangeAspect="1" noChangeArrowheads="1"/>
          </p:cNvPicPr>
          <p:nvPr>
            <p:ph idx="1"/>
          </p:nvPr>
        </p:nvPicPr>
        <p:blipFill>
          <a:blip r:embed="rId2" cstate="print"/>
          <a:stretch>
            <a:fillRect/>
          </a:stretch>
        </p:blipFill>
        <p:spPr bwMode="auto">
          <a:xfrm>
            <a:off x="1109662" y="1906587"/>
            <a:ext cx="6924675" cy="4362450"/>
          </a:xfrm>
          <a:prstGeom prst="rect">
            <a:avLst/>
          </a:prstGeom>
          <a:noFill/>
          <a:ln>
            <a:noFill/>
          </a:ln>
          <a:scene3d>
            <a:camera prst="orthographicFront"/>
            <a:lightRig rig="threePt" dir="t"/>
          </a:scene3d>
          <a:sp3d prstMaterial="matte"/>
        </p:spPr>
      </p:pic>
      <p:sp>
        <p:nvSpPr>
          <p:cNvPr id="4" name="TextBox 3"/>
          <p:cNvSpPr txBox="1"/>
          <p:nvPr/>
        </p:nvSpPr>
        <p:spPr>
          <a:xfrm>
            <a:off x="2532423" y="6412468"/>
            <a:ext cx="4109395" cy="369332"/>
          </a:xfrm>
          <a:prstGeom prst="rect">
            <a:avLst/>
          </a:prstGeom>
          <a:noFill/>
        </p:spPr>
        <p:txBody>
          <a:bodyPr wrap="none" rtlCol="0">
            <a:spAutoFit/>
          </a:bodyPr>
          <a:lstStyle/>
          <a:p>
            <a:pPr algn="ctr"/>
            <a:r>
              <a:rPr lang="en-US" dirty="0" smtClean="0"/>
              <a:t>            Sources – Talend – Data Warehouse</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a:t>
            </a:r>
            <a:endParaRPr lang="en-US" dirty="0"/>
          </a:p>
        </p:txBody>
      </p:sp>
      <p:sp>
        <p:nvSpPr>
          <p:cNvPr id="3" name="Content Placeholder 2"/>
          <p:cNvSpPr>
            <a:spLocks noGrp="1"/>
          </p:cNvSpPr>
          <p:nvPr>
            <p:ph idx="1"/>
          </p:nvPr>
        </p:nvSpPr>
        <p:spPr/>
        <p:txBody>
          <a:bodyPr>
            <a:normAutofit lnSpcReduction="10000"/>
          </a:bodyPr>
          <a:lstStyle/>
          <a:p>
            <a:r>
              <a:rPr lang="en-US" sz="2500" dirty="0" smtClean="0"/>
              <a:t>A highly scalable and fast execution open source platform. </a:t>
            </a:r>
          </a:p>
          <a:p>
            <a:r>
              <a:rPr lang="en-US" sz="2500" dirty="0" smtClean="0"/>
              <a:t>Broad data integration connectivity.</a:t>
            </a:r>
          </a:p>
          <a:p>
            <a:r>
              <a:rPr lang="en-US" sz="2500" dirty="0" smtClean="0"/>
              <a:t>Built-in advanced components</a:t>
            </a:r>
          </a:p>
          <a:p>
            <a:pPr lvl="1"/>
            <a:r>
              <a:rPr lang="en-US" sz="2400" dirty="0" smtClean="0"/>
              <a:t>ETL including string manipulations, slowly changing dimensions, automatic lookup handling, bulk load support and data mapping tools that can handle complex data mappings.</a:t>
            </a:r>
            <a:endParaRPr lang="en-US" sz="2100" dirty="0" smtClean="0"/>
          </a:p>
          <a:p>
            <a:r>
              <a:rPr lang="en-US" sz="2500" dirty="0" smtClean="0"/>
              <a:t>Business-oriented process modeling</a:t>
            </a:r>
          </a:p>
          <a:p>
            <a:pPr lvl="1"/>
            <a:r>
              <a:rPr lang="en-US" sz="2400" dirty="0" smtClean="0"/>
              <a:t>Ensures proper communication between IT and lines of business.</a:t>
            </a:r>
            <a:endParaRPr lang="en-US" sz="2100" dirty="0" smtClean="0"/>
          </a:p>
          <a:p>
            <a:r>
              <a:rPr lang="en-US" sz="2500" dirty="0" smtClean="0"/>
              <a:t>Fully graphical development environment. </a:t>
            </a:r>
            <a:endParaRPr lang="en-US" sz="25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(WHY?)</a:t>
            </a:r>
            <a:endParaRPr lang="en-US" dirty="0"/>
          </a:p>
        </p:txBody>
      </p:sp>
      <p:sp>
        <p:nvSpPr>
          <p:cNvPr id="3" name="Content Placeholder 2"/>
          <p:cNvSpPr>
            <a:spLocks noGrp="1"/>
          </p:cNvSpPr>
          <p:nvPr>
            <p:ph idx="1"/>
          </p:nvPr>
        </p:nvSpPr>
        <p:spPr/>
        <p:txBody>
          <a:bodyPr>
            <a:normAutofit/>
          </a:bodyPr>
          <a:lstStyle/>
          <a:p>
            <a:r>
              <a:rPr lang="en-US" sz="2500" dirty="0" smtClean="0"/>
              <a:t>Talend provides an extensible and highly-scalable set of data integration tools to access, transform and migrate data from any business system. With support for over 800 types of data sources.</a:t>
            </a:r>
          </a:p>
          <a:p>
            <a:endParaRPr lang="en-US" sz="2500" dirty="0" smtClean="0"/>
          </a:p>
          <a:p>
            <a:r>
              <a:rPr lang="en-US" sz="2500" dirty="0" smtClean="0"/>
              <a:t>Talend provides a powerful open source-based data quality solution that delivers end-to-end profiling, cleansing, matching and monitoring capabilities with the ability to identify anomalies, standardize data, resolve duplicates and monitor data quality over time.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Talend (WHY?)</a:t>
            </a:r>
            <a:endParaRPr lang="en-US" dirty="0"/>
          </a:p>
        </p:txBody>
      </p:sp>
      <p:sp>
        <p:nvSpPr>
          <p:cNvPr id="3" name="Content Placeholder 2"/>
          <p:cNvSpPr>
            <a:spLocks noGrp="1"/>
          </p:cNvSpPr>
          <p:nvPr>
            <p:ph idx="1"/>
          </p:nvPr>
        </p:nvSpPr>
        <p:spPr/>
        <p:txBody>
          <a:bodyPr>
            <a:normAutofit/>
          </a:bodyPr>
          <a:lstStyle/>
          <a:p>
            <a:r>
              <a:rPr lang="en-US" b="1" dirty="0" smtClean="0"/>
              <a:t>Pentaho vs. Talend</a:t>
            </a:r>
          </a:p>
          <a:p>
            <a:pPr lvl="1"/>
            <a:r>
              <a:rPr lang="en-US" sz="2500" dirty="0" smtClean="0"/>
              <a:t>Talend is more focused on </a:t>
            </a:r>
            <a:r>
              <a:rPr lang="en-US" sz="2500" b="1" dirty="0" smtClean="0"/>
              <a:t>data integration</a:t>
            </a:r>
            <a:r>
              <a:rPr lang="en-US" sz="2500" dirty="0" smtClean="0"/>
              <a:t>, </a:t>
            </a:r>
            <a:r>
              <a:rPr lang="en-US" sz="2500" b="1" dirty="0" smtClean="0"/>
              <a:t>data quality</a:t>
            </a:r>
            <a:r>
              <a:rPr lang="en-US" sz="2500" dirty="0" smtClean="0"/>
              <a:t> and </a:t>
            </a:r>
            <a:r>
              <a:rPr lang="en-US" sz="2500" b="1" dirty="0" smtClean="0"/>
              <a:t>data management</a:t>
            </a:r>
            <a:r>
              <a:rPr lang="en-US" sz="2500" dirty="0" smtClean="0"/>
              <a:t> solutions, while Pentaho is focused on </a:t>
            </a:r>
            <a:r>
              <a:rPr lang="en-US" sz="2500" b="1" dirty="0" smtClean="0"/>
              <a:t>Business Intelligence</a:t>
            </a:r>
            <a:r>
              <a:rPr lang="en-US" sz="2500" dirty="0" smtClean="0"/>
              <a:t>.</a:t>
            </a:r>
          </a:p>
          <a:p>
            <a:pPr lvl="1"/>
            <a:r>
              <a:rPr lang="en-US" sz="2500" b="1" dirty="0" smtClean="0"/>
              <a:t>Talend </a:t>
            </a:r>
            <a:r>
              <a:rPr lang="en-US" sz="2500" dirty="0" smtClean="0"/>
              <a:t>is more features rich and has a more technology compared to </a:t>
            </a:r>
            <a:r>
              <a:rPr lang="en-US" sz="2500" b="1" dirty="0" smtClean="0"/>
              <a:t>Kettle (Pentaho).</a:t>
            </a:r>
          </a:p>
          <a:p>
            <a:pPr lvl="1"/>
            <a:r>
              <a:rPr lang="en-US" sz="2500" b="1" dirty="0" smtClean="0"/>
              <a:t>Talend Open Studio (TOS)</a:t>
            </a:r>
            <a:r>
              <a:rPr lang="en-US" sz="2500" dirty="0" smtClean="0"/>
              <a:t> is a generic ETL and Data Management tool also integrated in the </a:t>
            </a:r>
            <a:r>
              <a:rPr lang="en-US" sz="2500" b="1" u="sng" dirty="0" smtClean="0"/>
              <a:t>SpagoBI</a:t>
            </a:r>
            <a:r>
              <a:rPr lang="en-US" sz="2500" u="sng" dirty="0" smtClean="0"/>
              <a:t> </a:t>
            </a:r>
            <a:r>
              <a:rPr lang="en-US" sz="2500" dirty="0" smtClean="0"/>
              <a:t>and </a:t>
            </a:r>
            <a:r>
              <a:rPr lang="en-US" sz="2500" b="1" u="sng" dirty="0" smtClean="0"/>
              <a:t>Jasper Server</a:t>
            </a:r>
            <a:r>
              <a:rPr lang="en-US" sz="2500" u="sng" dirty="0" smtClean="0"/>
              <a:t> </a:t>
            </a:r>
            <a:r>
              <a:rPr lang="en-US" sz="2500" dirty="0" smtClean="0"/>
              <a:t>BI platforms, </a:t>
            </a:r>
            <a:r>
              <a:rPr lang="en-US" sz="2500" b="1" dirty="0" smtClean="0"/>
              <a:t>Kettle</a:t>
            </a:r>
            <a:r>
              <a:rPr lang="en-US" sz="2500" dirty="0" smtClean="0"/>
              <a:t> is the default </a:t>
            </a:r>
            <a:r>
              <a:rPr lang="en-US" sz="2500" b="1" dirty="0" smtClean="0"/>
              <a:t>ETL </a:t>
            </a:r>
            <a:r>
              <a:rPr lang="en-US" sz="2500" dirty="0" smtClean="0"/>
              <a:t>tool for </a:t>
            </a:r>
            <a:r>
              <a:rPr lang="en-US" sz="2500" b="1" dirty="0" smtClean="0"/>
              <a:t>Pentaho BI.</a:t>
            </a:r>
            <a:endParaRPr lang="en-US" sz="2500"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2735</TotalTime>
  <Words>679</Words>
  <Application>Microsoft Office PowerPoint</Application>
  <PresentationFormat>On-screen Show (4:3)</PresentationFormat>
  <Paragraphs>168</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Corbel</vt:lpstr>
      <vt:lpstr>Wingdings</vt:lpstr>
      <vt:lpstr>Wingdings 2</vt:lpstr>
      <vt:lpstr>Wingdings 3</vt:lpstr>
      <vt:lpstr>Module</vt:lpstr>
      <vt:lpstr>Talend</vt:lpstr>
      <vt:lpstr>Contents</vt:lpstr>
      <vt:lpstr>Contents</vt:lpstr>
      <vt:lpstr>ETL for Analytics</vt:lpstr>
      <vt:lpstr>ETL </vt:lpstr>
      <vt:lpstr>ETL</vt:lpstr>
      <vt:lpstr>Talend</vt:lpstr>
      <vt:lpstr>Talend (WHY?)</vt:lpstr>
      <vt:lpstr>Talend (WHY?)</vt:lpstr>
      <vt:lpstr>Talend - Architecture</vt:lpstr>
      <vt:lpstr>Talend - Architecture</vt:lpstr>
      <vt:lpstr>Talend – Functionalities</vt:lpstr>
      <vt:lpstr>Talend - Install</vt:lpstr>
      <vt:lpstr>Talend – Project </vt:lpstr>
      <vt:lpstr>Talend – Project </vt:lpstr>
      <vt:lpstr>Talend – DB Connection</vt:lpstr>
      <vt:lpstr>Talend – DB Connection</vt:lpstr>
      <vt:lpstr>Talend – DB Connection</vt:lpstr>
      <vt:lpstr>Talend – DB Connection</vt:lpstr>
      <vt:lpstr>Talend – DB Connection</vt:lpstr>
      <vt:lpstr>Talend – Excel Connection</vt:lpstr>
      <vt:lpstr>Talend – Excel Connection</vt:lpstr>
      <vt:lpstr>Talend – Excel Connection</vt:lpstr>
      <vt:lpstr>Talend – Excel Connection</vt:lpstr>
      <vt:lpstr>Talend – Excel Connection</vt:lpstr>
      <vt:lpstr>Talend - Job</vt:lpstr>
      <vt:lpstr>Talend - Job</vt:lpstr>
      <vt:lpstr>Talend - Job</vt:lpstr>
      <vt:lpstr>Talend - Job</vt:lpstr>
      <vt:lpstr>Talend - Job</vt:lpstr>
      <vt:lpstr>Talend - Job</vt:lpstr>
      <vt:lpstr>Talend - Job</vt:lpstr>
      <vt:lpstr>Talend - Job</vt:lpstr>
      <vt:lpstr>Talend - Job</vt:lpstr>
      <vt:lpstr>Talend - Job</vt:lpstr>
      <vt:lpstr>Talend - Job</vt:lpstr>
      <vt:lpstr>Talend - Job</vt:lpstr>
      <vt:lpstr>Talend - Job</vt:lpstr>
      <vt:lpstr>Talend - Components</vt:lpstr>
      <vt:lpstr>Talend - Components</vt:lpstr>
      <vt:lpstr>Talend - Components</vt:lpstr>
      <vt:lpstr>Talend - Components</vt:lpstr>
      <vt:lpstr>Talend – 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dc:title>
  <dc:creator>Ammar</dc:creator>
  <cp:lastModifiedBy>Owais Ajaz</cp:lastModifiedBy>
  <cp:revision>236</cp:revision>
  <dcterms:created xsi:type="dcterms:W3CDTF">2006-08-16T00:00:00Z</dcterms:created>
  <dcterms:modified xsi:type="dcterms:W3CDTF">2016-06-30T05:16:53Z</dcterms:modified>
</cp:coreProperties>
</file>