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71" r:id="rId3"/>
    <p:sldId id="259" r:id="rId4"/>
    <p:sldId id="272" r:id="rId5"/>
    <p:sldId id="277" r:id="rId6"/>
    <p:sldId id="278" r:id="rId7"/>
    <p:sldId id="274" r:id="rId8"/>
    <p:sldId id="276" r:id="rId9"/>
    <p:sldId id="275" r:id="rId10"/>
    <p:sldId id="273" r:id="rId11"/>
    <p:sldId id="280" r:id="rId12"/>
    <p:sldId id="279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502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77CB-C2A0-4D31-B52D-FBCD8E9701E5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CD0AD-7673-425C-9549-17261F6487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8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8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8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8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8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0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8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3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D0AD-7673-425C-9549-17261F64871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8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23D846-5549-4C53-99FB-2FCDE6C5431D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7B459E-AC27-41EF-AC5F-B1B0C382E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858000" cy="99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Comparative Analysis</a:t>
            </a:r>
            <a:br>
              <a:rPr lang="en-US" sz="2400" dirty="0" smtClean="0"/>
            </a:br>
            <a:r>
              <a:rPr lang="en-US" sz="1800" dirty="0" smtClean="0"/>
              <a:t>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Storage and Analytics Technologies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66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  <a:ln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Traditional EDW Solution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A manufacturing organization planning to use its CRM,  ERP, </a:t>
            </a:r>
            <a:r>
              <a:rPr lang="en-US" sz="1400" dirty="0"/>
              <a:t> </a:t>
            </a:r>
            <a:r>
              <a:rPr lang="en-US" sz="1400" dirty="0" smtClean="0"/>
              <a:t>Booking, Sales and Issuance data stored in RDBMS to generate detailed insights about their business for better Business Planning.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Modernized EDW Approach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Retailers </a:t>
            </a:r>
            <a:r>
              <a:rPr lang="en-US" sz="1400" dirty="0" smtClean="0"/>
              <a:t>using Traditional EDW already and planning to extend their solution for tracking user </a:t>
            </a:r>
            <a:r>
              <a:rPr lang="en-US" sz="1400" dirty="0"/>
              <a:t>preferences, web clicks, and social sentiment to identify and automatically target geo-aware and device-aware personalized content and </a:t>
            </a:r>
            <a:r>
              <a:rPr lang="en-US" sz="1400" dirty="0" smtClean="0"/>
              <a:t>promotions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The </a:t>
            </a:r>
            <a:r>
              <a:rPr lang="en-US" sz="1400" dirty="0" smtClean="0"/>
              <a:t>City Administration uses </a:t>
            </a:r>
            <a:r>
              <a:rPr lang="en-US" sz="1400" dirty="0"/>
              <a:t>MongoDB to pull together millions of data points across its most crucial departments, providing real-time data analysis to city managers so they can better predict and allocate resources, respond quickly to emergencies, regulate traffic flow and uncover trends that would have otherwise been invisible.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Advanced EDW Approach</a:t>
            </a:r>
            <a:endParaRPr lang="en-US" sz="1600" b="1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An online retailer</a:t>
            </a:r>
            <a:r>
              <a:rPr lang="en-US" sz="1400" dirty="0"/>
              <a:t>, generates some 10,000 events per second. Every click and hover of every mouse is stored in MongoDB, and real-time data analytics is used to provide unique and </a:t>
            </a:r>
            <a:r>
              <a:rPr lang="en-US" sz="1400" dirty="0" smtClean="0"/>
              <a:t>personalized </a:t>
            </a:r>
            <a:r>
              <a:rPr lang="en-US" sz="1400" dirty="0"/>
              <a:t>web experiences to individual visitors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Media company </a:t>
            </a:r>
            <a:r>
              <a:rPr lang="en-US" sz="1400" dirty="0" smtClean="0"/>
              <a:t>uses </a:t>
            </a:r>
            <a:r>
              <a:rPr lang="en-US" sz="1400" dirty="0"/>
              <a:t>MongoDB to pinpoint when content is viewed, where it’s shared, and how it’s being consumed by its 400 million monthly website visitors. The system enables BuzzFeed’s employees to </a:t>
            </a:r>
            <a:r>
              <a:rPr lang="en-US" sz="1400" dirty="0" smtClean="0"/>
              <a:t>analyze, </a:t>
            </a:r>
            <a:r>
              <a:rPr lang="en-US" sz="1400" dirty="0"/>
              <a:t>track, and display these metrics to writers and editors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48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vs. Implementation Technology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08713611"/>
              </p:ext>
            </p:extLst>
          </p:nvPr>
        </p:nvGraphicFramePr>
        <p:xfrm>
          <a:off x="533400" y="1295389"/>
          <a:ext cx="8153398" cy="4876804"/>
        </p:xfrm>
        <a:graphic>
          <a:graphicData uri="http://schemas.openxmlformats.org/drawingml/2006/table">
            <a:tbl>
              <a:tblPr/>
              <a:tblGrid>
                <a:gridCol w="2561061"/>
                <a:gridCol w="2903450"/>
                <a:gridCol w="1004338"/>
                <a:gridCol w="931296"/>
                <a:gridCol w="753253"/>
              </a:tblGrid>
              <a:tr h="2115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Requirement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SQL 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MongoDB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Hadoop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11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Licensing and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2215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 Source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MPP Technology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Third Party Products 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Stack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115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Solution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EDW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Data and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Commodity Hardware 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Structured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Semi Structured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Unstructured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Schema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Analysis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Online Analytics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Offline Analytics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 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 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Third Party Connectors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 Joins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 Business Queries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Handling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Velocity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6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Datalake – </a:t>
            </a:r>
            <a:r>
              <a:rPr lang="en-US" sz="2000" dirty="0" smtClean="0"/>
              <a:t>using Hadoop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buFont typeface="Wingdings 3"/>
              <a:buNone/>
            </a:pPr>
            <a:r>
              <a:rPr lang="en-US" sz="1600" b="1" dirty="0">
                <a:solidFill>
                  <a:srgbClr val="FF0000"/>
                </a:solidFill>
              </a:rPr>
              <a:t>Pros</a:t>
            </a:r>
          </a:p>
          <a:p>
            <a:r>
              <a:rPr lang="en-US" sz="1600" dirty="0" smtClean="0"/>
              <a:t>Recommended </a:t>
            </a:r>
            <a:r>
              <a:rPr lang="en-US" sz="1600" dirty="0"/>
              <a:t>for Datalake </a:t>
            </a:r>
            <a:r>
              <a:rPr lang="en-US" sz="1600" dirty="0" smtClean="0"/>
              <a:t>Implementation due to </a:t>
            </a:r>
          </a:p>
          <a:p>
            <a:pPr lvl="1"/>
            <a:r>
              <a:rPr lang="en-US" sz="1400" dirty="0" smtClean="0"/>
              <a:t>Optimized </a:t>
            </a:r>
            <a:r>
              <a:rPr lang="en-US" sz="1400" dirty="0"/>
              <a:t>File System (Compression, File Format </a:t>
            </a:r>
            <a:r>
              <a:rPr lang="en-US" sz="1400" dirty="0" smtClean="0"/>
              <a:t>Conversions)</a:t>
            </a:r>
          </a:p>
          <a:p>
            <a:pPr lvl="1"/>
            <a:r>
              <a:rPr lang="en-US" sz="1400" dirty="0" smtClean="0"/>
              <a:t>Distribution </a:t>
            </a:r>
            <a:r>
              <a:rPr lang="en-US" sz="1400" dirty="0"/>
              <a:t>- Processing Power"</a:t>
            </a:r>
          </a:p>
          <a:p>
            <a:r>
              <a:rPr lang="en-US" sz="1600" dirty="0"/>
              <a:t>Cost Effective for Cloud </a:t>
            </a:r>
            <a:r>
              <a:rPr lang="en-US" sz="1600" dirty="0" smtClean="0"/>
              <a:t>Implementations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Cons</a:t>
            </a:r>
          </a:p>
          <a:p>
            <a:r>
              <a:rPr lang="en-US" sz="1600" dirty="0"/>
              <a:t>High Datalake failure ratio due to Bad Planning.</a:t>
            </a:r>
          </a:p>
          <a:p>
            <a:r>
              <a:rPr lang="en-US" sz="1600" dirty="0" smtClean="0"/>
              <a:t>Rapidly </a:t>
            </a:r>
            <a:r>
              <a:rPr lang="en-US" sz="1600" dirty="0"/>
              <a:t>changing </a:t>
            </a:r>
            <a:r>
              <a:rPr lang="en-US" sz="1600" dirty="0" smtClean="0"/>
              <a:t>technology</a:t>
            </a:r>
          </a:p>
          <a:p>
            <a:pPr lvl="1"/>
            <a:r>
              <a:rPr lang="en-US" sz="1400" dirty="0" smtClean="0"/>
              <a:t>Tools </a:t>
            </a:r>
            <a:r>
              <a:rPr lang="en-US" sz="1400" dirty="0"/>
              <a:t>get deprecated </a:t>
            </a:r>
            <a:r>
              <a:rPr lang="en-US" sz="1400" dirty="0" smtClean="0"/>
              <a:t>rapidly</a:t>
            </a:r>
          </a:p>
          <a:p>
            <a:pPr lvl="1"/>
            <a:r>
              <a:rPr lang="en-US" sz="1400" dirty="0" smtClean="0"/>
              <a:t>New </a:t>
            </a:r>
            <a:r>
              <a:rPr lang="en-US" sz="1400" dirty="0"/>
              <a:t>tools releasing at a rapid </a:t>
            </a:r>
            <a:r>
              <a:rPr lang="en-US" sz="1400" dirty="0" smtClean="0"/>
              <a:t>rate</a:t>
            </a:r>
            <a:endParaRPr lang="en-US" sz="1400" dirty="0"/>
          </a:p>
          <a:p>
            <a:r>
              <a:rPr lang="en-US" sz="1600" dirty="0" smtClean="0"/>
              <a:t>Extensive </a:t>
            </a:r>
            <a:r>
              <a:rPr lang="en-US" sz="1600" dirty="0"/>
              <a:t>Administration and Support </a:t>
            </a:r>
            <a:r>
              <a:rPr lang="en-US" sz="1600" dirty="0" smtClean="0"/>
              <a:t>Requirement</a:t>
            </a:r>
          </a:p>
          <a:p>
            <a:pPr lvl="1"/>
            <a:r>
              <a:rPr lang="en-US" sz="1400" dirty="0" smtClean="0"/>
              <a:t>Time </a:t>
            </a:r>
            <a:r>
              <a:rPr lang="en-US" sz="1400" dirty="0"/>
              <a:t>consuming </a:t>
            </a:r>
            <a:r>
              <a:rPr lang="en-US" sz="1400" dirty="0" smtClean="0"/>
              <a:t>process</a:t>
            </a:r>
          </a:p>
          <a:p>
            <a:pPr lvl="1"/>
            <a:r>
              <a:rPr lang="en-US" sz="1400" dirty="0" smtClean="0"/>
              <a:t>Totally </a:t>
            </a:r>
            <a:r>
              <a:rPr lang="en-US" sz="1400" dirty="0"/>
              <a:t>manual </a:t>
            </a:r>
            <a:r>
              <a:rPr lang="en-US" sz="1400" dirty="0" smtClean="0"/>
              <a:t>administration</a:t>
            </a:r>
            <a:endParaRPr lang="en-US" sz="14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09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vs. MongoDB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28300089"/>
              </p:ext>
            </p:extLst>
          </p:nvPr>
        </p:nvGraphicFramePr>
        <p:xfrm>
          <a:off x="457200" y="1219186"/>
          <a:ext cx="8229600" cy="4985514"/>
        </p:xfrm>
        <a:graphic>
          <a:graphicData uri="http://schemas.openxmlformats.org/drawingml/2006/table">
            <a:tbl>
              <a:tblPr/>
              <a:tblGrid>
                <a:gridCol w="1326943"/>
                <a:gridCol w="3419431"/>
                <a:gridCol w="3483226"/>
              </a:tblGrid>
              <a:tr h="21002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58" marR="7658" marT="765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Apache Hadoop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MongoDB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Written In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Java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C++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Open Source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Yes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Yes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Type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Framework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Database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OS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Cross-Platform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Cross-Platform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Suite of Products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Stand-Alone Product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Best Application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Large Scale Processing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Real-Time Extraction and Processing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MapReduce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Available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Available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Scalability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Limited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Yes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NoSQL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No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Yes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High Availability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Limited – Only One Failure Point Available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Yes – Replication Enabled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Storage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File System Available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File System Available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Server-Side Script Execution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Yes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Yes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Data Structure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Flexible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Only CSV and JSON can be imported</a:t>
                      </a:r>
                    </a:p>
                  </a:txBody>
                  <a:tcPr marL="7658" marR="7658" marT="76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RDBMS System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Supplements RDBMS for specific Use Cases. Not Designed to Replace RDBMS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Designed to Replace RDMS, Supports RDBMS for specific Use Cases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Framework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Consists of different software, e.g. HDFS and MapReduce.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Stores data in collections.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1002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Strength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Big Data Handling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Robust, More 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Flexible 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than Hadoop.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10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RDBMS Replacement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10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Batch Processing and Long Running Jobs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Real Time Data Processing and Analysis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Designed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It is a database, Primarily designed for data storage and retrieval.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Designed to process and analyze huge volume of data.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Weakness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It depends mainly on ‘NameNode’, which is the only point of failure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Major complaint regarding MongoDB is fault tolerance issue, which can lead to data loss.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Hardware Cost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Cost is more as it is a collection of software.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Cost effective because it is a single product.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10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Memory handling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It has the ability to optimize space utilization, which MongoDB lacks.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Efficient in handling memory as it is written in C++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962400" cy="4937760"/>
          </a:xfrm>
          <a:ln>
            <a:solidFill>
              <a:schemeClr val="accent6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u="sng" dirty="0" smtClean="0">
                <a:solidFill>
                  <a:srgbClr val="FF0000"/>
                </a:solidFill>
              </a:rPr>
              <a:t>Pros</a:t>
            </a:r>
          </a:p>
          <a:p>
            <a:r>
              <a:rPr lang="en-US" sz="1200" dirty="0"/>
              <a:t>Enterprise Wide </a:t>
            </a:r>
            <a:r>
              <a:rPr lang="en-US" sz="1200" dirty="0" smtClean="0"/>
              <a:t>Solution</a:t>
            </a:r>
          </a:p>
          <a:p>
            <a:r>
              <a:rPr lang="en-US" sz="1200" dirty="0" smtClean="0"/>
              <a:t>MPP Technology Supported</a:t>
            </a:r>
            <a:endParaRPr lang="en-US" sz="1200" dirty="0"/>
          </a:p>
          <a:p>
            <a:r>
              <a:rPr lang="en-US" sz="1200" dirty="0"/>
              <a:t>Transact SQL, ANSI SQL Supported</a:t>
            </a:r>
          </a:p>
          <a:p>
            <a:r>
              <a:rPr lang="en-US" sz="1200" dirty="0"/>
              <a:t>Supports Complex Business Queries and Joins</a:t>
            </a:r>
          </a:p>
          <a:p>
            <a:r>
              <a:rPr lang="en-US" sz="1200" dirty="0"/>
              <a:t>Recommended for Offline (Batch) Analytics</a:t>
            </a:r>
          </a:p>
          <a:p>
            <a:r>
              <a:rPr lang="en-US" sz="1200" dirty="0"/>
              <a:t>Recommended for Transactional System.</a:t>
            </a:r>
          </a:p>
          <a:p>
            <a:r>
              <a:rPr lang="en-US" sz="1200" dirty="0"/>
              <a:t>Recommended for </a:t>
            </a:r>
            <a:r>
              <a:rPr lang="en-US" sz="1200" dirty="0" smtClean="0"/>
              <a:t>Traditional EDW </a:t>
            </a:r>
            <a:r>
              <a:rPr lang="en-US" sz="1200" dirty="0"/>
              <a:t>System.</a:t>
            </a:r>
          </a:p>
          <a:p>
            <a:r>
              <a:rPr lang="en-US" sz="1200" dirty="0" smtClean="0"/>
              <a:t>High </a:t>
            </a:r>
            <a:r>
              <a:rPr lang="en-US" sz="1200" dirty="0"/>
              <a:t>Skillset Availability</a:t>
            </a:r>
          </a:p>
          <a:p>
            <a:r>
              <a:rPr lang="en-US" sz="1200" dirty="0"/>
              <a:t>Synchronous INSERT and UPDATE</a:t>
            </a:r>
          </a:p>
          <a:p>
            <a:r>
              <a:rPr lang="en-US" sz="1200" dirty="0"/>
              <a:t>High Maturity and Stability</a:t>
            </a:r>
          </a:p>
          <a:p>
            <a:r>
              <a:rPr lang="en-US" sz="1200" dirty="0" smtClean="0"/>
              <a:t>Pre-Configured Security.</a:t>
            </a:r>
            <a:endParaRPr lang="en-US" sz="1200" dirty="0"/>
          </a:p>
          <a:p>
            <a:r>
              <a:rPr lang="en-US" sz="1200" dirty="0"/>
              <a:t>Vertically Scalable</a:t>
            </a:r>
          </a:p>
          <a:p>
            <a:r>
              <a:rPr lang="en-US" sz="1200" dirty="0"/>
              <a:t>Supports Immediate </a:t>
            </a:r>
            <a:r>
              <a:rPr lang="en-US" sz="1200" dirty="0" smtClean="0"/>
              <a:t>Consistency</a:t>
            </a:r>
            <a:endParaRPr lang="en-US" sz="1200" dirty="0"/>
          </a:p>
          <a:p>
            <a:r>
              <a:rPr lang="en-US" sz="1200" dirty="0" smtClean="0"/>
              <a:t>Supports </a:t>
            </a:r>
            <a:r>
              <a:rPr lang="en-US" sz="1200" dirty="0"/>
              <a:t>Both Primary and Secondary indexes.</a:t>
            </a:r>
          </a:p>
          <a:p>
            <a:r>
              <a:rPr lang="en-US" sz="1200" dirty="0"/>
              <a:t>Huge Community</a:t>
            </a:r>
          </a:p>
          <a:p>
            <a:r>
              <a:rPr lang="en-US" sz="1200" dirty="0"/>
              <a:t>Unlimited Record Update Supported.</a:t>
            </a:r>
          </a:p>
          <a:p>
            <a:r>
              <a:rPr lang="en-US" sz="1200" dirty="0"/>
              <a:t>Microsoft Products </a:t>
            </a:r>
            <a:r>
              <a:rPr lang="en-US" sz="1200" dirty="0" smtClean="0"/>
              <a:t>Compatibility</a:t>
            </a:r>
            <a:endParaRPr lang="en-US" sz="1200" dirty="0"/>
          </a:p>
          <a:p>
            <a:r>
              <a:rPr lang="en-US" sz="1200" dirty="0"/>
              <a:t>No </a:t>
            </a:r>
            <a:r>
              <a:rPr lang="en-US" sz="1200" dirty="0" smtClean="0"/>
              <a:t>record size limitation</a:t>
            </a:r>
          </a:p>
          <a:p>
            <a:r>
              <a:rPr lang="en-US" sz="1200" dirty="0" smtClean="0"/>
              <a:t>Bulk Insert Support</a:t>
            </a:r>
          </a:p>
          <a:p>
            <a:r>
              <a:rPr lang="en-US" sz="1200" dirty="0"/>
              <a:t>Query caching</a:t>
            </a:r>
          </a:p>
          <a:p>
            <a:r>
              <a:rPr lang="en-US" sz="1200" dirty="0" smtClean="0"/>
              <a:t>SSL/TLS </a:t>
            </a:r>
            <a:r>
              <a:rPr lang="en-US" sz="1200" dirty="0"/>
              <a:t>support</a:t>
            </a:r>
          </a:p>
          <a:p>
            <a:r>
              <a:rPr lang="en-US" sz="1200" dirty="0"/>
              <a:t>Unicode </a:t>
            </a:r>
            <a:r>
              <a:rPr lang="en-US" sz="1200" dirty="0" smtClean="0"/>
              <a:t>support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48200" y="1219200"/>
            <a:ext cx="3962400" cy="493776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1400" u="sng" dirty="0" smtClean="0">
                <a:solidFill>
                  <a:srgbClr val="FF0000"/>
                </a:solidFill>
              </a:rPr>
              <a:t>Cons</a:t>
            </a:r>
            <a:endParaRPr lang="en-US" sz="1400" dirty="0" smtClean="0"/>
          </a:p>
          <a:p>
            <a:r>
              <a:rPr lang="en-US" sz="1300" dirty="0"/>
              <a:t>Not Open Source</a:t>
            </a:r>
          </a:p>
          <a:p>
            <a:r>
              <a:rPr lang="en-US" sz="1300" dirty="0"/>
              <a:t>Huge Corporate Licensing Cost</a:t>
            </a:r>
          </a:p>
          <a:p>
            <a:r>
              <a:rPr lang="en-US" sz="1300" dirty="0"/>
              <a:t>More expensive initial cost</a:t>
            </a:r>
          </a:p>
          <a:p>
            <a:r>
              <a:rPr lang="en-US" sz="1300" dirty="0"/>
              <a:t>Huge Hardware Cost. Can not run on Commodity Hardware.</a:t>
            </a:r>
          </a:p>
          <a:p>
            <a:r>
              <a:rPr lang="en-US" sz="1300" dirty="0"/>
              <a:t>Fixed S</a:t>
            </a:r>
            <a:r>
              <a:rPr lang="en-US" sz="1300" dirty="0" smtClean="0"/>
              <a:t>chema Architecture (Schema on Write)</a:t>
            </a:r>
          </a:p>
          <a:p>
            <a:r>
              <a:rPr lang="en-US" sz="1300" dirty="0" smtClean="0"/>
              <a:t>No High Availability</a:t>
            </a:r>
            <a:endParaRPr lang="en-US" sz="1300" dirty="0"/>
          </a:p>
          <a:p>
            <a:r>
              <a:rPr lang="en-US" sz="1300" dirty="0"/>
              <a:t>Not Suitable for Rapid Development Due to fixed Schema</a:t>
            </a:r>
          </a:p>
          <a:p>
            <a:r>
              <a:rPr lang="en-US" sz="1300" dirty="0"/>
              <a:t>Supports structured data only</a:t>
            </a:r>
          </a:p>
          <a:p>
            <a:r>
              <a:rPr lang="en-US" sz="1300" dirty="0"/>
              <a:t>Not Suitable for Volume and Variety of Data</a:t>
            </a:r>
          </a:p>
          <a:p>
            <a:r>
              <a:rPr lang="en-US" sz="1300" dirty="0"/>
              <a:t>Not Recommended for Micro services</a:t>
            </a:r>
          </a:p>
          <a:p>
            <a:r>
              <a:rPr lang="en-US" sz="1300" dirty="0"/>
              <a:t>Difficult to Learn</a:t>
            </a:r>
          </a:p>
          <a:p>
            <a:r>
              <a:rPr lang="en-US" sz="1300" dirty="0"/>
              <a:t>Not Horizontally Scalable</a:t>
            </a:r>
          </a:p>
          <a:p>
            <a:r>
              <a:rPr lang="en-US" sz="1300" dirty="0"/>
              <a:t>Difficult to Manage and Administer (DBA is Required)</a:t>
            </a:r>
          </a:p>
          <a:p>
            <a:r>
              <a:rPr lang="en-US" sz="1300" dirty="0"/>
              <a:t>Huge Volume reduces Performance</a:t>
            </a:r>
          </a:p>
          <a:p>
            <a:r>
              <a:rPr lang="en-US" sz="1300" dirty="0"/>
              <a:t>Limited Replication Support</a:t>
            </a:r>
          </a:p>
          <a:p>
            <a:r>
              <a:rPr lang="en-US" sz="1300" dirty="0"/>
              <a:t>No </a:t>
            </a:r>
            <a:r>
              <a:rPr lang="en-US" sz="1300" dirty="0" smtClean="0"/>
              <a:t>Hadoop (Data Lake) </a:t>
            </a:r>
            <a:r>
              <a:rPr lang="en-US" sz="1300" dirty="0"/>
              <a:t>Support</a:t>
            </a:r>
          </a:p>
          <a:p>
            <a:r>
              <a:rPr lang="en-US" sz="1300" dirty="0"/>
              <a:t>Not suitable for VLDB (Very Large Database) Solutions.</a:t>
            </a:r>
          </a:p>
          <a:p>
            <a:r>
              <a:rPr lang="en-US" sz="1300" dirty="0"/>
              <a:t>H</a:t>
            </a:r>
            <a:r>
              <a:rPr lang="en-US" sz="1300" dirty="0" smtClean="0"/>
              <a:t>ardware </a:t>
            </a:r>
            <a:r>
              <a:rPr lang="en-US" sz="1300" dirty="0"/>
              <a:t>resource intensive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No Bulk Update Support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047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962400" cy="4937760"/>
          </a:xfrm>
          <a:ln>
            <a:solidFill>
              <a:schemeClr val="accent6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u="sng" dirty="0" smtClean="0">
                <a:solidFill>
                  <a:srgbClr val="FF0000"/>
                </a:solidFill>
              </a:rPr>
              <a:t>Pros</a:t>
            </a:r>
          </a:p>
          <a:p>
            <a:r>
              <a:rPr lang="en-US" sz="1400" dirty="0"/>
              <a:t>Open Source</a:t>
            </a:r>
          </a:p>
          <a:p>
            <a:r>
              <a:rPr lang="en-US" sz="1400" dirty="0"/>
              <a:t>Enterprise Wide </a:t>
            </a:r>
            <a:r>
              <a:rPr lang="en-US" sz="1400" dirty="0" smtClean="0"/>
              <a:t>Solution</a:t>
            </a:r>
          </a:p>
          <a:p>
            <a:r>
              <a:rPr lang="en-US" sz="1400" dirty="0" smtClean="0"/>
              <a:t>MPP Technology Supported</a:t>
            </a:r>
          </a:p>
          <a:p>
            <a:r>
              <a:rPr lang="en-US" sz="1400" dirty="0" smtClean="0"/>
              <a:t>Rich Document Model</a:t>
            </a:r>
            <a:endParaRPr lang="en-US" sz="1400" dirty="0"/>
          </a:p>
          <a:p>
            <a:r>
              <a:rPr lang="en-US" sz="1400" dirty="0"/>
              <a:t>Free and Corporate Licensed Version Available</a:t>
            </a:r>
          </a:p>
          <a:p>
            <a:r>
              <a:rPr lang="en-US" sz="1400" dirty="0"/>
              <a:t>Less expensive initial cost</a:t>
            </a:r>
          </a:p>
          <a:p>
            <a:r>
              <a:rPr lang="en-US" sz="1400" dirty="0"/>
              <a:t>Less Hardware Cost. Can Run on Commodity Hardware.</a:t>
            </a:r>
          </a:p>
          <a:p>
            <a:r>
              <a:rPr lang="en-US" sz="1400" dirty="0"/>
              <a:t>Dynamic </a:t>
            </a:r>
            <a:r>
              <a:rPr lang="en-US" sz="1400" dirty="0" smtClean="0"/>
              <a:t>schema (Schema on Read)</a:t>
            </a:r>
          </a:p>
          <a:p>
            <a:r>
              <a:rPr lang="en-US" sz="1400" dirty="0"/>
              <a:t>Auto Sharding Support</a:t>
            </a:r>
          </a:p>
          <a:p>
            <a:r>
              <a:rPr lang="en-US" sz="1400" dirty="0"/>
              <a:t>Native replication support</a:t>
            </a:r>
          </a:p>
          <a:p>
            <a:r>
              <a:rPr lang="en-US" sz="1400" dirty="0"/>
              <a:t>In-memory </a:t>
            </a:r>
            <a:r>
              <a:rPr lang="en-US" sz="1400" dirty="0" smtClean="0"/>
              <a:t>speed</a:t>
            </a:r>
            <a:endParaRPr lang="en-US" sz="1400" b="1" dirty="0"/>
          </a:p>
          <a:p>
            <a:r>
              <a:rPr lang="en-US" sz="1400" dirty="0" smtClean="0"/>
              <a:t>Easy </a:t>
            </a:r>
            <a:r>
              <a:rPr lang="en-US" sz="1400" dirty="0"/>
              <a:t>to Develop</a:t>
            </a:r>
          </a:p>
          <a:p>
            <a:r>
              <a:rPr lang="en-US" sz="1400" dirty="0" smtClean="0"/>
              <a:t>Suitable </a:t>
            </a:r>
            <a:r>
              <a:rPr lang="en-US" sz="1400" dirty="0"/>
              <a:t>for Rapid Development due to Dynamic schema</a:t>
            </a:r>
          </a:p>
          <a:p>
            <a:r>
              <a:rPr lang="en-US" sz="1400" dirty="0"/>
              <a:t>SQL Support available through Third Party SQL Wrappers.</a:t>
            </a:r>
          </a:p>
          <a:p>
            <a:r>
              <a:rPr lang="en-US" sz="1400" dirty="0"/>
              <a:t>Supports Diverse Data (Structured, Semi-Structured and Un-Structured Data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Powerful Analytical Capabilities over high volumes of multi-structured data </a:t>
            </a:r>
            <a:r>
              <a:rPr lang="en-US" sz="1400" dirty="0" smtClean="0"/>
              <a:t>sets</a:t>
            </a:r>
          </a:p>
          <a:p>
            <a:r>
              <a:rPr lang="en-US" sz="1400" dirty="0"/>
              <a:t>Powerful Query Functionality</a:t>
            </a:r>
          </a:p>
          <a:p>
            <a:r>
              <a:rPr lang="en-US" sz="1400" dirty="0"/>
              <a:t>Strong volume and variety handling capabilities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Recommended for Online (Real-Time) Analytics</a:t>
            </a:r>
          </a:p>
          <a:p>
            <a:r>
              <a:rPr lang="en-US" sz="1400" dirty="0" smtClean="0"/>
              <a:t>Recommended for Advanced and Big Data Analytics.</a:t>
            </a:r>
          </a:p>
          <a:p>
            <a:r>
              <a:rPr lang="en-US" sz="1400" dirty="0"/>
              <a:t>Hadoop (Data Lake) </a:t>
            </a:r>
            <a:r>
              <a:rPr lang="en-US" sz="1400" dirty="0" smtClean="0"/>
              <a:t>Supported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48200" y="1219200"/>
            <a:ext cx="3962400" cy="493776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Horizontally </a:t>
            </a:r>
            <a:r>
              <a:rPr lang="en-US" sz="1100" dirty="0"/>
              <a:t>Scalable Architecture</a:t>
            </a:r>
          </a:p>
          <a:p>
            <a:r>
              <a:rPr lang="en-US" sz="1100" dirty="0" smtClean="0"/>
              <a:t>Recommended </a:t>
            </a:r>
            <a:r>
              <a:rPr lang="en-US" sz="1100" dirty="0"/>
              <a:t>for Micro services</a:t>
            </a:r>
          </a:p>
          <a:p>
            <a:r>
              <a:rPr lang="en-US" sz="1100" dirty="0"/>
              <a:t>Asynchronous INSERT and UPDATE</a:t>
            </a:r>
          </a:p>
          <a:p>
            <a:r>
              <a:rPr lang="en-US" sz="1100" dirty="0" smtClean="0"/>
              <a:t>Bulk </a:t>
            </a:r>
            <a:r>
              <a:rPr lang="en-US" sz="1100" dirty="0"/>
              <a:t>Insert Support</a:t>
            </a:r>
          </a:p>
          <a:p>
            <a:r>
              <a:rPr lang="en-US" sz="1100" dirty="0"/>
              <a:t>Bulk Update Support</a:t>
            </a:r>
          </a:p>
          <a:p>
            <a:r>
              <a:rPr lang="en-US" sz="1100" dirty="0"/>
              <a:t>Less Maturity and Configurable Stability: Depending on Write Concern Values it could be faster with less reliability or slower with more reliability</a:t>
            </a:r>
          </a:p>
          <a:p>
            <a:r>
              <a:rPr lang="en-US" sz="1100" dirty="0" smtClean="0"/>
              <a:t>Easy </a:t>
            </a:r>
            <a:r>
              <a:rPr lang="en-US" sz="1100" dirty="0"/>
              <a:t>to Manage and Administer (DBA not Required)</a:t>
            </a:r>
          </a:p>
          <a:p>
            <a:r>
              <a:rPr lang="en-US" sz="1100" dirty="0"/>
              <a:t>Supports immediate Consistency as well as Eventual Consistency</a:t>
            </a:r>
          </a:p>
          <a:p>
            <a:r>
              <a:rPr lang="en-US" sz="1100" dirty="0" smtClean="0"/>
              <a:t>Provides High Availability</a:t>
            </a:r>
            <a:endParaRPr lang="en-US" sz="1100" dirty="0"/>
          </a:p>
          <a:p>
            <a:r>
              <a:rPr lang="en-US" sz="1100" dirty="0"/>
              <a:t>Supports Both Primary and Secondary indexes.</a:t>
            </a:r>
          </a:p>
          <a:p>
            <a:r>
              <a:rPr lang="en-US" sz="1100" dirty="0"/>
              <a:t>Recommended for Huge Volume Handling</a:t>
            </a:r>
          </a:p>
          <a:p>
            <a:r>
              <a:rPr lang="en-US" sz="1100" dirty="0"/>
              <a:t>Replication Supported</a:t>
            </a:r>
          </a:p>
          <a:p>
            <a:r>
              <a:rPr lang="en-US" sz="1100" dirty="0"/>
              <a:t>Growing Community</a:t>
            </a:r>
          </a:p>
          <a:p>
            <a:r>
              <a:rPr lang="en-US" sz="1100" dirty="0" smtClean="0"/>
              <a:t>Suitable </a:t>
            </a:r>
            <a:r>
              <a:rPr lang="en-US" sz="1100" dirty="0"/>
              <a:t>for VLDB (Very Large Database) Solutions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Not hardware resource intensive.</a:t>
            </a:r>
          </a:p>
          <a:p>
            <a:r>
              <a:rPr lang="en-US" sz="1100" dirty="0" smtClean="0"/>
              <a:t>JSON, XML, BSON Documents Support.</a:t>
            </a:r>
          </a:p>
          <a:p>
            <a:r>
              <a:rPr lang="en-US" sz="1100" dirty="0" smtClean="0"/>
              <a:t>SSL/TSL support</a:t>
            </a:r>
          </a:p>
          <a:p>
            <a:r>
              <a:rPr lang="en-US" sz="1100" dirty="0" smtClean="0"/>
              <a:t>Unicode Support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286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 smtClean="0">
                <a:solidFill>
                  <a:srgbClr val="FF0000"/>
                </a:solidFill>
              </a:rPr>
              <a:t>Cons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No Direct SQL Support.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Performance issues with Third Party SQL Wrappers.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Complex Business Queries and Joins are not Recommended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Low Skillset Availability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Maximum of 1000 Documents update supported in </a:t>
            </a:r>
            <a:r>
              <a:rPr lang="en-US" sz="1200" dirty="0" smtClean="0"/>
              <a:t>a single process/transaction</a:t>
            </a:r>
            <a:r>
              <a:rPr lang="en-US" sz="1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Limited Microsoft Products Compatibility.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Time taking Configuration Process.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Maximum Document size in 16MB</a:t>
            </a:r>
            <a:r>
              <a:rPr lang="en-US" sz="1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Security is not Pre-Configured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No Query </a:t>
            </a:r>
            <a:r>
              <a:rPr lang="en-US" sz="1200" dirty="0" smtClean="0"/>
              <a:t>caching</a:t>
            </a:r>
            <a:endParaRPr lang="en-US" sz="1200" dirty="0"/>
          </a:p>
          <a:p>
            <a:pPr marL="0" indent="0">
              <a:buNone/>
            </a:pPr>
            <a:endParaRPr lang="en-US" sz="14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 on MongoDB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/>
              <a:t>MongoDB Connector for Business </a:t>
            </a:r>
            <a:r>
              <a:rPr lang="en-GB" sz="1400" b="1" dirty="0" smtClean="0"/>
              <a:t>Intelligence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Pros</a:t>
            </a:r>
          </a:p>
          <a:p>
            <a:r>
              <a:rPr lang="en-GB" sz="1200" dirty="0" smtClean="0"/>
              <a:t>Use your favourite BI platforms to access your MongoDB cluster directly, allowing you to generate insights quickly and with less effort.</a:t>
            </a:r>
          </a:p>
          <a:p>
            <a:r>
              <a:rPr lang="en-GB" sz="1200" dirty="0" smtClean="0"/>
              <a:t>The </a:t>
            </a:r>
            <a:r>
              <a:rPr lang="en-GB" sz="1200" dirty="0"/>
              <a:t>BI Connector is compatible with many popular BI and analytics platforms. Use MongoDB as a data source for Tableau, Excel, MicroStrategy, Microsoft Power BI, </a:t>
            </a:r>
            <a:r>
              <a:rPr lang="en-GB" sz="1200" dirty="0"/>
              <a:t>Qlik</a:t>
            </a:r>
            <a:r>
              <a:rPr lang="en-GB" sz="1200" dirty="0"/>
              <a:t>, and many more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Remove the </a:t>
            </a:r>
            <a:r>
              <a:rPr lang="en-GB" sz="1200" dirty="0"/>
              <a:t>need for complex ETL processes that move data from MongoDB into other systems for analysis</a:t>
            </a:r>
            <a:r>
              <a:rPr lang="en-GB" sz="1200" dirty="0" smtClean="0"/>
              <a:t>.</a:t>
            </a:r>
          </a:p>
          <a:p>
            <a:r>
              <a:rPr lang="en-GB" sz="1200" dirty="0"/>
              <a:t>Reduce the performance impact of analytical workloads on other applications that rely on the same database by directing queries from the BI Connector to a secondary within your cluster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Online Analytics - Real time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Cons</a:t>
            </a:r>
          </a:p>
          <a:p>
            <a:r>
              <a:rPr lang="en-GB" sz="1200" dirty="0" smtClean="0"/>
              <a:t>BI Connectors are not optimized for performance.</a:t>
            </a:r>
          </a:p>
          <a:p>
            <a:r>
              <a:rPr lang="en-GB" sz="1200" dirty="0" smtClean="0"/>
              <a:t>We rely on BI Connector functionality limitations.</a:t>
            </a:r>
          </a:p>
          <a:p>
            <a:r>
              <a:rPr lang="en-GB" sz="1200" dirty="0" smtClean="0"/>
              <a:t>BI connector are not free.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973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 on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Pros</a:t>
            </a:r>
          </a:p>
          <a:p>
            <a:r>
              <a:rPr lang="en-GB" sz="1200" dirty="0" smtClean="0"/>
              <a:t>Get maximum performance</a:t>
            </a:r>
          </a:p>
          <a:p>
            <a:r>
              <a:rPr lang="en-GB" sz="1200" dirty="0" smtClean="0"/>
              <a:t>Compatible with all popular BI analytical tools like SSAR,SSRS , </a:t>
            </a:r>
            <a:r>
              <a:rPr lang="en-GB" sz="1200" dirty="0" smtClean="0"/>
              <a:t>PowerBI</a:t>
            </a:r>
            <a:r>
              <a:rPr lang="en-GB" sz="1200" dirty="0" smtClean="0"/>
              <a:t>, </a:t>
            </a:r>
            <a:r>
              <a:rPr lang="en-GB" sz="1200" dirty="0" smtClean="0"/>
              <a:t>Tableau and many more</a:t>
            </a:r>
          </a:p>
          <a:p>
            <a:r>
              <a:rPr lang="en-GB" sz="1200" dirty="0" smtClean="0"/>
              <a:t>Strong Semantic Layer support</a:t>
            </a:r>
          </a:p>
          <a:p>
            <a:r>
              <a:rPr lang="en-GB" sz="1200" dirty="0" smtClean="0"/>
              <a:t>Generate reports and visualize data without using any 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party connectors</a:t>
            </a:r>
          </a:p>
          <a:p>
            <a:r>
              <a:rPr lang="en-GB" sz="1200" dirty="0" smtClean="0"/>
              <a:t>Offline Analytics - Near Real time/Micro batch</a:t>
            </a:r>
          </a:p>
          <a:p>
            <a:r>
              <a:rPr lang="en-GB" sz="1200" dirty="0" smtClean="0"/>
              <a:t>Support complex business rules (semantic layer /reporting level)</a:t>
            </a:r>
          </a:p>
          <a:p>
            <a:r>
              <a:rPr lang="en-GB" sz="1200" dirty="0" smtClean="0"/>
              <a:t>Huge community</a:t>
            </a:r>
          </a:p>
          <a:p>
            <a:r>
              <a:rPr lang="en-GB" sz="1200" dirty="0" smtClean="0"/>
              <a:t>Strong official support</a:t>
            </a:r>
          </a:p>
          <a:p>
            <a:r>
              <a:rPr lang="en-GB" sz="1200" dirty="0" smtClean="0"/>
              <a:t>Recommended for structured data</a:t>
            </a:r>
          </a:p>
          <a:p>
            <a:pPr marL="0" indent="0">
              <a:buNone/>
            </a:pPr>
            <a:endParaRPr lang="en-GB" sz="1200" dirty="0" smtClean="0"/>
          </a:p>
          <a:p>
            <a:pPr marL="0" indent="0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Cons</a:t>
            </a:r>
          </a:p>
          <a:p>
            <a:r>
              <a:rPr lang="en-GB" sz="1200" dirty="0"/>
              <a:t>For structured data </a:t>
            </a:r>
            <a:r>
              <a:rPr lang="en-GB" sz="1200" dirty="0" smtClean="0"/>
              <a:t>only</a:t>
            </a:r>
          </a:p>
          <a:p>
            <a:r>
              <a:rPr lang="en-GB" sz="1200" dirty="0" smtClean="0"/>
              <a:t>Fixed schema dependency</a:t>
            </a:r>
          </a:p>
          <a:p>
            <a:r>
              <a:rPr lang="en-GB" sz="1200" dirty="0" smtClean="0"/>
              <a:t>Online analytics is not supported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121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dirty="0" smtClean="0">
                <a:solidFill>
                  <a:srgbClr val="FF0000"/>
                </a:solidFill>
              </a:rPr>
              <a:t>Traditional EDW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7905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rgbClr val="FF0000"/>
                </a:solidFill>
              </a:rPr>
              <a:t>Modernized </a:t>
            </a:r>
            <a:r>
              <a:rPr lang="en-US" sz="1400" dirty="0">
                <a:solidFill>
                  <a:srgbClr val="FF0000"/>
                </a:solidFill>
              </a:rPr>
              <a:t>EDW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718310"/>
            <a:ext cx="81724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rgbClr val="FF0000"/>
                </a:solidFill>
              </a:rPr>
              <a:t>Advanced</a:t>
            </a:r>
            <a:r>
              <a:rPr lang="en-US" sz="1400" b="1" dirty="0" smtClean="0"/>
              <a:t> </a:t>
            </a:r>
            <a:r>
              <a:rPr lang="en-US" sz="1400" dirty="0">
                <a:solidFill>
                  <a:srgbClr val="FF0000"/>
                </a:solidFill>
              </a:rPr>
              <a:t>EDW</a:t>
            </a:r>
            <a:r>
              <a:rPr lang="en-US" sz="1400" b="1" dirty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Approach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718310"/>
            <a:ext cx="81915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555</TotalTime>
  <Words>1150</Words>
  <Application>Microsoft Office PowerPoint</Application>
  <PresentationFormat>On-screen Show (4:3)</PresentationFormat>
  <Paragraphs>339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Comparative Analysis on Storage and Analytics Technologies</vt:lpstr>
      <vt:lpstr>SQL Server</vt:lpstr>
      <vt:lpstr>MongoDB</vt:lpstr>
      <vt:lpstr>MongoDB</vt:lpstr>
      <vt:lpstr>BI on MongoDB</vt:lpstr>
      <vt:lpstr>BI on SQL Server</vt:lpstr>
      <vt:lpstr>Architecture</vt:lpstr>
      <vt:lpstr>Architecture</vt:lpstr>
      <vt:lpstr>Architecture</vt:lpstr>
      <vt:lpstr>Use Cases</vt:lpstr>
      <vt:lpstr>Requirement vs. Implementation Technology</vt:lpstr>
      <vt:lpstr>Datalake – using Hadoop</vt:lpstr>
      <vt:lpstr>Hadoop vs. MongoDB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MongoDB (Pros and Cons)</dc:title>
  <dc:creator>Windows User</dc:creator>
  <cp:lastModifiedBy>Windows User</cp:lastModifiedBy>
  <cp:revision>96</cp:revision>
  <dcterms:created xsi:type="dcterms:W3CDTF">2018-07-31T08:51:21Z</dcterms:created>
  <dcterms:modified xsi:type="dcterms:W3CDTF">2018-08-02T12:56:21Z</dcterms:modified>
</cp:coreProperties>
</file>