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1" r:id="rId5"/>
    <p:sldId id="259" r:id="rId6"/>
    <p:sldId id="262" r:id="rId7"/>
    <p:sldId id="264" r:id="rId8"/>
    <p:sldId id="260" r:id="rId9"/>
    <p:sldId id="258" r:id="rId10"/>
    <p:sldId id="265" r:id="rId11"/>
    <p:sldId id="266" r:id="rId12"/>
    <p:sldId id="268" r:id="rId13"/>
    <p:sldId id="270" r:id="rId14"/>
    <p:sldId id="269" r:id="rId15"/>
    <p:sldId id="272" r:id="rId16"/>
    <p:sldId id="275" r:id="rId17"/>
    <p:sldId id="276" r:id="rId18"/>
    <p:sldId id="277" r:id="rId19"/>
    <p:sldId id="278" r:id="rId20"/>
    <p:sldId id="279" r:id="rId21"/>
    <p:sldId id="280" r:id="rId22"/>
    <p:sldId id="281" r:id="rId23"/>
    <p:sldId id="283" r:id="rId24"/>
    <p:sldId id="284" r:id="rId25"/>
    <p:sldId id="288" r:id="rId26"/>
    <p:sldId id="286" r:id="rId27"/>
    <p:sldId id="287" r:id="rId28"/>
    <p:sldId id="289" r:id="rId29"/>
    <p:sldId id="291" r:id="rId30"/>
    <p:sldId id="290" r:id="rId31"/>
    <p:sldId id="297" r:id="rId32"/>
    <p:sldId id="292" r:id="rId33"/>
    <p:sldId id="298" r:id="rId34"/>
    <p:sldId id="301" r:id="rId35"/>
    <p:sldId id="302"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D15EA-F4D2-4FAB-8583-74FFC970CE5B}"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156587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D15EA-F4D2-4FAB-8583-74FFC970CE5B}"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155481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D15EA-F4D2-4FAB-8583-74FFC970CE5B}"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408960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D15EA-F4D2-4FAB-8583-74FFC970CE5B}"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245672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D15EA-F4D2-4FAB-8583-74FFC970CE5B}"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66319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FD15EA-F4D2-4FAB-8583-74FFC970CE5B}"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345992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FD15EA-F4D2-4FAB-8583-74FFC970CE5B}"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24444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D15EA-F4D2-4FAB-8583-74FFC970CE5B}"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292280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D15EA-F4D2-4FAB-8583-74FFC970CE5B}"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334479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D15EA-F4D2-4FAB-8583-74FFC970CE5B}"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71328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D15EA-F4D2-4FAB-8583-74FFC970CE5B}"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F5164-6404-4A7F-AD94-AD44DF3FB33A}" type="slidenum">
              <a:rPr lang="en-US" smtClean="0"/>
              <a:t>‹#›</a:t>
            </a:fld>
            <a:endParaRPr lang="en-US"/>
          </a:p>
        </p:txBody>
      </p:sp>
    </p:spTree>
    <p:extLst>
      <p:ext uri="{BB962C8B-B14F-4D97-AF65-F5344CB8AC3E}">
        <p14:creationId xmlns:p14="http://schemas.microsoft.com/office/powerpoint/2010/main" val="130156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D15EA-F4D2-4FAB-8583-74FFC970CE5B}" type="datetimeFigureOut">
              <a:rPr lang="en-US" smtClean="0"/>
              <a:t>4/6/2020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F5164-6404-4A7F-AD94-AD44DF3FB33A}" type="slidenum">
              <a:rPr lang="en-US" smtClean="0"/>
              <a:t>‹#›</a:t>
            </a:fld>
            <a:endParaRPr lang="en-US"/>
          </a:p>
        </p:txBody>
      </p:sp>
    </p:spTree>
    <p:extLst>
      <p:ext uri="{BB962C8B-B14F-4D97-AF65-F5344CB8AC3E}">
        <p14:creationId xmlns:p14="http://schemas.microsoft.com/office/powerpoint/2010/main" val="280130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965721" cy="2387600"/>
          </a:xfrm>
        </p:spPr>
        <p:txBody>
          <a:bodyPr/>
          <a:lstStyle/>
          <a:p>
            <a:r>
              <a:rPr lang="en-GB" dirty="0" smtClean="0"/>
              <a:t>OUR</a:t>
            </a:r>
            <a:endParaRPr lang="en-US" dirty="0"/>
          </a:p>
        </p:txBody>
      </p:sp>
      <p:sp>
        <p:nvSpPr>
          <p:cNvPr id="3" name="Subtitle 2"/>
          <p:cNvSpPr>
            <a:spLocks noGrp="1"/>
          </p:cNvSpPr>
          <p:nvPr>
            <p:ph type="subTitle" idx="1"/>
          </p:nvPr>
        </p:nvSpPr>
        <p:spPr/>
        <p:txBody>
          <a:bodyPr/>
          <a:lstStyle/>
          <a:p>
            <a:r>
              <a:rPr lang="en-GB" dirty="0" smtClean="0"/>
              <a:t>Data Ecosystem</a:t>
            </a:r>
            <a:endParaRPr lang="en-US" dirty="0"/>
          </a:p>
        </p:txBody>
      </p:sp>
    </p:spTree>
    <p:extLst>
      <p:ext uri="{BB962C8B-B14F-4D97-AF65-F5344CB8AC3E}">
        <p14:creationId xmlns:p14="http://schemas.microsoft.com/office/powerpoint/2010/main" val="1045365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296113"/>
            <a:ext cx="10515600" cy="1040981"/>
          </a:xfrm>
        </p:spPr>
        <p:txBody>
          <a:bodyPr>
            <a:noAutofit/>
          </a:bodyPr>
          <a:lstStyle/>
          <a:p>
            <a:pPr lvl="1"/>
            <a:r>
              <a:rPr lang="en-US" altLang="en-US" sz="3600" kern="1200" dirty="0">
                <a:solidFill>
                  <a:schemeClr val="tx1"/>
                </a:solidFill>
                <a:latin typeface="+mj-lt"/>
                <a:ea typeface="MS PGothic" panose="020B0600070205080204" pitchFamily="34" charset="-128"/>
                <a:cs typeface="+mj-cs"/>
              </a:rPr>
              <a:t>Data Integration and the Extraction, Transformation, and Load (ETL) Process</a:t>
            </a:r>
          </a:p>
        </p:txBody>
      </p:sp>
      <p:sp>
        <p:nvSpPr>
          <p:cNvPr id="3" name="Rectangle 2"/>
          <p:cNvSpPr/>
          <p:nvPr/>
        </p:nvSpPr>
        <p:spPr>
          <a:xfrm>
            <a:off x="908648" y="1593222"/>
            <a:ext cx="9719094" cy="2431435"/>
          </a:xfrm>
          <a:prstGeom prst="rect">
            <a:avLst/>
          </a:prstGeom>
        </p:spPr>
        <p:txBody>
          <a:bodyPr wrap="square">
            <a:spAutoFit/>
          </a:bodyPr>
          <a:lstStyle/>
          <a:p>
            <a:pPr>
              <a:defRPr/>
            </a:pPr>
            <a:r>
              <a:rPr lang="en-US" sz="2000" b="1" dirty="0" smtClean="0"/>
              <a:t>Data </a:t>
            </a:r>
            <a:r>
              <a:rPr lang="en-US" sz="2000" b="1" dirty="0"/>
              <a:t>integration</a:t>
            </a:r>
            <a:r>
              <a:rPr lang="en-US" sz="2000" dirty="0"/>
              <a:t> </a:t>
            </a:r>
          </a:p>
          <a:p>
            <a:pPr>
              <a:defRPr/>
            </a:pPr>
            <a:r>
              <a:rPr lang="en-US" sz="2000" dirty="0"/>
              <a:t>	Integration that comprises three major processes that when correctly implemented, data can be accessed and made accessible to an array of ETL and analysis tools and data warehousing environments:</a:t>
            </a:r>
          </a:p>
          <a:p>
            <a:pPr marL="914400" lvl="1" indent="-514350">
              <a:buFont typeface="Arial" panose="020B0604020202020204" pitchFamily="34" charset="0"/>
              <a:buChar char="•"/>
              <a:defRPr/>
            </a:pPr>
            <a:r>
              <a:rPr lang="en-US" b="1" dirty="0" smtClean="0"/>
              <a:t>Data access</a:t>
            </a:r>
            <a:r>
              <a:rPr lang="en-US" dirty="0" smtClean="0"/>
              <a:t>: the </a:t>
            </a:r>
            <a:r>
              <a:rPr lang="en-US" dirty="0"/>
              <a:t>ability to access and extract data from any data source</a:t>
            </a:r>
          </a:p>
          <a:p>
            <a:pPr marL="914400" lvl="1" indent="-514350">
              <a:buFont typeface="Arial" panose="020B0604020202020204" pitchFamily="34" charset="0"/>
              <a:buChar char="•"/>
              <a:defRPr/>
            </a:pPr>
            <a:r>
              <a:rPr lang="en-US" b="1" dirty="0"/>
              <a:t>D</a:t>
            </a:r>
            <a:r>
              <a:rPr lang="en-US" b="1" dirty="0" smtClean="0"/>
              <a:t>ata federation</a:t>
            </a:r>
            <a:r>
              <a:rPr lang="en-US" dirty="0" smtClean="0"/>
              <a:t>: the </a:t>
            </a:r>
            <a:r>
              <a:rPr lang="en-US" dirty="0"/>
              <a:t>integration of business views across multiple data stores)</a:t>
            </a:r>
          </a:p>
          <a:p>
            <a:pPr marL="914400" lvl="1" indent="-514350">
              <a:buFont typeface="Arial" panose="020B0604020202020204" pitchFamily="34" charset="0"/>
              <a:buChar char="•"/>
              <a:defRPr/>
            </a:pPr>
            <a:r>
              <a:rPr lang="en-US" b="1" dirty="0"/>
              <a:t>C</a:t>
            </a:r>
            <a:r>
              <a:rPr lang="en-US" b="1" dirty="0" smtClean="0"/>
              <a:t>hange </a:t>
            </a:r>
            <a:r>
              <a:rPr lang="en-US" b="1" dirty="0"/>
              <a:t>capture</a:t>
            </a:r>
            <a:r>
              <a:rPr lang="en-US" dirty="0"/>
              <a:t>: based on the identification, capture, and delivery of the changes made to enterprise data sources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328" y="3538766"/>
            <a:ext cx="5082577" cy="3319234"/>
          </a:xfrm>
          <a:prstGeom prst="rect">
            <a:avLst/>
          </a:prstGeom>
        </p:spPr>
      </p:pic>
    </p:spTree>
    <p:extLst>
      <p:ext uri="{BB962C8B-B14F-4D97-AF65-F5344CB8AC3E}">
        <p14:creationId xmlns:p14="http://schemas.microsoft.com/office/powerpoint/2010/main" val="145021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296113"/>
            <a:ext cx="10515600" cy="1040981"/>
          </a:xfrm>
        </p:spPr>
        <p:txBody>
          <a:bodyPr>
            <a:noAutofit/>
          </a:bodyPr>
          <a:lstStyle/>
          <a:p>
            <a:pPr lvl="1"/>
            <a:r>
              <a:rPr lang="en-US" altLang="en-US" sz="3600" kern="1200" dirty="0">
                <a:solidFill>
                  <a:schemeClr val="tx1"/>
                </a:solidFill>
                <a:latin typeface="+mj-lt"/>
                <a:ea typeface="MS PGothic" panose="020B0600070205080204" pitchFamily="34" charset="-128"/>
                <a:cs typeface="+mj-cs"/>
              </a:rPr>
              <a:t>Data Integration and the Extraction, Transformation, and Load (ETL) Process</a:t>
            </a:r>
          </a:p>
        </p:txBody>
      </p:sp>
      <p:sp>
        <p:nvSpPr>
          <p:cNvPr id="3" name="Rectangle 2"/>
          <p:cNvSpPr/>
          <p:nvPr/>
        </p:nvSpPr>
        <p:spPr>
          <a:xfrm>
            <a:off x="943154" y="1656781"/>
            <a:ext cx="9719094" cy="2369880"/>
          </a:xfrm>
          <a:prstGeom prst="rect">
            <a:avLst/>
          </a:prstGeom>
        </p:spPr>
        <p:txBody>
          <a:bodyPr wrap="square">
            <a:spAutoFit/>
          </a:bodyPr>
          <a:lstStyle/>
          <a:p>
            <a:r>
              <a:rPr lang="en-US" altLang="en-US" sz="2400" dirty="0" smtClean="0"/>
              <a:t>A </a:t>
            </a:r>
            <a:r>
              <a:rPr lang="en-US" altLang="en-US" sz="2400" dirty="0"/>
              <a:t>data warehousing process that consists of: </a:t>
            </a:r>
          </a:p>
          <a:p>
            <a:pPr lvl="1"/>
            <a:r>
              <a:rPr lang="en-US" altLang="en-US" sz="2000" dirty="0" smtClean="0">
                <a:solidFill>
                  <a:srgbClr val="FF0000"/>
                </a:solidFill>
              </a:rPr>
              <a:t>Extraction </a:t>
            </a:r>
            <a:r>
              <a:rPr lang="en-US" altLang="en-US" sz="2000" dirty="0" smtClean="0"/>
              <a:t>-&gt; reading </a:t>
            </a:r>
            <a:r>
              <a:rPr lang="en-US" altLang="en-US" sz="2000" dirty="0"/>
              <a:t>data from a </a:t>
            </a:r>
            <a:r>
              <a:rPr lang="en-US" altLang="en-US" sz="2000" dirty="0" smtClean="0"/>
              <a:t>data sources</a:t>
            </a:r>
            <a:endParaRPr lang="en-US" altLang="en-US" sz="2000" dirty="0"/>
          </a:p>
          <a:p>
            <a:pPr lvl="1"/>
            <a:r>
              <a:rPr lang="en-US" altLang="en-US" sz="2000" dirty="0" smtClean="0">
                <a:solidFill>
                  <a:srgbClr val="FF0000"/>
                </a:solidFill>
              </a:rPr>
              <a:t>Transformation</a:t>
            </a:r>
            <a:r>
              <a:rPr lang="en-US" altLang="en-US" sz="2000" dirty="0" smtClean="0"/>
              <a:t> -&gt; converting </a:t>
            </a:r>
            <a:r>
              <a:rPr lang="en-US" altLang="en-US" sz="2000" dirty="0"/>
              <a:t>the extracted data from its previous form into the form in which it needs to be so that it can be placed into a data warehouse or simply another </a:t>
            </a:r>
            <a:r>
              <a:rPr lang="en-US" altLang="en-US" sz="2000" dirty="0" smtClean="0"/>
              <a:t>database</a:t>
            </a:r>
            <a:endParaRPr lang="en-US" altLang="en-US" sz="2000" dirty="0"/>
          </a:p>
          <a:p>
            <a:pPr lvl="1"/>
            <a:r>
              <a:rPr lang="en-US" altLang="en-US" sz="2000" dirty="0" smtClean="0">
                <a:solidFill>
                  <a:srgbClr val="FF0000"/>
                </a:solidFill>
              </a:rPr>
              <a:t>Load</a:t>
            </a:r>
            <a:r>
              <a:rPr lang="en-US" altLang="en-US" sz="2000" dirty="0" smtClean="0"/>
              <a:t> -&gt; putting </a:t>
            </a:r>
            <a:r>
              <a:rPr lang="en-US" altLang="en-US" sz="2000" dirty="0"/>
              <a:t>the data into the data </a:t>
            </a:r>
            <a:r>
              <a:rPr lang="en-US" altLang="en-US" sz="2000" dirty="0" smtClean="0"/>
              <a:t>warehouse</a:t>
            </a:r>
            <a:endParaRPr lang="en-US" altLang="en-US" sz="2000" dirty="0"/>
          </a:p>
          <a:p>
            <a:endParaRPr lang="en-US" alt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956"/>
          <a:stretch/>
        </p:blipFill>
        <p:spPr>
          <a:xfrm>
            <a:off x="6055744" y="3571336"/>
            <a:ext cx="5917720" cy="3200400"/>
          </a:xfrm>
          <a:prstGeom prst="rect">
            <a:avLst/>
          </a:prstGeom>
        </p:spPr>
      </p:pic>
    </p:spTree>
    <p:extLst>
      <p:ext uri="{BB962C8B-B14F-4D97-AF65-F5344CB8AC3E}">
        <p14:creationId xmlns:p14="http://schemas.microsoft.com/office/powerpoint/2010/main" val="177997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296113"/>
            <a:ext cx="10515600" cy="1040981"/>
          </a:xfrm>
        </p:spPr>
        <p:txBody>
          <a:bodyPr>
            <a:noAutofit/>
          </a:bodyPr>
          <a:lstStyle/>
          <a:p>
            <a:pPr lvl="1"/>
            <a:r>
              <a:rPr lang="en-US" altLang="en-US" sz="3600" kern="1200" dirty="0" smtClean="0">
                <a:solidFill>
                  <a:schemeClr val="tx1"/>
                </a:solidFill>
                <a:latin typeface="+mj-lt"/>
                <a:ea typeface="MS PGothic" panose="020B0600070205080204" pitchFamily="34" charset="-128"/>
                <a:cs typeface="+mj-cs"/>
              </a:rPr>
              <a:t>Business Intelligence</a:t>
            </a:r>
            <a:endParaRPr lang="en-US" altLang="en-US" sz="3600" kern="1200" dirty="0">
              <a:solidFill>
                <a:schemeClr val="tx1"/>
              </a:solidFill>
              <a:latin typeface="+mj-lt"/>
              <a:ea typeface="MS PGothic" panose="020B0600070205080204" pitchFamily="34" charset="-128"/>
              <a:cs typeface="+mj-cs"/>
            </a:endParaRPr>
          </a:p>
        </p:txBody>
      </p:sp>
      <p:sp>
        <p:nvSpPr>
          <p:cNvPr id="5" name="Rectangle 4"/>
          <p:cNvSpPr/>
          <p:nvPr/>
        </p:nvSpPr>
        <p:spPr>
          <a:xfrm>
            <a:off x="820947" y="1422252"/>
            <a:ext cx="11049000" cy="1015663"/>
          </a:xfrm>
          <a:prstGeom prst="rect">
            <a:avLst/>
          </a:prstGeom>
        </p:spPr>
        <p:txBody>
          <a:bodyPr wrap="square">
            <a:spAutoFit/>
          </a:bodyPr>
          <a:lstStyle/>
          <a:p>
            <a:r>
              <a:rPr lang="en-US" sz="2000" dirty="0"/>
              <a:t>The term Business Intelligence (BI) refers to technologies, applications and practices for the collection, integration, analysis, and presentation of business information. The purpose of Business Intelligence is to support better business decision making</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9071"/>
          <a:stretch/>
        </p:blipFill>
        <p:spPr>
          <a:xfrm>
            <a:off x="2663675" y="2523073"/>
            <a:ext cx="7019925" cy="4053337"/>
          </a:xfrm>
          <a:prstGeom prst="rect">
            <a:avLst/>
          </a:prstGeom>
        </p:spPr>
      </p:pic>
    </p:spTree>
    <p:extLst>
      <p:ext uri="{BB962C8B-B14F-4D97-AF65-F5344CB8AC3E}">
        <p14:creationId xmlns:p14="http://schemas.microsoft.com/office/powerpoint/2010/main" val="143582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296113"/>
            <a:ext cx="10515600" cy="1040981"/>
          </a:xfrm>
        </p:spPr>
        <p:txBody>
          <a:bodyPr>
            <a:noAutofit/>
          </a:bodyPr>
          <a:lstStyle/>
          <a:p>
            <a:pPr lvl="1"/>
            <a:r>
              <a:rPr lang="en-GB" altLang="en-US" sz="3600" kern="1200" dirty="0" smtClean="0">
                <a:solidFill>
                  <a:schemeClr val="tx1"/>
                </a:solidFill>
                <a:latin typeface="+mj-lt"/>
                <a:ea typeface="MS PGothic" panose="020B0600070205080204" pitchFamily="34" charset="-128"/>
                <a:cs typeface="+mj-cs"/>
              </a:rPr>
              <a:t>BI Questions – 5W’s</a:t>
            </a:r>
            <a:endParaRPr lang="en-US" altLang="en-US" sz="3600" kern="1200" dirty="0">
              <a:solidFill>
                <a:schemeClr val="tx1"/>
              </a:solidFill>
              <a:latin typeface="+mj-lt"/>
              <a:ea typeface="MS PGothic" panose="020B0600070205080204" pitchFamily="34" charset="-128"/>
              <a:cs typeface="+mj-cs"/>
            </a:endParaRPr>
          </a:p>
        </p:txBody>
      </p:sp>
      <p:sp>
        <p:nvSpPr>
          <p:cNvPr id="3" name="Rectangle 2"/>
          <p:cNvSpPr/>
          <p:nvPr/>
        </p:nvSpPr>
        <p:spPr>
          <a:xfrm>
            <a:off x="1365849" y="1475117"/>
            <a:ext cx="6096000" cy="3477875"/>
          </a:xfrm>
          <a:prstGeom prst="rect">
            <a:avLst/>
          </a:prstGeom>
        </p:spPr>
        <p:txBody>
          <a:bodyPr>
            <a:spAutoFit/>
          </a:bodyPr>
          <a:lstStyle/>
          <a:p>
            <a:pPr marL="285750" indent="-285750">
              <a:lnSpc>
                <a:spcPct val="100000"/>
              </a:lnSpc>
              <a:buFont typeface="Wingdings" panose="05000000000000000000" pitchFamily="2" charset="2"/>
              <a:buChar char="§"/>
            </a:pPr>
            <a:r>
              <a:rPr lang="en-GB" altLang="en-US" sz="2000" dirty="0"/>
              <a:t>What happened?</a:t>
            </a:r>
          </a:p>
          <a:p>
            <a:pPr lvl="1">
              <a:lnSpc>
                <a:spcPct val="100000"/>
              </a:lnSpc>
            </a:pPr>
            <a:r>
              <a:rPr lang="en-GB" altLang="en-US" sz="2000" dirty="0"/>
              <a:t>What were our total sales this </a:t>
            </a:r>
            <a:r>
              <a:rPr lang="en-GB" altLang="en-US" sz="2000" dirty="0" smtClean="0"/>
              <a:t>month, Time Series?</a:t>
            </a:r>
            <a:endParaRPr lang="en-GB" altLang="en-US" sz="2000" dirty="0"/>
          </a:p>
          <a:p>
            <a:pPr marL="285750" indent="-285750">
              <a:lnSpc>
                <a:spcPct val="100000"/>
              </a:lnSpc>
              <a:buFont typeface="Wingdings" panose="05000000000000000000" pitchFamily="2" charset="2"/>
              <a:buChar char="§"/>
            </a:pPr>
            <a:r>
              <a:rPr lang="en-GB" altLang="en-US" sz="2000" dirty="0"/>
              <a:t>What’s happening?</a:t>
            </a:r>
          </a:p>
          <a:p>
            <a:pPr lvl="1">
              <a:lnSpc>
                <a:spcPct val="100000"/>
              </a:lnSpc>
            </a:pPr>
            <a:r>
              <a:rPr lang="en-GB" altLang="en-US" sz="2000" dirty="0"/>
              <a:t> Are our sales going up or down, trend analysis</a:t>
            </a:r>
          </a:p>
          <a:p>
            <a:pPr marL="285750" indent="-285750">
              <a:lnSpc>
                <a:spcPct val="100000"/>
              </a:lnSpc>
              <a:buFont typeface="Wingdings" panose="05000000000000000000" pitchFamily="2" charset="2"/>
              <a:buChar char="§"/>
            </a:pPr>
            <a:r>
              <a:rPr lang="en-GB" altLang="en-US" sz="2000" dirty="0"/>
              <a:t>Why?</a:t>
            </a:r>
          </a:p>
          <a:p>
            <a:pPr lvl="1">
              <a:lnSpc>
                <a:spcPct val="100000"/>
              </a:lnSpc>
            </a:pPr>
            <a:r>
              <a:rPr lang="en-GB" altLang="en-US" sz="2000" dirty="0"/>
              <a:t>Why have sales gone down? </a:t>
            </a:r>
          </a:p>
          <a:p>
            <a:pPr marL="285750" indent="-285750">
              <a:lnSpc>
                <a:spcPct val="100000"/>
              </a:lnSpc>
              <a:buFont typeface="Wingdings" panose="05000000000000000000" pitchFamily="2" charset="2"/>
              <a:buChar char="§"/>
            </a:pPr>
            <a:r>
              <a:rPr lang="en-GB" altLang="en-US" sz="2000" dirty="0"/>
              <a:t>What will happen?</a:t>
            </a:r>
          </a:p>
          <a:p>
            <a:pPr lvl="1">
              <a:lnSpc>
                <a:spcPct val="100000"/>
              </a:lnSpc>
            </a:pPr>
            <a:r>
              <a:rPr lang="en-GB" altLang="en-US" sz="2000" dirty="0"/>
              <a:t>Forecasting &amp; What If Analysis</a:t>
            </a:r>
          </a:p>
          <a:p>
            <a:pPr marL="285750" indent="-285750">
              <a:lnSpc>
                <a:spcPct val="100000"/>
              </a:lnSpc>
              <a:buFont typeface="Wingdings" panose="05000000000000000000" pitchFamily="2" charset="2"/>
              <a:buChar char="§"/>
            </a:pPr>
            <a:r>
              <a:rPr lang="en-GB" altLang="en-US" sz="2000" dirty="0"/>
              <a:t>What do I want to happen?</a:t>
            </a:r>
          </a:p>
          <a:p>
            <a:pPr lvl="1">
              <a:lnSpc>
                <a:spcPct val="100000"/>
              </a:lnSpc>
            </a:pPr>
            <a:r>
              <a:rPr lang="en-US" altLang="en-US" sz="2000" dirty="0"/>
              <a:t>Planning &amp; </a:t>
            </a:r>
            <a:r>
              <a:rPr lang="en-US" altLang="en-US" sz="2000" dirty="0" smtClean="0"/>
              <a:t>Targets , Enterprise performance management</a:t>
            </a:r>
            <a:endParaRPr lang="en-US" altLang="en-US" sz="2000" dirty="0"/>
          </a:p>
        </p:txBody>
      </p:sp>
      <p:graphicFrame>
        <p:nvGraphicFramePr>
          <p:cNvPr id="4" name="Object 8"/>
          <p:cNvGraphicFramePr>
            <a:graphicFrameLocks noChangeAspect="1"/>
          </p:cNvGraphicFramePr>
          <p:nvPr>
            <p:extLst>
              <p:ext uri="{D42A27DB-BD31-4B8C-83A1-F6EECF244321}">
                <p14:modId xmlns:p14="http://schemas.microsoft.com/office/powerpoint/2010/main" val="1384817506"/>
              </p:ext>
            </p:extLst>
          </p:nvPr>
        </p:nvGraphicFramePr>
        <p:xfrm>
          <a:off x="7690120" y="1157217"/>
          <a:ext cx="3756598" cy="3805897"/>
        </p:xfrm>
        <a:graphic>
          <a:graphicData uri="http://schemas.openxmlformats.org/presentationml/2006/ole">
            <mc:AlternateContent xmlns:mc="http://schemas.openxmlformats.org/markup-compatibility/2006">
              <mc:Choice xmlns:v="urn:schemas-microsoft-com:vml" Requires="v">
                <p:oleObj spid="_x0000_s10321" name="VISIO" r:id="rId3" imgW="6653880" imgH="6740280" progId="Visio.Drawing.6">
                  <p:embed/>
                </p:oleObj>
              </mc:Choice>
              <mc:Fallback>
                <p:oleObj name="VISIO" r:id="rId3" imgW="6653880" imgH="6740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120" y="1157217"/>
                        <a:ext cx="3756598" cy="38058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972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296113"/>
            <a:ext cx="10515600" cy="1040981"/>
          </a:xfrm>
        </p:spPr>
        <p:txBody>
          <a:bodyPr>
            <a:noAutofit/>
          </a:bodyPr>
          <a:lstStyle/>
          <a:p>
            <a:pPr lvl="1"/>
            <a:r>
              <a:rPr lang="en-US" altLang="en-US" sz="3600" kern="1200" dirty="0" smtClean="0">
                <a:solidFill>
                  <a:schemeClr val="tx1"/>
                </a:solidFill>
                <a:latin typeface="+mj-lt"/>
                <a:ea typeface="MS PGothic" panose="020B0600070205080204" pitchFamily="34" charset="-128"/>
                <a:cs typeface="+mj-cs"/>
              </a:rPr>
              <a:t>Business Intelligence - Features</a:t>
            </a:r>
            <a:endParaRPr lang="en-US" altLang="en-US" sz="3600" kern="1200" dirty="0">
              <a:solidFill>
                <a:schemeClr val="tx1"/>
              </a:solidFill>
              <a:latin typeface="+mj-lt"/>
              <a:ea typeface="MS PGothic" panose="020B0600070205080204" pitchFamily="34" charset="-128"/>
              <a:cs typeface="+mj-cs"/>
            </a:endParaRPr>
          </a:p>
        </p:txBody>
      </p:sp>
      <p:sp>
        <p:nvSpPr>
          <p:cNvPr id="3" name="Rectangle 2"/>
          <p:cNvSpPr/>
          <p:nvPr/>
        </p:nvSpPr>
        <p:spPr>
          <a:xfrm>
            <a:off x="1003539" y="2005990"/>
            <a:ext cx="6096000" cy="3170099"/>
          </a:xfrm>
          <a:prstGeom prst="rect">
            <a:avLst/>
          </a:prstGeom>
        </p:spPr>
        <p:txBody>
          <a:bodyPr>
            <a:spAutoFit/>
          </a:bodyPr>
          <a:lstStyle/>
          <a:p>
            <a:pPr marL="342900" lvl="0" indent="-342900">
              <a:buFont typeface="Wingdings" panose="05000000000000000000" pitchFamily="2" charset="2"/>
              <a:buChar char=""/>
            </a:pPr>
            <a:r>
              <a:rPr lang="en-US" sz="2000" dirty="0"/>
              <a:t>Analytical Dashboards</a:t>
            </a:r>
          </a:p>
          <a:p>
            <a:pPr marL="342900" lvl="0" indent="-342900">
              <a:buFont typeface="Wingdings" panose="05000000000000000000" pitchFamily="2" charset="2"/>
              <a:buChar char=""/>
            </a:pPr>
            <a:r>
              <a:rPr lang="en-US" sz="2000" dirty="0"/>
              <a:t>Interactive Dashboards</a:t>
            </a:r>
          </a:p>
          <a:p>
            <a:pPr marL="342900" lvl="0" indent="-342900">
              <a:buFont typeface="Wingdings" panose="05000000000000000000" pitchFamily="2" charset="2"/>
              <a:buChar char=""/>
            </a:pPr>
            <a:r>
              <a:rPr lang="en-US" sz="2000" dirty="0"/>
              <a:t>Real Time Analytics</a:t>
            </a:r>
          </a:p>
          <a:p>
            <a:pPr marL="342900" lvl="0" indent="-342900">
              <a:buFont typeface="Wingdings" panose="05000000000000000000" pitchFamily="2" charset="2"/>
              <a:buChar char=""/>
            </a:pPr>
            <a:r>
              <a:rPr lang="en-US" sz="2000" dirty="0"/>
              <a:t>BI Personalization/Content Management</a:t>
            </a:r>
          </a:p>
          <a:p>
            <a:pPr marL="342900" lvl="0" indent="-342900">
              <a:buFont typeface="Wingdings" panose="05000000000000000000" pitchFamily="2" charset="2"/>
              <a:buChar char=""/>
            </a:pPr>
            <a:r>
              <a:rPr lang="en-US" sz="2000" dirty="0"/>
              <a:t>Self Service BI / Ad-hoc Reporting</a:t>
            </a:r>
          </a:p>
          <a:p>
            <a:pPr marL="342900" lvl="0" indent="-342900">
              <a:buFont typeface="Wingdings" panose="05000000000000000000" pitchFamily="2" charset="2"/>
              <a:buChar char=""/>
            </a:pPr>
            <a:r>
              <a:rPr lang="en-US" sz="2000" dirty="0"/>
              <a:t>Collaboration</a:t>
            </a:r>
          </a:p>
          <a:p>
            <a:pPr marL="342900" lvl="0" indent="-342900">
              <a:buFont typeface="Wingdings" panose="05000000000000000000" pitchFamily="2" charset="2"/>
              <a:buChar char=""/>
            </a:pPr>
            <a:r>
              <a:rPr lang="en-US" sz="2000" dirty="0"/>
              <a:t>Notifications/ Alerts</a:t>
            </a:r>
          </a:p>
          <a:p>
            <a:pPr marL="342900" lvl="0" indent="-342900">
              <a:buFont typeface="Wingdings" panose="05000000000000000000" pitchFamily="2" charset="2"/>
              <a:buChar char=""/>
            </a:pPr>
            <a:r>
              <a:rPr lang="en-US" sz="2000" dirty="0"/>
              <a:t>Mobile / Tablet Access</a:t>
            </a:r>
          </a:p>
          <a:p>
            <a:pPr marL="342900" lvl="0" indent="-342900">
              <a:buFont typeface="Wingdings" panose="05000000000000000000" pitchFamily="2" charset="2"/>
              <a:buChar char=""/>
            </a:pPr>
            <a:r>
              <a:rPr lang="en-US" sz="2000" dirty="0"/>
              <a:t>Publish and share</a:t>
            </a:r>
          </a:p>
          <a:p>
            <a:pPr marL="342900" lvl="0" indent="-342900">
              <a:buFont typeface="Wingdings" panose="05000000000000000000" pitchFamily="2" charset="2"/>
              <a:buChar char=""/>
            </a:pPr>
            <a:r>
              <a:rPr lang="en-US" sz="2000" dirty="0"/>
              <a:t>Location intelligence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002" y="1665527"/>
            <a:ext cx="5238750" cy="3095625"/>
          </a:xfrm>
          <a:prstGeom prst="rect">
            <a:avLst/>
          </a:prstGeom>
        </p:spPr>
      </p:pic>
    </p:spTree>
    <p:extLst>
      <p:ext uri="{BB962C8B-B14F-4D97-AF65-F5344CB8AC3E}">
        <p14:creationId xmlns:p14="http://schemas.microsoft.com/office/powerpoint/2010/main" val="10584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9958" y="2700068"/>
            <a:ext cx="2232085" cy="646981"/>
          </a:xfrm>
        </p:spPr>
        <p:txBody>
          <a:bodyPr>
            <a:normAutofit lnSpcReduction="10000"/>
          </a:bodyPr>
          <a:lstStyle/>
          <a:p>
            <a:pPr marL="0" indent="0">
              <a:buNone/>
            </a:pPr>
            <a:r>
              <a:rPr lang="en-GB" sz="4400" dirty="0" smtClean="0"/>
              <a:t>Big Data</a:t>
            </a:r>
            <a:endParaRPr lang="en-GB" sz="4400" dirty="0"/>
          </a:p>
        </p:txBody>
      </p:sp>
    </p:spTree>
    <p:extLst>
      <p:ext uri="{BB962C8B-B14F-4D97-AF65-F5344CB8AC3E}">
        <p14:creationId xmlns:p14="http://schemas.microsoft.com/office/powerpoint/2010/main" val="106152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Core Concept</a:t>
            </a:r>
          </a:p>
        </p:txBody>
      </p:sp>
      <p:sp>
        <p:nvSpPr>
          <p:cNvPr id="3" name="Content Placeholder 2"/>
          <p:cNvSpPr>
            <a:spLocks noGrp="1"/>
          </p:cNvSpPr>
          <p:nvPr>
            <p:ph idx="1"/>
          </p:nvPr>
        </p:nvSpPr>
        <p:spPr>
          <a:xfrm>
            <a:off x="838200" y="1825625"/>
            <a:ext cx="11353800" cy="4351338"/>
          </a:xfrm>
        </p:spPr>
        <p:txBody>
          <a:bodyPr numCol="3"/>
          <a:lstStyle/>
          <a:p>
            <a:pPr>
              <a:buFont typeface="Wingdings" panose="05000000000000000000" pitchFamily="2" charset="2"/>
              <a:buChar char="q"/>
            </a:pPr>
            <a:r>
              <a:rPr lang="en-US" dirty="0" smtClean="0"/>
              <a:t> </a:t>
            </a:r>
            <a:r>
              <a:rPr lang="en-US" sz="2400" dirty="0" smtClean="0"/>
              <a:t>Ability </a:t>
            </a:r>
            <a:r>
              <a:rPr lang="en-US" sz="2400" dirty="0"/>
              <a:t>to collect </a:t>
            </a:r>
            <a:r>
              <a:rPr lang="en-US" sz="2400" dirty="0" smtClean="0"/>
              <a:t>different </a:t>
            </a:r>
            <a:r>
              <a:rPr lang="en-US" sz="2400" dirty="0"/>
              <a:t>data from </a:t>
            </a:r>
            <a:r>
              <a:rPr lang="en-US" sz="2400" b="1" dirty="0"/>
              <a:t>various sources</a:t>
            </a:r>
            <a:r>
              <a:rPr lang="en-US" sz="2400" dirty="0"/>
              <a:t>, and place those associations in an </a:t>
            </a:r>
            <a:r>
              <a:rPr lang="en-US" sz="2400" b="1" dirty="0"/>
              <a:t>understandable </a:t>
            </a:r>
            <a:r>
              <a:rPr lang="en-US" sz="2400" b="1" dirty="0" smtClean="0"/>
              <a:t>context</a:t>
            </a:r>
          </a:p>
          <a:p>
            <a:pPr>
              <a:buFont typeface="Wingdings" panose="05000000000000000000" pitchFamily="2" charset="2"/>
              <a:buChar char="q"/>
            </a:pPr>
            <a:r>
              <a:rPr lang="en-US" sz="2400" dirty="0" smtClean="0"/>
              <a:t>Compute-and-storage </a:t>
            </a:r>
            <a:r>
              <a:rPr lang="en-US" sz="2400" dirty="0"/>
              <a:t>architecture that collects and manages large data sets and enables real-time </a:t>
            </a:r>
            <a:r>
              <a:rPr lang="en-US" sz="2400" b="1" dirty="0" smtClean="0"/>
              <a:t>Data </a:t>
            </a:r>
            <a:r>
              <a:rPr lang="en-US" sz="2400" b="1" dirty="0"/>
              <a:t>A</a:t>
            </a:r>
            <a:r>
              <a:rPr lang="en-US" sz="2400" b="1" dirty="0" smtClean="0"/>
              <a:t>nalytics</a:t>
            </a:r>
            <a:r>
              <a:rPr lang="en-US" sz="2400" dirty="0" smtClean="0"/>
              <a:t>.</a:t>
            </a:r>
          </a:p>
          <a:p>
            <a:pPr>
              <a:buFont typeface="Wingdings" panose="05000000000000000000" pitchFamily="2" charset="2"/>
              <a:buChar char="q"/>
            </a:pPr>
            <a:endParaRPr lang="en-US" sz="2400" dirty="0" smtClean="0"/>
          </a:p>
        </p:txBody>
      </p:sp>
      <p:sp>
        <p:nvSpPr>
          <p:cNvPr id="4" name="Rectangle 3"/>
          <p:cNvSpPr/>
          <p:nvPr/>
        </p:nvSpPr>
        <p:spPr>
          <a:xfrm>
            <a:off x="6096000" y="1822450"/>
            <a:ext cx="5075208" cy="3416320"/>
          </a:xfrm>
          <a:prstGeom prst="rect">
            <a:avLst/>
          </a:prstGeom>
        </p:spPr>
        <p:txBody>
          <a:bodyPr wrap="square">
            <a:spAutoFit/>
          </a:bodyPr>
          <a:lstStyle/>
          <a:p>
            <a:pPr>
              <a:buFont typeface="Wingdings" panose="05000000000000000000" pitchFamily="2" charset="2"/>
              <a:buChar char="q"/>
            </a:pPr>
            <a:r>
              <a:rPr lang="en-US" sz="2400" dirty="0"/>
              <a:t>Massive volumes of data can be used to address business problems you wouldn’t have been able to tackle before</a:t>
            </a:r>
            <a:r>
              <a:rPr lang="en-US" sz="2400" dirty="0" smtClean="0"/>
              <a:t>.</a:t>
            </a:r>
            <a:endParaRPr lang="en-GB"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 Combination of Structured, </a:t>
            </a:r>
            <a:r>
              <a:rPr lang="en-US" sz="2400" dirty="0" smtClean="0"/>
              <a:t>Semi structured</a:t>
            </a:r>
            <a:r>
              <a:rPr lang="en-US" sz="2400" dirty="0"/>
              <a:t> and Unstructured collected by organizations that can be mined for information</a:t>
            </a:r>
          </a:p>
        </p:txBody>
      </p:sp>
    </p:spTree>
    <p:extLst>
      <p:ext uri="{BB962C8B-B14F-4D97-AF65-F5344CB8AC3E}">
        <p14:creationId xmlns:p14="http://schemas.microsoft.com/office/powerpoint/2010/main" val="90762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Use Cases</a:t>
            </a:r>
          </a:p>
        </p:txBody>
      </p:sp>
      <p:sp>
        <p:nvSpPr>
          <p:cNvPr id="3" name="Content Placeholder 2"/>
          <p:cNvSpPr>
            <a:spLocks noGrp="1"/>
          </p:cNvSpPr>
          <p:nvPr>
            <p:ph idx="1"/>
          </p:nvPr>
        </p:nvSpPr>
        <p:spPr>
          <a:xfrm>
            <a:off x="1060305" y="1595797"/>
            <a:ext cx="10515600" cy="4351338"/>
          </a:xfrm>
        </p:spPr>
        <p:txBody>
          <a:bodyPr/>
          <a:lstStyle/>
          <a:p>
            <a:pPr marL="0" indent="0">
              <a:buNone/>
            </a:pPr>
            <a:endParaRPr lang="en-US" sz="2400" dirty="0" smtClean="0"/>
          </a:p>
          <a:p>
            <a:pPr>
              <a:buFont typeface="Wingdings" panose="05000000000000000000" pitchFamily="2" charset="2"/>
              <a:buChar char="q"/>
            </a:pPr>
            <a:r>
              <a:rPr lang="en-US" sz="2400" dirty="0" smtClean="0"/>
              <a:t>360</a:t>
            </a:r>
            <a:r>
              <a:rPr lang="en-US" sz="2400" dirty="0"/>
              <a:t>° View of the </a:t>
            </a:r>
            <a:r>
              <a:rPr lang="en-US" sz="2400" dirty="0" smtClean="0"/>
              <a:t>Customer</a:t>
            </a:r>
          </a:p>
          <a:p>
            <a:pPr>
              <a:buFont typeface="Wingdings" panose="05000000000000000000" pitchFamily="2" charset="2"/>
              <a:buChar char="q"/>
            </a:pPr>
            <a:r>
              <a:rPr lang="en-US" sz="2400" dirty="0" smtClean="0"/>
              <a:t> Fraud </a:t>
            </a:r>
            <a:r>
              <a:rPr lang="en-US" sz="2400" dirty="0"/>
              <a:t>Prevention</a:t>
            </a:r>
          </a:p>
          <a:p>
            <a:pPr>
              <a:buFont typeface="Wingdings" panose="05000000000000000000" pitchFamily="2" charset="2"/>
              <a:buChar char="q"/>
            </a:pPr>
            <a:r>
              <a:rPr lang="en-US" sz="2400" dirty="0" smtClean="0"/>
              <a:t> Security </a:t>
            </a:r>
            <a:r>
              <a:rPr lang="en-US" sz="2400" dirty="0"/>
              <a:t>Intelligence</a:t>
            </a:r>
          </a:p>
          <a:p>
            <a:pPr>
              <a:buFont typeface="Wingdings" panose="05000000000000000000" pitchFamily="2" charset="2"/>
              <a:buChar char="q"/>
            </a:pPr>
            <a:r>
              <a:rPr lang="en-US" sz="2400" dirty="0" smtClean="0"/>
              <a:t> Data </a:t>
            </a:r>
            <a:r>
              <a:rPr lang="en-US" sz="2400" dirty="0"/>
              <a:t>Warehouse Offload</a:t>
            </a:r>
          </a:p>
          <a:p>
            <a:pPr>
              <a:buFont typeface="Wingdings" panose="05000000000000000000" pitchFamily="2" charset="2"/>
              <a:buChar char="q"/>
            </a:pPr>
            <a:r>
              <a:rPr lang="en-US" sz="2400" dirty="0" smtClean="0"/>
              <a:t> Price </a:t>
            </a:r>
            <a:r>
              <a:rPr lang="en-US" sz="2400" dirty="0"/>
              <a:t>Optimization</a:t>
            </a:r>
          </a:p>
          <a:p>
            <a:pPr>
              <a:buFont typeface="Wingdings" panose="05000000000000000000" pitchFamily="2" charset="2"/>
              <a:buChar char="q"/>
            </a:pPr>
            <a:r>
              <a:rPr lang="en-US" sz="2400" dirty="0" smtClean="0"/>
              <a:t> Log Analytics  etc.</a:t>
            </a:r>
            <a:endParaRPr lang="en-US" sz="2400" dirty="0"/>
          </a:p>
          <a:p>
            <a:pPr>
              <a:buFont typeface="Wingdings" panose="05000000000000000000" pitchFamily="2" charset="2"/>
              <a:buChar char="q"/>
            </a:pP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056" b="3318"/>
          <a:stretch/>
        </p:blipFill>
        <p:spPr>
          <a:xfrm>
            <a:off x="5908975" y="1690688"/>
            <a:ext cx="5889034" cy="3726612"/>
          </a:xfrm>
          <a:prstGeom prst="rect">
            <a:avLst/>
          </a:prstGeom>
        </p:spPr>
      </p:pic>
    </p:spTree>
    <p:extLst>
      <p:ext uri="{BB962C8B-B14F-4D97-AF65-F5344CB8AC3E}">
        <p14:creationId xmlns:p14="http://schemas.microsoft.com/office/powerpoint/2010/main" val="23503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34836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GB" sz="3600" dirty="0" smtClean="0"/>
              <a:t>5V’s </a:t>
            </a:r>
            <a:r>
              <a:rPr lang="en-GB" sz="3600" dirty="0"/>
              <a:t>and More</a:t>
            </a:r>
            <a:endParaRPr lang="en-US" sz="3600" dirty="0"/>
          </a:p>
        </p:txBody>
      </p:sp>
      <p:sp>
        <p:nvSpPr>
          <p:cNvPr id="3" name="Content Placeholder 2"/>
          <p:cNvSpPr>
            <a:spLocks noGrp="1"/>
          </p:cNvSpPr>
          <p:nvPr>
            <p:ph idx="1"/>
          </p:nvPr>
        </p:nvSpPr>
        <p:spPr>
          <a:xfrm>
            <a:off x="777815" y="1609964"/>
            <a:ext cx="10515600" cy="4351338"/>
          </a:xfrm>
        </p:spPr>
        <p:txBody>
          <a:bodyPr>
            <a:normAutofit fontScale="85000" lnSpcReduction="20000"/>
          </a:bodyPr>
          <a:lstStyle/>
          <a:p>
            <a:pPr marL="0" indent="0">
              <a:buNone/>
            </a:pPr>
            <a:endParaRPr lang="en-US" dirty="0" smtClean="0"/>
          </a:p>
          <a:p>
            <a:pPr marL="914400" lvl="1" indent="-457200">
              <a:buFont typeface="+mj-lt"/>
              <a:buAutoNum type="arabicPeriod"/>
            </a:pPr>
            <a:r>
              <a:rPr lang="en-US" dirty="0" smtClean="0"/>
              <a:t>Volume </a:t>
            </a:r>
          </a:p>
          <a:p>
            <a:pPr lvl="2">
              <a:buFont typeface="Wingdings" panose="05000000000000000000" pitchFamily="2" charset="2"/>
              <a:buChar char="q"/>
            </a:pPr>
            <a:r>
              <a:rPr lang="en-US" dirty="0" smtClean="0"/>
              <a:t> How much data we have – what used to be measured in Gigabytes is now measured in Zettabytes (ZB) or even Yottabytes (YB).</a:t>
            </a:r>
          </a:p>
          <a:p>
            <a:pPr marL="914400" lvl="2" indent="0">
              <a:buNone/>
            </a:pPr>
            <a:endParaRPr lang="en-US" dirty="0" smtClean="0"/>
          </a:p>
          <a:p>
            <a:pPr marL="914400" lvl="1" indent="-457200">
              <a:buFont typeface="+mj-lt"/>
              <a:buAutoNum type="arabicPeriod"/>
            </a:pPr>
            <a:r>
              <a:rPr lang="en-US" dirty="0" smtClean="0"/>
              <a:t>Velocity</a:t>
            </a:r>
          </a:p>
          <a:p>
            <a:pPr lvl="2">
              <a:buFont typeface="Wingdings" panose="05000000000000000000" pitchFamily="2" charset="2"/>
              <a:buChar char="q"/>
            </a:pPr>
            <a:r>
              <a:rPr lang="en-US" dirty="0" smtClean="0"/>
              <a:t> The speed </a:t>
            </a:r>
            <a:r>
              <a:rPr lang="en-US" dirty="0"/>
              <a:t>in which data is </a:t>
            </a:r>
            <a:r>
              <a:rPr lang="en-US" dirty="0" smtClean="0"/>
              <a:t>accessible.</a:t>
            </a:r>
            <a:endParaRPr lang="en-US" dirty="0"/>
          </a:p>
          <a:p>
            <a:pPr marL="914400" lvl="2" indent="0">
              <a:buNone/>
            </a:pPr>
            <a:endParaRPr lang="en-US" dirty="0" smtClean="0"/>
          </a:p>
          <a:p>
            <a:pPr marL="914400" lvl="1" indent="-457200">
              <a:buFont typeface="+mj-lt"/>
              <a:buAutoNum type="arabicPeriod"/>
            </a:pPr>
            <a:r>
              <a:rPr lang="en-US" dirty="0" smtClean="0"/>
              <a:t>Variety</a:t>
            </a:r>
          </a:p>
          <a:p>
            <a:pPr lvl="2">
              <a:buFont typeface="Wingdings" panose="05000000000000000000" pitchFamily="2" charset="2"/>
              <a:buChar char="q"/>
            </a:pPr>
            <a:r>
              <a:rPr lang="en-US" dirty="0" smtClean="0"/>
              <a:t> So </a:t>
            </a:r>
            <a:r>
              <a:rPr lang="en-US" dirty="0"/>
              <a:t>many different types of data from XML to video to </a:t>
            </a:r>
            <a:r>
              <a:rPr lang="en-US" dirty="0" smtClean="0"/>
              <a:t>SMS.</a:t>
            </a:r>
          </a:p>
          <a:p>
            <a:pPr lvl="2">
              <a:buFont typeface="Wingdings" panose="05000000000000000000" pitchFamily="2" charset="2"/>
              <a:buChar char="q"/>
            </a:pPr>
            <a:endParaRPr lang="en-US" dirty="0" smtClean="0"/>
          </a:p>
          <a:p>
            <a:pPr marL="914400" lvl="1" indent="-457200">
              <a:buFont typeface="+mj-lt"/>
              <a:buAutoNum type="arabicPeriod"/>
            </a:pPr>
            <a:r>
              <a:rPr lang="en-US" dirty="0" smtClean="0"/>
              <a:t>Veracity</a:t>
            </a:r>
          </a:p>
          <a:p>
            <a:pPr lvl="2">
              <a:buFont typeface="Wingdings" panose="05000000000000000000" pitchFamily="2" charset="2"/>
              <a:buChar char="q"/>
            </a:pPr>
            <a:r>
              <a:rPr lang="en-US" dirty="0" smtClean="0"/>
              <a:t> Veracity </a:t>
            </a:r>
            <a:r>
              <a:rPr lang="en-US" dirty="0"/>
              <a:t>is all about making sure the data is </a:t>
            </a:r>
            <a:r>
              <a:rPr lang="en-US" dirty="0" smtClean="0"/>
              <a:t>accurate.</a:t>
            </a:r>
          </a:p>
          <a:p>
            <a:pPr lvl="2">
              <a:buFont typeface="Wingdings" panose="05000000000000000000" pitchFamily="2" charset="2"/>
              <a:buChar char="q"/>
            </a:pPr>
            <a:endParaRPr lang="en-US" dirty="0"/>
          </a:p>
          <a:p>
            <a:pPr marL="914400" lvl="1" indent="-457200">
              <a:buFont typeface="+mj-lt"/>
              <a:buAutoNum type="arabicPeriod"/>
            </a:pPr>
            <a:r>
              <a:rPr lang="en-US" dirty="0" smtClean="0"/>
              <a:t>Value</a:t>
            </a:r>
          </a:p>
          <a:p>
            <a:pPr lvl="2">
              <a:buFont typeface="Wingdings" panose="05000000000000000000" pitchFamily="2" charset="2"/>
              <a:buChar char="q"/>
            </a:pPr>
            <a:r>
              <a:rPr lang="en-US" dirty="0"/>
              <a:t>  </a:t>
            </a:r>
            <a:r>
              <a:rPr lang="en-US" dirty="0" smtClean="0"/>
              <a:t>To </a:t>
            </a:r>
            <a:r>
              <a:rPr lang="en-US" dirty="0"/>
              <a:t>be sure your organization is getting value from the data.</a:t>
            </a: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7418717" y="2935527"/>
            <a:ext cx="4487543" cy="3176677"/>
          </a:xfrm>
          <a:prstGeom prst="rect">
            <a:avLst/>
          </a:prstGeom>
        </p:spPr>
      </p:pic>
    </p:spTree>
    <p:extLst>
      <p:ext uri="{BB962C8B-B14F-4D97-AF65-F5344CB8AC3E}">
        <p14:creationId xmlns:p14="http://schemas.microsoft.com/office/powerpoint/2010/main" val="332584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lstStyle/>
          <a:p>
            <a:r>
              <a:rPr lang="en-GB" dirty="0" smtClean="0"/>
              <a:t>Agenda</a:t>
            </a:r>
            <a:endParaRPr lang="en-US" dirty="0"/>
          </a:p>
        </p:txBody>
      </p:sp>
      <p:sp>
        <p:nvSpPr>
          <p:cNvPr id="3" name="Content Placeholder 2"/>
          <p:cNvSpPr>
            <a:spLocks noGrp="1"/>
          </p:cNvSpPr>
          <p:nvPr>
            <p:ph idx="1"/>
          </p:nvPr>
        </p:nvSpPr>
        <p:spPr>
          <a:xfrm>
            <a:off x="838200" y="1207698"/>
            <a:ext cx="10515600" cy="4969265"/>
          </a:xfrm>
        </p:spPr>
        <p:txBody>
          <a:bodyPr>
            <a:normAutofit/>
          </a:bodyPr>
          <a:lstStyle/>
          <a:p>
            <a:r>
              <a:rPr lang="en-GB" sz="2400" dirty="0" smtClean="0"/>
              <a:t>Data Warehouse</a:t>
            </a:r>
          </a:p>
          <a:p>
            <a:pPr lvl="1"/>
            <a:r>
              <a:rPr lang="en-GB" sz="2000" dirty="0" smtClean="0"/>
              <a:t>OLAP vs OLTP</a:t>
            </a:r>
          </a:p>
          <a:p>
            <a:pPr lvl="1"/>
            <a:r>
              <a:rPr lang="en-US" altLang="en-US" sz="2000" dirty="0"/>
              <a:t>Data Integration and</a:t>
            </a:r>
            <a:r>
              <a:rPr lang="en-US" altLang="en-US" sz="2000" dirty="0" smtClean="0"/>
              <a:t> </a:t>
            </a:r>
            <a:r>
              <a:rPr lang="en-US" altLang="en-US" sz="2000" dirty="0"/>
              <a:t>the Extraction, Transformation, and Load (ETL) </a:t>
            </a:r>
            <a:r>
              <a:rPr lang="en-US" altLang="en-US" sz="2000" dirty="0" smtClean="0"/>
              <a:t>Process</a:t>
            </a:r>
          </a:p>
          <a:p>
            <a:pPr lvl="1"/>
            <a:r>
              <a:rPr lang="en-GB" sz="2000" dirty="0" smtClean="0"/>
              <a:t>BI(Business Intelligence)</a:t>
            </a:r>
          </a:p>
          <a:p>
            <a:r>
              <a:rPr lang="en-GB" sz="2400" dirty="0" smtClean="0"/>
              <a:t>Big Data</a:t>
            </a:r>
          </a:p>
          <a:p>
            <a:pPr lvl="1"/>
            <a:r>
              <a:rPr lang="en-GB" sz="2000" dirty="0" smtClean="0"/>
              <a:t>Data Engineer</a:t>
            </a:r>
          </a:p>
          <a:p>
            <a:pPr lvl="1"/>
            <a:r>
              <a:rPr lang="en-GB" sz="2000" dirty="0" smtClean="0"/>
              <a:t>Data Science</a:t>
            </a:r>
          </a:p>
          <a:p>
            <a:pPr lvl="1"/>
            <a:r>
              <a:rPr lang="en-GB" sz="2000" dirty="0" smtClean="0"/>
              <a:t>Advanced Analytics</a:t>
            </a:r>
          </a:p>
          <a:p>
            <a:r>
              <a:rPr lang="en-GB" sz="2400" smtClean="0"/>
              <a:t>Cloud </a:t>
            </a:r>
            <a:r>
              <a:rPr lang="en-GB" sz="2400" dirty="0" smtClean="0"/>
              <a:t>Computing</a:t>
            </a:r>
          </a:p>
        </p:txBody>
      </p:sp>
    </p:spTree>
    <p:extLst>
      <p:ext uri="{BB962C8B-B14F-4D97-AF65-F5344CB8AC3E}">
        <p14:creationId xmlns:p14="http://schemas.microsoft.com/office/powerpoint/2010/main" val="874423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Big Data Storage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sz="2400" dirty="0" smtClean="0"/>
              <a:t>HDFS  (Hadoop Distributed File System)</a:t>
            </a:r>
          </a:p>
          <a:p>
            <a:pPr lvl="2">
              <a:buFont typeface="Wingdings" panose="05000000000000000000" pitchFamily="2" charset="2"/>
              <a:buChar char="ü"/>
            </a:pPr>
            <a:r>
              <a:rPr lang="en-US" dirty="0" smtClean="0"/>
              <a:t> HDFS </a:t>
            </a:r>
            <a:r>
              <a:rPr lang="en-US" dirty="0"/>
              <a:t>is one of the major components of </a:t>
            </a:r>
            <a:r>
              <a:rPr lang="en-US" dirty="0" smtClean="0"/>
              <a:t>Apache Hadoop</a:t>
            </a:r>
          </a:p>
          <a:p>
            <a:pPr lvl="2">
              <a:buFont typeface="Wingdings" panose="05000000000000000000" pitchFamily="2" charset="2"/>
              <a:buChar char="ü"/>
            </a:pPr>
            <a:r>
              <a:rPr lang="en-US" dirty="0" smtClean="0"/>
              <a:t> Single </a:t>
            </a:r>
            <a:r>
              <a:rPr lang="en-US" dirty="0"/>
              <a:t>Apache Hadoop cluster to hundreds (and even thousands) of nodes</a:t>
            </a:r>
            <a:endParaRPr lang="en-US" dirty="0" smtClean="0"/>
          </a:p>
          <a:p>
            <a:pPr lvl="2">
              <a:buFont typeface="Wingdings" panose="05000000000000000000" pitchFamily="2" charset="2"/>
              <a:buChar char="ü"/>
            </a:pPr>
            <a:r>
              <a:rPr lang="en-US" dirty="0" smtClean="0"/>
              <a:t>HDFS </a:t>
            </a:r>
            <a:r>
              <a:rPr lang="en-US" dirty="0"/>
              <a:t>has two core components, i.e. </a:t>
            </a:r>
            <a:r>
              <a:rPr lang="en-US" b="1" dirty="0" err="1"/>
              <a:t>NameNode</a:t>
            </a:r>
            <a:r>
              <a:rPr lang="en-US" b="1" dirty="0"/>
              <a:t> and </a:t>
            </a:r>
            <a:r>
              <a:rPr lang="en-US" b="1" dirty="0" err="1"/>
              <a:t>DataNode</a:t>
            </a:r>
            <a:r>
              <a:rPr lang="en-US" dirty="0"/>
              <a:t>.</a:t>
            </a:r>
            <a:endParaRPr lang="en-US" dirty="0" smtClean="0"/>
          </a:p>
          <a:p>
            <a:pPr marL="914400" lvl="2" indent="0">
              <a:buNone/>
            </a:pPr>
            <a:endParaRPr lang="en-US" dirty="0" smtClean="0"/>
          </a:p>
        </p:txBody>
      </p:sp>
      <p:pic>
        <p:nvPicPr>
          <p:cNvPr id="6" name="Picture 5"/>
          <p:cNvPicPr>
            <a:picLocks noChangeAspect="1"/>
          </p:cNvPicPr>
          <p:nvPr/>
        </p:nvPicPr>
        <p:blipFill>
          <a:blip r:embed="rId2"/>
          <a:stretch>
            <a:fillRect/>
          </a:stretch>
        </p:blipFill>
        <p:spPr>
          <a:xfrm>
            <a:off x="2343150" y="4149725"/>
            <a:ext cx="7505700" cy="2162175"/>
          </a:xfrm>
          <a:prstGeom prst="rect">
            <a:avLst/>
          </a:prstGeom>
        </p:spPr>
      </p:pic>
    </p:spTree>
    <p:extLst>
      <p:ext uri="{BB962C8B-B14F-4D97-AF65-F5344CB8AC3E}">
        <p14:creationId xmlns:p14="http://schemas.microsoft.com/office/powerpoint/2010/main" val="2594056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Processing - Batch</a:t>
            </a:r>
          </a:p>
        </p:txBody>
      </p:sp>
      <p:sp>
        <p:nvSpPr>
          <p:cNvPr id="3" name="Content Placeholder 2"/>
          <p:cNvSpPr>
            <a:spLocks noGrp="1"/>
          </p:cNvSpPr>
          <p:nvPr>
            <p:ph idx="1"/>
          </p:nvPr>
        </p:nvSpPr>
        <p:spPr>
          <a:xfrm>
            <a:off x="838200" y="1816916"/>
            <a:ext cx="10515600" cy="4351338"/>
          </a:xfrm>
        </p:spPr>
        <p:txBody>
          <a:bodyPr>
            <a:normAutofit/>
          </a:bodyPr>
          <a:lstStyle/>
          <a:p>
            <a:pPr>
              <a:buFont typeface="Wingdings" panose="05000000000000000000" pitchFamily="2" charset="2"/>
              <a:buChar char="q"/>
            </a:pPr>
            <a:r>
              <a:rPr lang="en-US" dirty="0" smtClean="0"/>
              <a:t> </a:t>
            </a:r>
            <a:r>
              <a:rPr lang="en-US" sz="2400" dirty="0" smtClean="0"/>
              <a:t>The </a:t>
            </a:r>
            <a:r>
              <a:rPr lang="en-US" sz="2400" dirty="0"/>
              <a:t>processing happens of blocks of data that have already been stored over a period of </a:t>
            </a:r>
            <a:r>
              <a:rPr lang="en-US" sz="2400" dirty="0" smtClean="0"/>
              <a:t>time.</a:t>
            </a:r>
          </a:p>
          <a:p>
            <a:pPr marL="1371600" lvl="3" indent="0">
              <a:buNone/>
            </a:pPr>
            <a:endParaRPr lang="en-US" dirty="0" smtClean="0"/>
          </a:p>
          <a:p>
            <a:pPr lvl="2">
              <a:buFont typeface="Wingdings" panose="05000000000000000000" pitchFamily="2" charset="2"/>
              <a:buChar char="ü"/>
            </a:pPr>
            <a:r>
              <a:rPr lang="en-US" dirty="0" smtClean="0"/>
              <a:t>Multiple open source stream processing platforms such as Hive, Pig , Apache Kafka etc.</a:t>
            </a:r>
          </a:p>
          <a:p>
            <a:pPr lvl="2">
              <a:buFont typeface="Wingdings" panose="05000000000000000000" pitchFamily="2" charset="2"/>
              <a:buChar char="ü"/>
            </a:pPr>
            <a:endParaRPr lang="en-US" sz="1600" dirty="0" smtClean="0"/>
          </a:p>
          <a:p>
            <a:pPr lvl="2">
              <a:buFont typeface="Wingdings" panose="05000000000000000000" pitchFamily="2" charset="2"/>
              <a:buChar char="ü"/>
            </a:pPr>
            <a:endParaRPr lang="en-US" dirty="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085159" y="3769858"/>
            <a:ext cx="7372350" cy="2256473"/>
          </a:xfrm>
          <a:prstGeom prst="rect">
            <a:avLst/>
          </a:prstGeom>
        </p:spPr>
      </p:pic>
    </p:spTree>
    <p:extLst>
      <p:ext uri="{BB962C8B-B14F-4D97-AF65-F5344CB8AC3E}">
        <p14:creationId xmlns:p14="http://schemas.microsoft.com/office/powerpoint/2010/main" val="264801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Processing - Stream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Analytics </a:t>
            </a:r>
            <a:r>
              <a:rPr lang="en-US" sz="2400" dirty="0"/>
              <a:t>results in real time. Stream processing allows us to process data in real time as they arrive and quickly detect conditions within small time </a:t>
            </a:r>
            <a:r>
              <a:rPr lang="en-US" sz="2400" dirty="0" smtClean="0"/>
              <a:t>period.</a:t>
            </a:r>
          </a:p>
          <a:p>
            <a:pPr marL="914400" lvl="2" indent="0">
              <a:buNone/>
            </a:pPr>
            <a:endParaRPr lang="en-US" dirty="0" smtClean="0"/>
          </a:p>
          <a:p>
            <a:pPr lvl="2">
              <a:buFont typeface="Wingdings" panose="05000000000000000000" pitchFamily="2" charset="2"/>
              <a:buChar char="ü"/>
            </a:pPr>
            <a:r>
              <a:rPr lang="en-US" dirty="0" smtClean="0"/>
              <a:t>Multiple </a:t>
            </a:r>
            <a:r>
              <a:rPr lang="en-US" dirty="0"/>
              <a:t>open source stream processing platforms such as Apache Kafka, Apache </a:t>
            </a:r>
            <a:r>
              <a:rPr lang="en-US" dirty="0" err="1"/>
              <a:t>Flink</a:t>
            </a:r>
            <a:r>
              <a:rPr lang="en-US" dirty="0"/>
              <a:t>, Apache </a:t>
            </a:r>
            <a:r>
              <a:rPr lang="en-US" dirty="0" smtClean="0"/>
              <a:t>Storm etc</a:t>
            </a:r>
            <a:r>
              <a:rPr lang="en-US" dirty="0"/>
              <a:t>.</a:t>
            </a:r>
            <a:endParaRPr lang="en-US" sz="1600" dirty="0"/>
          </a:p>
        </p:txBody>
      </p:sp>
      <p:pic>
        <p:nvPicPr>
          <p:cNvPr id="4" name="Picture 3"/>
          <p:cNvPicPr>
            <a:picLocks noChangeAspect="1"/>
          </p:cNvPicPr>
          <p:nvPr/>
        </p:nvPicPr>
        <p:blipFill>
          <a:blip r:embed="rId2"/>
          <a:stretch>
            <a:fillRect/>
          </a:stretch>
        </p:blipFill>
        <p:spPr>
          <a:xfrm>
            <a:off x="2327366" y="3825104"/>
            <a:ext cx="6858000" cy="2351859"/>
          </a:xfrm>
          <a:prstGeom prst="rect">
            <a:avLst/>
          </a:prstGeom>
        </p:spPr>
      </p:pic>
    </p:spTree>
    <p:extLst>
      <p:ext uri="{BB962C8B-B14F-4D97-AF65-F5344CB8AC3E}">
        <p14:creationId xmlns:p14="http://schemas.microsoft.com/office/powerpoint/2010/main" val="378046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400"/>
          </a:xfrm>
        </p:spPr>
        <p:txBody>
          <a:bodyPr>
            <a:normAutofit/>
          </a:bodyPr>
          <a:lstStyle/>
          <a:p>
            <a:r>
              <a:rPr lang="en-US" sz="3600" dirty="0"/>
              <a:t>Big Data Ecosystem</a:t>
            </a:r>
          </a:p>
        </p:txBody>
      </p:sp>
      <p:sp>
        <p:nvSpPr>
          <p:cNvPr id="3" name="Content Placeholder 2"/>
          <p:cNvSpPr>
            <a:spLocks noGrp="1"/>
          </p:cNvSpPr>
          <p:nvPr>
            <p:ph idx="1"/>
          </p:nvPr>
        </p:nvSpPr>
        <p:spPr>
          <a:xfrm>
            <a:off x="838200" y="1524000"/>
            <a:ext cx="10515600" cy="4998720"/>
          </a:xfrm>
        </p:spPr>
        <p:txBody>
          <a:bodyPr>
            <a:normAutofit fontScale="92500" lnSpcReduction="20000"/>
          </a:bodyPr>
          <a:lstStyle/>
          <a:p>
            <a:pPr>
              <a:buFont typeface="Wingdings" panose="05000000000000000000" pitchFamily="2" charset="2"/>
              <a:buChar char="q"/>
            </a:pPr>
            <a:r>
              <a:rPr lang="en-US" sz="2500" dirty="0" smtClean="0"/>
              <a:t> It </a:t>
            </a:r>
            <a:r>
              <a:rPr lang="en-US" sz="2500" dirty="0"/>
              <a:t>is a platform or framework which solves big data </a:t>
            </a:r>
            <a:r>
              <a:rPr lang="en-US" sz="2500" dirty="0" smtClean="0"/>
              <a:t>problems.</a:t>
            </a:r>
          </a:p>
          <a:p>
            <a:pPr>
              <a:buFont typeface="Wingdings" panose="05000000000000000000" pitchFamily="2" charset="2"/>
              <a:buChar char="q"/>
            </a:pPr>
            <a:r>
              <a:rPr lang="en-US" sz="2500" dirty="0"/>
              <a:t> </a:t>
            </a:r>
            <a:r>
              <a:rPr lang="en-US" sz="2500" dirty="0" smtClean="0"/>
              <a:t>It </a:t>
            </a:r>
            <a:r>
              <a:rPr lang="en-US" sz="2500" dirty="0"/>
              <a:t>as a suite which encompasses a number of services (ingesting, storing, analyzing and maintaining) inside it</a:t>
            </a:r>
            <a:r>
              <a:rPr lang="en-US" sz="2500" dirty="0" smtClean="0"/>
              <a:t>.</a:t>
            </a:r>
          </a:p>
          <a:p>
            <a:pPr marL="0" indent="0">
              <a:buNone/>
            </a:pPr>
            <a:endParaRPr lang="en-US" dirty="0" smtClean="0"/>
          </a:p>
          <a:p>
            <a:pPr lvl="3">
              <a:buFont typeface="Wingdings" panose="05000000000000000000" pitchFamily="2" charset="2"/>
              <a:buChar char="ü"/>
            </a:pPr>
            <a:r>
              <a:rPr lang="en-US" b="1" dirty="0" smtClean="0"/>
              <a:t> HDFS</a:t>
            </a:r>
            <a:r>
              <a:rPr lang="en-US" dirty="0"/>
              <a:t> -&gt; </a:t>
            </a:r>
            <a:r>
              <a:rPr lang="en-US" dirty="0" smtClean="0"/>
              <a:t>                                    Hadoop </a:t>
            </a:r>
            <a:r>
              <a:rPr lang="en-US" dirty="0"/>
              <a:t>Distributed File System</a:t>
            </a:r>
          </a:p>
          <a:p>
            <a:pPr lvl="3">
              <a:buFont typeface="Wingdings" panose="05000000000000000000" pitchFamily="2" charset="2"/>
              <a:buChar char="ü"/>
            </a:pPr>
            <a:r>
              <a:rPr lang="en-US" b="1" dirty="0" smtClean="0"/>
              <a:t> YARN </a:t>
            </a:r>
            <a:r>
              <a:rPr lang="en-US" dirty="0" smtClean="0"/>
              <a:t>-&gt;</a:t>
            </a:r>
            <a:r>
              <a:rPr lang="en-US" dirty="0"/>
              <a:t> </a:t>
            </a:r>
            <a:r>
              <a:rPr lang="en-US" dirty="0" smtClean="0"/>
              <a:t>                                    Yet </a:t>
            </a:r>
            <a:r>
              <a:rPr lang="en-US" dirty="0"/>
              <a:t>Another Resource Negotiator</a:t>
            </a:r>
          </a:p>
          <a:p>
            <a:pPr lvl="3">
              <a:buFont typeface="Wingdings" panose="05000000000000000000" pitchFamily="2" charset="2"/>
              <a:buChar char="ü"/>
            </a:pPr>
            <a:r>
              <a:rPr lang="en-US" b="1" dirty="0" smtClean="0"/>
              <a:t> </a:t>
            </a:r>
            <a:r>
              <a:rPr lang="en-US" b="1" dirty="0" err="1" smtClean="0"/>
              <a:t>MapReduce</a:t>
            </a:r>
            <a:r>
              <a:rPr lang="en-US" b="1" dirty="0" smtClean="0"/>
              <a:t> </a:t>
            </a:r>
            <a:r>
              <a:rPr lang="en-US" dirty="0" smtClean="0"/>
              <a:t>-&gt;</a:t>
            </a:r>
            <a:r>
              <a:rPr lang="en-US" dirty="0"/>
              <a:t> </a:t>
            </a:r>
            <a:r>
              <a:rPr lang="en-US" dirty="0" smtClean="0"/>
              <a:t>                        Data </a:t>
            </a:r>
            <a:r>
              <a:rPr lang="en-US" dirty="0"/>
              <a:t>processing using programming</a:t>
            </a:r>
          </a:p>
          <a:p>
            <a:pPr lvl="3">
              <a:buFont typeface="Wingdings" panose="05000000000000000000" pitchFamily="2" charset="2"/>
              <a:buChar char="ü"/>
            </a:pPr>
            <a:r>
              <a:rPr lang="en-US" b="1" dirty="0" smtClean="0"/>
              <a:t> Spark</a:t>
            </a:r>
            <a:r>
              <a:rPr lang="en-US" dirty="0"/>
              <a:t> -&gt; </a:t>
            </a:r>
            <a:r>
              <a:rPr lang="en-US" dirty="0" smtClean="0"/>
              <a:t>                                    In-memory </a:t>
            </a:r>
            <a:r>
              <a:rPr lang="en-US" dirty="0"/>
              <a:t>Data Processing</a:t>
            </a:r>
          </a:p>
          <a:p>
            <a:pPr lvl="3">
              <a:buFont typeface="Wingdings" panose="05000000000000000000" pitchFamily="2" charset="2"/>
              <a:buChar char="ü"/>
            </a:pPr>
            <a:r>
              <a:rPr lang="en-US" b="1" dirty="0" smtClean="0"/>
              <a:t> PIG</a:t>
            </a:r>
            <a:r>
              <a:rPr lang="en-US" b="1" dirty="0"/>
              <a:t>, </a:t>
            </a:r>
            <a:r>
              <a:rPr lang="en-US" b="1" dirty="0" smtClean="0"/>
              <a:t>HIVE </a:t>
            </a:r>
            <a:r>
              <a:rPr lang="en-US" dirty="0" smtClean="0"/>
              <a:t>-&gt;</a:t>
            </a:r>
            <a:r>
              <a:rPr lang="en-US" dirty="0"/>
              <a:t> </a:t>
            </a:r>
            <a:r>
              <a:rPr lang="en-US" dirty="0" smtClean="0"/>
              <a:t>                             Data</a:t>
            </a:r>
            <a:r>
              <a:rPr lang="en-US" dirty="0"/>
              <a:t> Processing Services using Query (SQL-like)</a:t>
            </a:r>
          </a:p>
          <a:p>
            <a:pPr lvl="3">
              <a:buFont typeface="Wingdings" panose="05000000000000000000" pitchFamily="2" charset="2"/>
              <a:buChar char="ü"/>
            </a:pPr>
            <a:r>
              <a:rPr lang="en-US" b="1" dirty="0" smtClean="0"/>
              <a:t> </a:t>
            </a:r>
            <a:r>
              <a:rPr lang="en-US" b="1" dirty="0" err="1" smtClean="0"/>
              <a:t>HBase</a:t>
            </a:r>
            <a:r>
              <a:rPr lang="en-US" dirty="0"/>
              <a:t> -&gt; </a:t>
            </a:r>
            <a:r>
              <a:rPr lang="en-US" dirty="0" smtClean="0"/>
              <a:t>                                   NoSQL </a:t>
            </a:r>
            <a:r>
              <a:rPr lang="en-US" dirty="0"/>
              <a:t>Database</a:t>
            </a:r>
          </a:p>
          <a:p>
            <a:pPr lvl="3">
              <a:buFont typeface="Wingdings" panose="05000000000000000000" pitchFamily="2" charset="2"/>
              <a:buChar char="ü"/>
            </a:pPr>
            <a:r>
              <a:rPr lang="en-US" b="1" dirty="0" smtClean="0"/>
              <a:t> Mahout</a:t>
            </a:r>
            <a:r>
              <a:rPr lang="en-US" b="1" dirty="0"/>
              <a:t>, Spark </a:t>
            </a:r>
            <a:r>
              <a:rPr lang="en-US" b="1" dirty="0" err="1"/>
              <a:t>MLlib</a:t>
            </a:r>
            <a:r>
              <a:rPr lang="en-US" dirty="0"/>
              <a:t> -&gt; </a:t>
            </a:r>
            <a:r>
              <a:rPr lang="en-US" dirty="0" smtClean="0"/>
              <a:t>        Machine </a:t>
            </a:r>
            <a:r>
              <a:rPr lang="en-US" dirty="0"/>
              <a:t>Learning</a:t>
            </a:r>
          </a:p>
          <a:p>
            <a:pPr lvl="3">
              <a:buFont typeface="Wingdings" panose="05000000000000000000" pitchFamily="2" charset="2"/>
              <a:buChar char="ü"/>
            </a:pPr>
            <a:r>
              <a:rPr lang="en-US" b="1" dirty="0" smtClean="0"/>
              <a:t> Apache Drill</a:t>
            </a:r>
            <a:r>
              <a:rPr lang="en-US" dirty="0" smtClean="0"/>
              <a:t> -&gt;</a:t>
            </a:r>
            <a:r>
              <a:rPr lang="en-US" dirty="0"/>
              <a:t> </a:t>
            </a:r>
            <a:r>
              <a:rPr lang="en-US" dirty="0" smtClean="0"/>
              <a:t>                        SQL </a:t>
            </a:r>
            <a:r>
              <a:rPr lang="en-US" dirty="0"/>
              <a:t>on Hadoop</a:t>
            </a:r>
          </a:p>
          <a:p>
            <a:pPr lvl="3">
              <a:buFont typeface="Wingdings" panose="05000000000000000000" pitchFamily="2" charset="2"/>
              <a:buChar char="ü"/>
            </a:pPr>
            <a:r>
              <a:rPr lang="en-US" b="1" dirty="0" smtClean="0"/>
              <a:t> Zookeeper</a:t>
            </a:r>
            <a:r>
              <a:rPr lang="en-US" dirty="0"/>
              <a:t> -&gt; </a:t>
            </a:r>
            <a:r>
              <a:rPr lang="en-US" dirty="0" smtClean="0"/>
              <a:t>                           Managing </a:t>
            </a:r>
            <a:r>
              <a:rPr lang="en-US" dirty="0"/>
              <a:t>Cluster</a:t>
            </a:r>
          </a:p>
          <a:p>
            <a:pPr lvl="3">
              <a:buFont typeface="Wingdings" panose="05000000000000000000" pitchFamily="2" charset="2"/>
              <a:buChar char="ü"/>
            </a:pPr>
            <a:r>
              <a:rPr lang="en-US" b="1" dirty="0" smtClean="0"/>
              <a:t> </a:t>
            </a:r>
            <a:r>
              <a:rPr lang="en-US" b="1" dirty="0" err="1" smtClean="0"/>
              <a:t>Oozie</a:t>
            </a:r>
            <a:r>
              <a:rPr lang="en-US" dirty="0"/>
              <a:t> -&gt; </a:t>
            </a:r>
            <a:r>
              <a:rPr lang="en-US" dirty="0" smtClean="0"/>
              <a:t>                                    Job </a:t>
            </a:r>
            <a:r>
              <a:rPr lang="en-US" dirty="0"/>
              <a:t>Scheduling</a:t>
            </a:r>
          </a:p>
          <a:p>
            <a:pPr lvl="3">
              <a:buFont typeface="Wingdings" panose="05000000000000000000" pitchFamily="2" charset="2"/>
              <a:buChar char="ü"/>
            </a:pPr>
            <a:r>
              <a:rPr lang="en-US" b="1" dirty="0" smtClean="0"/>
              <a:t> Kafka, Flume</a:t>
            </a:r>
            <a:r>
              <a:rPr lang="en-US" b="1" dirty="0"/>
              <a:t>, </a:t>
            </a:r>
            <a:r>
              <a:rPr lang="en-US" b="1" dirty="0" err="1" smtClean="0"/>
              <a:t>Sqoop</a:t>
            </a:r>
            <a:r>
              <a:rPr lang="en-US" dirty="0" smtClean="0"/>
              <a:t> -&gt;         </a:t>
            </a:r>
            <a:r>
              <a:rPr lang="en-US" dirty="0"/>
              <a:t> Data Ingesting Services</a:t>
            </a:r>
          </a:p>
          <a:p>
            <a:pPr lvl="3">
              <a:buFont typeface="Wingdings" panose="05000000000000000000" pitchFamily="2" charset="2"/>
              <a:buChar char="ü"/>
            </a:pPr>
            <a:r>
              <a:rPr lang="en-US" b="1" dirty="0" smtClean="0"/>
              <a:t> </a:t>
            </a:r>
            <a:r>
              <a:rPr lang="en-US" b="1" dirty="0" err="1" smtClean="0"/>
              <a:t>Solr</a:t>
            </a:r>
            <a:r>
              <a:rPr lang="en-US" b="1" dirty="0" smtClean="0"/>
              <a:t> </a:t>
            </a:r>
            <a:r>
              <a:rPr lang="en-US" b="1" dirty="0"/>
              <a:t>&amp; </a:t>
            </a:r>
            <a:r>
              <a:rPr lang="en-US" b="1" dirty="0" err="1" smtClean="0"/>
              <a:t>Lucene</a:t>
            </a:r>
            <a:r>
              <a:rPr lang="en-US" dirty="0" smtClean="0"/>
              <a:t>-</a:t>
            </a:r>
            <a:r>
              <a:rPr lang="en-US" dirty="0"/>
              <a:t>&gt; </a:t>
            </a:r>
            <a:r>
              <a:rPr lang="en-US" dirty="0" smtClean="0"/>
              <a:t>                      Searching </a:t>
            </a:r>
            <a:r>
              <a:rPr lang="en-US" dirty="0"/>
              <a:t>&amp; Indexing </a:t>
            </a:r>
          </a:p>
          <a:p>
            <a:pPr lvl="3">
              <a:buFont typeface="Wingdings" panose="05000000000000000000" pitchFamily="2" charset="2"/>
              <a:buChar char="ü"/>
            </a:pPr>
            <a:r>
              <a:rPr lang="en-US" b="1" dirty="0" smtClean="0"/>
              <a:t> </a:t>
            </a:r>
            <a:r>
              <a:rPr lang="en-US" b="1" dirty="0" err="1" smtClean="0"/>
              <a:t>Ambari</a:t>
            </a:r>
            <a:r>
              <a:rPr lang="en-US" dirty="0"/>
              <a:t> -&gt; </a:t>
            </a:r>
            <a:r>
              <a:rPr lang="en-US" dirty="0" smtClean="0"/>
              <a:t>                                Provision</a:t>
            </a:r>
            <a:r>
              <a:rPr lang="en-US" dirty="0"/>
              <a:t>, Monitor and Maintain cluster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93641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240" y="0"/>
            <a:ext cx="10321520" cy="6858000"/>
          </a:xfrm>
          <a:prstGeom prst="rect">
            <a:avLst/>
          </a:prstGeom>
        </p:spPr>
      </p:pic>
    </p:spTree>
    <p:extLst>
      <p:ext uri="{BB962C8B-B14F-4D97-AF65-F5344CB8AC3E}">
        <p14:creationId xmlns:p14="http://schemas.microsoft.com/office/powerpoint/2010/main" val="576200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1232" y="2389517"/>
            <a:ext cx="4129536" cy="646981"/>
          </a:xfrm>
        </p:spPr>
        <p:txBody>
          <a:bodyPr>
            <a:noAutofit/>
          </a:bodyPr>
          <a:lstStyle/>
          <a:p>
            <a:pPr marL="0" indent="0">
              <a:lnSpc>
                <a:spcPct val="110000"/>
              </a:lnSpc>
              <a:buNone/>
            </a:pPr>
            <a:r>
              <a:rPr lang="en-GB" sz="4400" dirty="0"/>
              <a:t>Data </a:t>
            </a:r>
            <a:r>
              <a:rPr lang="en-GB" sz="4400" dirty="0" smtClean="0"/>
              <a:t>Engineering</a:t>
            </a:r>
            <a:endParaRPr lang="en-GB" sz="4400" dirty="0"/>
          </a:p>
        </p:txBody>
      </p:sp>
    </p:spTree>
    <p:extLst>
      <p:ext uri="{BB962C8B-B14F-4D97-AF65-F5344CB8AC3E}">
        <p14:creationId xmlns:p14="http://schemas.microsoft.com/office/powerpoint/2010/main" val="172781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Processing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smtClean="0"/>
              <a:t> APACHE SPARK</a:t>
            </a:r>
            <a:r>
              <a:rPr lang="en-US" sz="2400" dirty="0" smtClean="0"/>
              <a:t> :</a:t>
            </a:r>
            <a:endParaRPr lang="en-US" dirty="0" smtClean="0"/>
          </a:p>
          <a:p>
            <a:pPr marL="457200" lvl="1" indent="0">
              <a:buNone/>
            </a:pPr>
            <a:r>
              <a:rPr lang="en-US" sz="2000" dirty="0"/>
              <a:t>Apache Spark is a framework for real time data analytics in a distributed computing environment.</a:t>
            </a:r>
            <a:endParaRPr lang="en-US" sz="2000" dirty="0" smtClean="0"/>
          </a:p>
        </p:txBody>
      </p:sp>
      <p:pic>
        <p:nvPicPr>
          <p:cNvPr id="5" name="Picture 4"/>
          <p:cNvPicPr>
            <a:picLocks noChangeAspect="1"/>
          </p:cNvPicPr>
          <p:nvPr/>
        </p:nvPicPr>
        <p:blipFill>
          <a:blip r:embed="rId2"/>
          <a:stretch>
            <a:fillRect/>
          </a:stretch>
        </p:blipFill>
        <p:spPr>
          <a:xfrm>
            <a:off x="2880759" y="3709358"/>
            <a:ext cx="6430482" cy="2286450"/>
          </a:xfrm>
          <a:prstGeom prst="rect">
            <a:avLst/>
          </a:prstGeom>
        </p:spPr>
      </p:pic>
    </p:spTree>
    <p:extLst>
      <p:ext uri="{BB962C8B-B14F-4D97-AF65-F5344CB8AC3E}">
        <p14:creationId xmlns:p14="http://schemas.microsoft.com/office/powerpoint/2010/main" val="1043617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Processing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 APACHE </a:t>
            </a:r>
            <a:r>
              <a:rPr lang="en-US" b="1" dirty="0"/>
              <a:t>HIVE</a:t>
            </a:r>
            <a:endParaRPr lang="en-US" dirty="0"/>
          </a:p>
          <a:p>
            <a:pPr marL="457200" lvl="1" indent="0">
              <a:buNone/>
            </a:pPr>
            <a:r>
              <a:rPr lang="en-US" sz="2000" dirty="0"/>
              <a:t>HIVE is a data warehousing component which performs reading, writing and managing large data sets in a distributed environment using SQL-like interface.</a:t>
            </a:r>
          </a:p>
          <a:p>
            <a:pPr marL="3657600" lvl="8" indent="0">
              <a:buNone/>
            </a:pPr>
            <a:r>
              <a:rPr lang="en-US" sz="2000" dirty="0"/>
              <a:t>HIVE + SQL = HQL</a:t>
            </a:r>
          </a:p>
          <a:p>
            <a:pPr lvl="1">
              <a:buFont typeface="Wingdings" panose="05000000000000000000" pitchFamily="2" charset="2"/>
              <a:buChar char="§"/>
            </a:pPr>
            <a:r>
              <a:rPr lang="en-US" sz="2000" dirty="0"/>
              <a:t> The query language of Hive is called Hive Query Language(HQL), which is very similar like SQL.</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643"/>
          <a:stretch/>
        </p:blipFill>
        <p:spPr>
          <a:xfrm>
            <a:off x="3584275" y="3910252"/>
            <a:ext cx="5334000" cy="2531044"/>
          </a:xfrm>
          <a:prstGeom prst="rect">
            <a:avLst/>
          </a:prstGeom>
        </p:spPr>
      </p:pic>
    </p:spTree>
    <p:extLst>
      <p:ext uri="{BB962C8B-B14F-4D97-AF65-F5344CB8AC3E}">
        <p14:creationId xmlns:p14="http://schemas.microsoft.com/office/powerpoint/2010/main" val="4036414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Processing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 APACHE KAFKA</a:t>
            </a:r>
            <a:endParaRPr lang="en-US" dirty="0"/>
          </a:p>
          <a:p>
            <a:r>
              <a:rPr lang="en-US" sz="2000" dirty="0"/>
              <a:t>Apache Kafka is a distributed data store optimized for ingesting and processing streaming data in real-time. </a:t>
            </a:r>
            <a:endParaRPr lang="en-US" sz="2000" dirty="0" smtClean="0"/>
          </a:p>
          <a:p>
            <a:r>
              <a:rPr lang="en-US" sz="2000" dirty="0" smtClean="0"/>
              <a:t>Kafka </a:t>
            </a:r>
            <a:r>
              <a:rPr lang="en-US" sz="2000" dirty="0"/>
              <a:t>provides three main functions to its users:</a:t>
            </a:r>
          </a:p>
          <a:p>
            <a:pPr marL="742950" lvl="1" indent="-285750"/>
            <a:r>
              <a:rPr lang="en-US" sz="1600" dirty="0"/>
              <a:t>Publish and subscribe to streams of records</a:t>
            </a:r>
          </a:p>
          <a:p>
            <a:pPr marL="742950" lvl="1" indent="-285750"/>
            <a:r>
              <a:rPr lang="en-US" sz="1600" dirty="0"/>
              <a:t>Effectively store streams of records in the order in which records were generated</a:t>
            </a:r>
          </a:p>
          <a:p>
            <a:pPr marL="742950" lvl="1" indent="-285750"/>
            <a:r>
              <a:rPr lang="en-US" sz="1600" dirty="0"/>
              <a:t>Process streams of records in real time</a:t>
            </a:r>
          </a:p>
          <a:p>
            <a:pPr marL="457200" lvl="1" indent="0">
              <a:buNone/>
            </a:pPr>
            <a:endParaRPr lang="en-US" sz="2000" dirty="0" smtClean="0"/>
          </a:p>
        </p:txBody>
      </p:sp>
      <p:pic>
        <p:nvPicPr>
          <p:cNvPr id="6" name="Picture 5"/>
          <p:cNvPicPr>
            <a:picLocks noChangeAspect="1"/>
          </p:cNvPicPr>
          <p:nvPr/>
        </p:nvPicPr>
        <p:blipFill>
          <a:blip r:embed="rId2"/>
          <a:stretch>
            <a:fillRect/>
          </a:stretch>
        </p:blipFill>
        <p:spPr>
          <a:xfrm>
            <a:off x="898585" y="4215558"/>
            <a:ext cx="10886536" cy="2547551"/>
          </a:xfrm>
          <a:prstGeom prst="rect">
            <a:avLst/>
          </a:prstGeom>
        </p:spPr>
      </p:pic>
    </p:spTree>
    <p:extLst>
      <p:ext uri="{BB962C8B-B14F-4D97-AF65-F5344CB8AC3E}">
        <p14:creationId xmlns:p14="http://schemas.microsoft.com/office/powerpoint/2010/main" val="2644965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a:t>Big Data Processing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b="1" dirty="0"/>
              <a:t> </a:t>
            </a:r>
            <a:r>
              <a:rPr lang="en-US" b="1" dirty="0" smtClean="0"/>
              <a:t>SPARK STREAMING</a:t>
            </a:r>
            <a:endParaRPr lang="en-US" b="1" dirty="0"/>
          </a:p>
          <a:p>
            <a:pPr marL="0" indent="0">
              <a:spcBef>
                <a:spcPts val="500"/>
              </a:spcBef>
              <a:buNone/>
            </a:pPr>
            <a:r>
              <a:rPr lang="en-US" sz="2000" dirty="0" smtClean="0"/>
              <a:t>Apache </a:t>
            </a:r>
            <a:r>
              <a:rPr lang="en-US" sz="2000" dirty="0"/>
              <a:t>Spark Streaming is a scalable fault-tolerant streaming processing system that natively supports both batch and streaming workloads</a:t>
            </a:r>
          </a:p>
        </p:txBody>
      </p:sp>
      <p:pic>
        <p:nvPicPr>
          <p:cNvPr id="4" name="Picture 3"/>
          <p:cNvPicPr>
            <a:picLocks noChangeAspect="1"/>
          </p:cNvPicPr>
          <p:nvPr/>
        </p:nvPicPr>
        <p:blipFill>
          <a:blip r:embed="rId2"/>
          <a:stretch>
            <a:fillRect/>
          </a:stretch>
        </p:blipFill>
        <p:spPr>
          <a:xfrm>
            <a:off x="2198658" y="2791903"/>
            <a:ext cx="8191500" cy="3781425"/>
          </a:xfrm>
          <a:prstGeom prst="rect">
            <a:avLst/>
          </a:prstGeom>
        </p:spPr>
      </p:pic>
    </p:spTree>
    <p:extLst>
      <p:ext uri="{BB962C8B-B14F-4D97-AF65-F5344CB8AC3E}">
        <p14:creationId xmlns:p14="http://schemas.microsoft.com/office/powerpoint/2010/main" val="412496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6572" y="2700068"/>
            <a:ext cx="4078857" cy="646981"/>
          </a:xfrm>
        </p:spPr>
        <p:txBody>
          <a:bodyPr>
            <a:normAutofit lnSpcReduction="10000"/>
          </a:bodyPr>
          <a:lstStyle/>
          <a:p>
            <a:pPr marL="0" indent="0">
              <a:buNone/>
            </a:pPr>
            <a:r>
              <a:rPr lang="en-GB" sz="4400" dirty="0"/>
              <a:t>Data Warehouse</a:t>
            </a:r>
          </a:p>
        </p:txBody>
      </p:sp>
    </p:spTree>
    <p:extLst>
      <p:ext uri="{BB962C8B-B14F-4D97-AF65-F5344CB8AC3E}">
        <p14:creationId xmlns:p14="http://schemas.microsoft.com/office/powerpoint/2010/main" val="3878307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1232" y="2389517"/>
            <a:ext cx="4129536" cy="646981"/>
          </a:xfrm>
        </p:spPr>
        <p:txBody>
          <a:bodyPr>
            <a:noAutofit/>
          </a:bodyPr>
          <a:lstStyle/>
          <a:p>
            <a:pPr marL="0" indent="0">
              <a:lnSpc>
                <a:spcPct val="110000"/>
              </a:lnSpc>
              <a:buNone/>
            </a:pPr>
            <a:r>
              <a:rPr lang="en-GB" sz="4400" dirty="0" smtClean="0"/>
              <a:t>Data Sciences</a:t>
            </a:r>
          </a:p>
          <a:p>
            <a:pPr marL="0" indent="0">
              <a:lnSpc>
                <a:spcPct val="110000"/>
              </a:lnSpc>
              <a:buNone/>
            </a:pPr>
            <a:r>
              <a:rPr lang="en-GB" sz="4400" dirty="0" smtClean="0">
                <a:solidFill>
                  <a:srgbClr val="FF0000"/>
                </a:solidFill>
              </a:rPr>
              <a:t>--- Its Slides are not ready yet</a:t>
            </a:r>
            <a:endParaRPr lang="en-GB" sz="4400" dirty="0">
              <a:solidFill>
                <a:srgbClr val="FF0000"/>
              </a:solidFill>
            </a:endParaRPr>
          </a:p>
        </p:txBody>
      </p:sp>
    </p:spTree>
    <p:extLst>
      <p:ext uri="{BB962C8B-B14F-4D97-AF65-F5344CB8AC3E}">
        <p14:creationId xmlns:p14="http://schemas.microsoft.com/office/powerpoint/2010/main" val="371730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lstStyle/>
          <a:p>
            <a:pPr>
              <a:lnSpc>
                <a:spcPct val="110000"/>
              </a:lnSpc>
            </a:pPr>
            <a:r>
              <a:rPr lang="en-GB" dirty="0"/>
              <a:t>Advanced Analytics</a:t>
            </a:r>
          </a:p>
        </p:txBody>
      </p:sp>
      <p:sp>
        <p:nvSpPr>
          <p:cNvPr id="4" name="Rectangle 3"/>
          <p:cNvSpPr/>
          <p:nvPr/>
        </p:nvSpPr>
        <p:spPr>
          <a:xfrm>
            <a:off x="923027" y="1593351"/>
            <a:ext cx="9652958" cy="1323439"/>
          </a:xfrm>
          <a:prstGeom prst="rect">
            <a:avLst/>
          </a:prstGeom>
        </p:spPr>
        <p:txBody>
          <a:bodyPr wrap="square">
            <a:spAutoFit/>
          </a:bodyPr>
          <a:lstStyle/>
          <a:p>
            <a:pPr marL="342900" indent="-342900">
              <a:buFont typeface="Arial" panose="020B0604020202020204" pitchFamily="34" charset="0"/>
              <a:buChar char="•"/>
            </a:pPr>
            <a:r>
              <a:rPr lang="en-US" sz="2000" b="1" dirty="0"/>
              <a:t>Descriptive Analytics</a:t>
            </a:r>
            <a:r>
              <a:rPr lang="en-US" sz="2000" dirty="0"/>
              <a:t> tells you what happened in the past.</a:t>
            </a:r>
          </a:p>
          <a:p>
            <a:pPr marL="342900" indent="-342900">
              <a:buFont typeface="Arial" panose="020B0604020202020204" pitchFamily="34" charset="0"/>
              <a:buChar char="•"/>
            </a:pPr>
            <a:r>
              <a:rPr lang="en-US" sz="2000" b="1" dirty="0"/>
              <a:t>Diagnostic Analytics </a:t>
            </a:r>
            <a:r>
              <a:rPr lang="en-US" sz="2000" dirty="0"/>
              <a:t>helps you understand why something happened in the past.</a:t>
            </a:r>
          </a:p>
          <a:p>
            <a:pPr marL="342900" indent="-342900">
              <a:buFont typeface="Arial" panose="020B0604020202020204" pitchFamily="34" charset="0"/>
              <a:buChar char="•"/>
            </a:pPr>
            <a:r>
              <a:rPr lang="en-US" sz="2000" b="1" dirty="0"/>
              <a:t>Predictive Analytics </a:t>
            </a:r>
            <a:r>
              <a:rPr lang="en-US" sz="2000" dirty="0"/>
              <a:t>predicts what is most likely to happen in the future.</a:t>
            </a:r>
          </a:p>
          <a:p>
            <a:pPr marL="342900" indent="-342900">
              <a:buFont typeface="Arial" panose="020B0604020202020204" pitchFamily="34" charset="0"/>
              <a:buChar char="•"/>
            </a:pPr>
            <a:r>
              <a:rPr lang="en-US" sz="2000" b="1" dirty="0"/>
              <a:t>Prescriptive Analytics </a:t>
            </a:r>
            <a:r>
              <a:rPr lang="en-US" sz="2000" dirty="0"/>
              <a:t>recommends actions you can take to affect those outcomes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371" y="3062377"/>
            <a:ext cx="6019539" cy="3703427"/>
          </a:xfrm>
          <a:prstGeom prst="rect">
            <a:avLst/>
          </a:prstGeom>
        </p:spPr>
      </p:pic>
    </p:spTree>
    <p:extLst>
      <p:ext uri="{BB962C8B-B14F-4D97-AF65-F5344CB8AC3E}">
        <p14:creationId xmlns:p14="http://schemas.microsoft.com/office/powerpoint/2010/main" val="729987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1232" y="2389517"/>
            <a:ext cx="4129536" cy="646981"/>
          </a:xfrm>
        </p:spPr>
        <p:txBody>
          <a:bodyPr>
            <a:noAutofit/>
          </a:bodyPr>
          <a:lstStyle/>
          <a:p>
            <a:pPr marL="0" indent="0">
              <a:lnSpc>
                <a:spcPct val="110000"/>
              </a:lnSpc>
              <a:buNone/>
            </a:pPr>
            <a:r>
              <a:rPr lang="en-GB" sz="4400" dirty="0" smtClean="0"/>
              <a:t>Cloud Computing</a:t>
            </a:r>
            <a:endParaRPr lang="en-GB" sz="4400" dirty="0"/>
          </a:p>
        </p:txBody>
      </p:sp>
    </p:spTree>
    <p:extLst>
      <p:ext uri="{BB962C8B-B14F-4D97-AF65-F5344CB8AC3E}">
        <p14:creationId xmlns:p14="http://schemas.microsoft.com/office/powerpoint/2010/main" val="2461699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fontScale="90000"/>
          </a:bodyPr>
          <a:lstStyle/>
          <a:p>
            <a:r>
              <a:rPr lang="en-GB" sz="3600" dirty="0" smtClean="0"/>
              <a:t>Cloud </a:t>
            </a:r>
            <a:r>
              <a:rPr lang="en-GB" sz="3600" dirty="0"/>
              <a:t>Computing</a:t>
            </a:r>
            <a:br>
              <a:rPr lang="en-GB" sz="3600" dirty="0"/>
            </a:br>
            <a:r>
              <a:rPr lang="en-US" sz="3600" dirty="0"/>
              <a:t>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2830" y="1289797"/>
            <a:ext cx="5922537" cy="4546084"/>
          </a:xfrm>
        </p:spPr>
      </p:pic>
      <p:sp>
        <p:nvSpPr>
          <p:cNvPr id="9" name="Rectangle 8"/>
          <p:cNvSpPr/>
          <p:nvPr/>
        </p:nvSpPr>
        <p:spPr>
          <a:xfrm>
            <a:off x="838200" y="2408677"/>
            <a:ext cx="4423913" cy="2308324"/>
          </a:xfrm>
          <a:prstGeom prst="rect">
            <a:avLst/>
          </a:prstGeom>
        </p:spPr>
        <p:txBody>
          <a:bodyPr wrap="square">
            <a:spAutoFit/>
          </a:bodyPr>
          <a:lstStyle/>
          <a:p>
            <a:r>
              <a:rPr lang="en-US" dirty="0">
                <a:latin typeface="AmazonEmberLight"/>
              </a:rPr>
              <a:t>Cloud computing is the on-demand delivery of IT resources over the Internet with pay-as-you-go pricing. Instead of buying, owning, and maintaining physical data centers and servers, you can access technology services, such as </a:t>
            </a:r>
            <a:r>
              <a:rPr lang="en-US" b="1" dirty="0">
                <a:latin typeface="AmazonEmberLight"/>
              </a:rPr>
              <a:t>computing</a:t>
            </a:r>
            <a:r>
              <a:rPr lang="en-US" dirty="0">
                <a:latin typeface="AmazonEmberLight"/>
              </a:rPr>
              <a:t> </a:t>
            </a:r>
            <a:r>
              <a:rPr lang="en-US" b="1" dirty="0">
                <a:latin typeface="AmazonEmberLight"/>
              </a:rPr>
              <a:t>power</a:t>
            </a:r>
            <a:r>
              <a:rPr lang="en-US" dirty="0">
                <a:latin typeface="AmazonEmberLight"/>
              </a:rPr>
              <a:t>, </a:t>
            </a:r>
            <a:r>
              <a:rPr lang="en-US" b="1" dirty="0">
                <a:latin typeface="AmazonEmberLight"/>
              </a:rPr>
              <a:t>storage</a:t>
            </a:r>
            <a:r>
              <a:rPr lang="en-US" dirty="0">
                <a:latin typeface="AmazonEmberLight"/>
              </a:rPr>
              <a:t>, and </a:t>
            </a:r>
            <a:r>
              <a:rPr lang="en-US" b="1" dirty="0">
                <a:latin typeface="AmazonEmberLight"/>
              </a:rPr>
              <a:t>databases</a:t>
            </a:r>
            <a:r>
              <a:rPr lang="en-US" dirty="0">
                <a:latin typeface="AmazonEmberLight"/>
              </a:rPr>
              <a:t>, on an as-needed basis from a cloud provider</a:t>
            </a:r>
            <a:endParaRPr lang="en-US" dirty="0"/>
          </a:p>
        </p:txBody>
      </p:sp>
    </p:spTree>
    <p:extLst>
      <p:ext uri="{BB962C8B-B14F-4D97-AF65-F5344CB8AC3E}">
        <p14:creationId xmlns:p14="http://schemas.microsoft.com/office/powerpoint/2010/main" val="1281012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smtClean="0"/>
              <a:t>Cloud - Service </a:t>
            </a:r>
            <a:r>
              <a:rPr lang="en-US" sz="3600" dirty="0"/>
              <a:t>Models	</a:t>
            </a:r>
          </a:p>
        </p:txBody>
      </p:sp>
      <p:sp>
        <p:nvSpPr>
          <p:cNvPr id="3" name="Content Placeholder 2"/>
          <p:cNvSpPr>
            <a:spLocks noGrp="1"/>
          </p:cNvSpPr>
          <p:nvPr>
            <p:ph idx="1"/>
          </p:nvPr>
        </p:nvSpPr>
        <p:spPr>
          <a:xfrm>
            <a:off x="1191883" y="1584085"/>
            <a:ext cx="10515600" cy="4351338"/>
          </a:xfrm>
        </p:spPr>
        <p:txBody>
          <a:bodyPr>
            <a:normAutofit/>
          </a:bodyPr>
          <a:lstStyle/>
          <a:p>
            <a:r>
              <a:rPr lang="en-US" sz="2400" dirty="0"/>
              <a:t>Infrastructure-as-a-service (IaaS) </a:t>
            </a:r>
          </a:p>
          <a:p>
            <a:pPr marL="914400" lvl="1" indent="-457200"/>
            <a:r>
              <a:rPr lang="en-US" sz="1800" dirty="0"/>
              <a:t>Virtual servers, networks, firewalls, etc. </a:t>
            </a:r>
            <a:endParaRPr lang="en-US" sz="1800" dirty="0" smtClean="0"/>
          </a:p>
          <a:p>
            <a:r>
              <a:rPr lang="en-US" sz="2400" dirty="0" smtClean="0"/>
              <a:t>Platform-as-a-service (PaaS)</a:t>
            </a:r>
          </a:p>
          <a:p>
            <a:pPr marL="914400" lvl="1" indent="-457200"/>
            <a:r>
              <a:rPr lang="en-US" sz="1800" dirty="0" smtClean="0"/>
              <a:t>Deploy </a:t>
            </a:r>
            <a:r>
              <a:rPr lang="en-US" sz="1800" dirty="0"/>
              <a:t>application without managing virtual servers </a:t>
            </a:r>
            <a:r>
              <a:rPr lang="en-US" sz="1800" dirty="0" smtClean="0"/>
              <a:t> </a:t>
            </a:r>
            <a:endParaRPr lang="en-US" sz="1800" dirty="0"/>
          </a:p>
          <a:p>
            <a:r>
              <a:rPr lang="en-US" sz="2400" dirty="0"/>
              <a:t>Software-as-a-service (SaaS)</a:t>
            </a:r>
          </a:p>
          <a:p>
            <a:pPr marL="914400" lvl="1" indent="-457200"/>
            <a:r>
              <a:rPr lang="en-US" sz="1800" dirty="0"/>
              <a:t>Ready to use software applications </a:t>
            </a:r>
          </a:p>
          <a:p>
            <a:endParaRPr lang="en-US" dirty="0"/>
          </a:p>
          <a:p>
            <a:pPr>
              <a:buFont typeface="Wingdings" panose="05000000000000000000" pitchFamily="2" charset="2"/>
              <a:buChar char="q"/>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683" y="2976113"/>
            <a:ext cx="5462911" cy="3650052"/>
          </a:xfrm>
          <a:prstGeom prst="rect">
            <a:avLst/>
          </a:prstGeom>
        </p:spPr>
      </p:pic>
    </p:spTree>
    <p:extLst>
      <p:ext uri="{BB962C8B-B14F-4D97-AF65-F5344CB8AC3E}">
        <p14:creationId xmlns:p14="http://schemas.microsoft.com/office/powerpoint/2010/main" val="2075654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smtClean="0"/>
              <a:t>Cloud - Features</a:t>
            </a:r>
            <a:r>
              <a:rPr lang="en-US" sz="3600" dirty="0"/>
              <a:t>	</a:t>
            </a:r>
          </a:p>
        </p:txBody>
      </p:sp>
      <p:sp>
        <p:nvSpPr>
          <p:cNvPr id="3" name="Content Placeholder 2"/>
          <p:cNvSpPr>
            <a:spLocks noGrp="1"/>
          </p:cNvSpPr>
          <p:nvPr>
            <p:ph idx="1"/>
          </p:nvPr>
        </p:nvSpPr>
        <p:spPr>
          <a:xfrm>
            <a:off x="1191883" y="1584085"/>
            <a:ext cx="10515600" cy="4351338"/>
          </a:xfrm>
        </p:spPr>
        <p:txBody>
          <a:bodyPr>
            <a:normAutofit/>
          </a:bodyPr>
          <a:lstStyle/>
          <a:p>
            <a:endParaRPr lang="en-US" dirty="0"/>
          </a:p>
          <a:p>
            <a:pPr>
              <a:buFont typeface="Wingdings" panose="05000000000000000000" pitchFamily="2" charset="2"/>
              <a:buChar char="q"/>
            </a:pPr>
            <a:endParaRPr lang="en-US" sz="2000" dirty="0"/>
          </a:p>
        </p:txBody>
      </p:sp>
      <p:pic>
        <p:nvPicPr>
          <p:cNvPr id="8" name="Picture 7"/>
          <p:cNvPicPr>
            <a:picLocks noChangeAspect="1"/>
          </p:cNvPicPr>
          <p:nvPr/>
        </p:nvPicPr>
        <p:blipFill>
          <a:blip r:embed="rId2"/>
          <a:stretch>
            <a:fillRect/>
          </a:stretch>
        </p:blipFill>
        <p:spPr>
          <a:xfrm>
            <a:off x="1359670" y="1465910"/>
            <a:ext cx="9806594" cy="5026197"/>
          </a:xfrm>
          <a:prstGeom prst="rect">
            <a:avLst/>
          </a:prstGeom>
        </p:spPr>
      </p:pic>
    </p:spTree>
    <p:extLst>
      <p:ext uri="{BB962C8B-B14F-4D97-AF65-F5344CB8AC3E}">
        <p14:creationId xmlns:p14="http://schemas.microsoft.com/office/powerpoint/2010/main" val="2028017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400"/>
          </a:xfrm>
        </p:spPr>
        <p:txBody>
          <a:bodyPr>
            <a:normAutofit/>
          </a:bodyPr>
          <a:lstStyle/>
          <a:p>
            <a:r>
              <a:rPr lang="en-US" sz="3600" dirty="0" smtClean="0"/>
              <a:t>Cloud – Adoption</a:t>
            </a:r>
            <a:endParaRPr lang="en-US"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88" t="14365" r="2194" b="3391"/>
          <a:stretch/>
        </p:blipFill>
        <p:spPr>
          <a:xfrm>
            <a:off x="1302590" y="1595888"/>
            <a:ext cx="9402792" cy="4494362"/>
          </a:xfrm>
          <a:prstGeom prst="rect">
            <a:avLst/>
          </a:prstGeom>
        </p:spPr>
      </p:pic>
    </p:spTree>
    <p:extLst>
      <p:ext uri="{BB962C8B-B14F-4D97-AF65-F5344CB8AC3E}">
        <p14:creationId xmlns:p14="http://schemas.microsoft.com/office/powerpoint/2010/main" val="2045706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r>
              <a:rPr lang="en-US" sz="3600" dirty="0"/>
              <a:t>What Is a Data Warehouse?</a:t>
            </a:r>
            <a:endParaRPr lang="en-US" sz="3600" b="1" dirty="0">
              <a:latin typeface="Segoe UI" panose="020B0502040204020203" pitchFamily="34" charset="0"/>
              <a:cs typeface="Segoe UI" panose="020B0502040204020203" pitchFamily="34" charset="0"/>
            </a:endParaRPr>
          </a:p>
        </p:txBody>
      </p:sp>
      <p:grpSp>
        <p:nvGrpSpPr>
          <p:cNvPr id="6" name="Group 6"/>
          <p:cNvGrpSpPr>
            <a:grpSpLocks noChangeAspect="1"/>
          </p:cNvGrpSpPr>
          <p:nvPr/>
        </p:nvGrpSpPr>
        <p:grpSpPr bwMode="auto">
          <a:xfrm>
            <a:off x="7426387" y="1788035"/>
            <a:ext cx="4059238" cy="3746500"/>
            <a:chOff x="2912" y="1235"/>
            <a:chExt cx="2557" cy="2360"/>
          </a:xfrm>
        </p:grpSpPr>
        <p:sp>
          <p:nvSpPr>
            <p:cNvPr id="7" name="AutoShape 5"/>
            <p:cNvSpPr>
              <a:spLocks noChangeAspect="1" noChangeArrowheads="1" noTextEdit="1"/>
            </p:cNvSpPr>
            <p:nvPr/>
          </p:nvSpPr>
          <p:spPr bwMode="auto">
            <a:xfrm>
              <a:off x="2912" y="1239"/>
              <a:ext cx="2528" cy="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7"/>
            <p:cNvSpPr>
              <a:spLocks/>
            </p:cNvSpPr>
            <p:nvPr/>
          </p:nvSpPr>
          <p:spPr bwMode="auto">
            <a:xfrm>
              <a:off x="3422" y="1235"/>
              <a:ext cx="1265" cy="469"/>
            </a:xfrm>
            <a:custGeom>
              <a:avLst/>
              <a:gdLst>
                <a:gd name="T0" fmla="*/ 0 w 3744"/>
                <a:gd name="T1" fmla="*/ 1200 h 1392"/>
                <a:gd name="T2" fmla="*/ 0 w 3744"/>
                <a:gd name="T3" fmla="*/ 192 h 1392"/>
                <a:gd name="T4" fmla="*/ 3744 w 3744"/>
                <a:gd name="T5" fmla="*/ 192 h 1392"/>
                <a:gd name="T6" fmla="*/ 3744 w 3744"/>
                <a:gd name="T7" fmla="*/ 192 h 1392"/>
                <a:gd name="T8" fmla="*/ 3744 w 3744"/>
                <a:gd name="T9" fmla="*/ 1200 h 1392"/>
                <a:gd name="T10" fmla="*/ 0 w 3744"/>
                <a:gd name="T11" fmla="*/ 1200 h 1392"/>
                <a:gd name="T12" fmla="*/ 0 60000 65536"/>
                <a:gd name="T13" fmla="*/ 0 60000 65536"/>
                <a:gd name="T14" fmla="*/ 0 60000 65536"/>
                <a:gd name="T15" fmla="*/ 0 60000 65536"/>
                <a:gd name="T16" fmla="*/ 0 60000 65536"/>
                <a:gd name="T17" fmla="*/ 0 60000 65536"/>
                <a:gd name="T18" fmla="*/ 0 w 3744"/>
                <a:gd name="T19" fmla="*/ 0 h 1392"/>
                <a:gd name="T20" fmla="*/ 3744 w 3744"/>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3744" h="1392">
                  <a:moveTo>
                    <a:pt x="0" y="1200"/>
                  </a:moveTo>
                  <a:lnTo>
                    <a:pt x="0" y="192"/>
                  </a:lnTo>
                  <a:cubicBezTo>
                    <a:pt x="1241" y="0"/>
                    <a:pt x="2503" y="0"/>
                    <a:pt x="3744" y="192"/>
                  </a:cubicBezTo>
                  <a:lnTo>
                    <a:pt x="3744" y="1200"/>
                  </a:lnTo>
                  <a:cubicBezTo>
                    <a:pt x="2503" y="1392"/>
                    <a:pt x="1241" y="1392"/>
                    <a:pt x="0" y="12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9" name="Freeform 8"/>
            <p:cNvSpPr>
              <a:spLocks/>
            </p:cNvSpPr>
            <p:nvPr/>
          </p:nvSpPr>
          <p:spPr bwMode="auto">
            <a:xfrm>
              <a:off x="3422" y="1235"/>
              <a:ext cx="1265" cy="469"/>
            </a:xfrm>
            <a:custGeom>
              <a:avLst/>
              <a:gdLst>
                <a:gd name="T0" fmla="*/ 0 w 3744"/>
                <a:gd name="T1" fmla="*/ 1200 h 1392"/>
                <a:gd name="T2" fmla="*/ 0 w 3744"/>
                <a:gd name="T3" fmla="*/ 192 h 1392"/>
                <a:gd name="T4" fmla="*/ 3744 w 3744"/>
                <a:gd name="T5" fmla="*/ 192 h 1392"/>
                <a:gd name="T6" fmla="*/ 3744 w 3744"/>
                <a:gd name="T7" fmla="*/ 192 h 1392"/>
                <a:gd name="T8" fmla="*/ 3744 w 3744"/>
                <a:gd name="T9" fmla="*/ 1200 h 1392"/>
                <a:gd name="T10" fmla="*/ 0 w 3744"/>
                <a:gd name="T11" fmla="*/ 1200 h 1392"/>
                <a:gd name="T12" fmla="*/ 0 60000 65536"/>
                <a:gd name="T13" fmla="*/ 0 60000 65536"/>
                <a:gd name="T14" fmla="*/ 0 60000 65536"/>
                <a:gd name="T15" fmla="*/ 0 60000 65536"/>
                <a:gd name="T16" fmla="*/ 0 60000 65536"/>
                <a:gd name="T17" fmla="*/ 0 60000 65536"/>
                <a:gd name="T18" fmla="*/ 0 w 3744"/>
                <a:gd name="T19" fmla="*/ 0 h 1392"/>
                <a:gd name="T20" fmla="*/ 3744 w 3744"/>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3744" h="1392">
                  <a:moveTo>
                    <a:pt x="0" y="1200"/>
                  </a:moveTo>
                  <a:lnTo>
                    <a:pt x="0" y="192"/>
                  </a:lnTo>
                  <a:cubicBezTo>
                    <a:pt x="1241" y="0"/>
                    <a:pt x="2503" y="0"/>
                    <a:pt x="3744" y="192"/>
                  </a:cubicBezTo>
                  <a:lnTo>
                    <a:pt x="3744" y="1200"/>
                  </a:lnTo>
                  <a:cubicBezTo>
                    <a:pt x="2503" y="1392"/>
                    <a:pt x="1241" y="1392"/>
                    <a:pt x="0" y="12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0" name="Freeform 9"/>
            <p:cNvSpPr>
              <a:spLocks/>
            </p:cNvSpPr>
            <p:nvPr/>
          </p:nvSpPr>
          <p:spPr bwMode="auto">
            <a:xfrm>
              <a:off x="3422" y="1300"/>
              <a:ext cx="1265" cy="65"/>
            </a:xfrm>
            <a:custGeom>
              <a:avLst/>
              <a:gdLst>
                <a:gd name="T0" fmla="*/ 0 w 1265"/>
                <a:gd name="T1" fmla="*/ 0 h 65"/>
                <a:gd name="T2" fmla="*/ 1265 w 1265"/>
                <a:gd name="T3" fmla="*/ 0 h 65"/>
                <a:gd name="T4" fmla="*/ 0 60000 65536"/>
                <a:gd name="T5" fmla="*/ 0 60000 65536"/>
                <a:gd name="T6" fmla="*/ 0 w 1265"/>
                <a:gd name="T7" fmla="*/ 0 h 65"/>
                <a:gd name="T8" fmla="*/ 1265 w 1265"/>
                <a:gd name="T9" fmla="*/ 65 h 65"/>
              </a:gdLst>
              <a:ahLst/>
              <a:cxnLst>
                <a:cxn ang="T4">
                  <a:pos x="T0" y="T1"/>
                </a:cxn>
                <a:cxn ang="T5">
                  <a:pos x="T2" y="T3"/>
                </a:cxn>
              </a:cxnLst>
              <a:rect l="T6" t="T7" r="T8" b="T9"/>
              <a:pathLst>
                <a:path w="1265" h="65">
                  <a:moveTo>
                    <a:pt x="0" y="0"/>
                  </a:moveTo>
                  <a:cubicBezTo>
                    <a:pt x="420" y="65"/>
                    <a:pt x="846" y="65"/>
                    <a:pt x="1265"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1" name="Rectangle 10"/>
            <p:cNvSpPr>
              <a:spLocks noChangeArrowheads="1"/>
            </p:cNvSpPr>
            <p:nvPr/>
          </p:nvSpPr>
          <p:spPr bwMode="auto">
            <a:xfrm>
              <a:off x="3658" y="1352"/>
              <a:ext cx="84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b="1" dirty="0">
                  <a:solidFill>
                    <a:srgbClr val="000000"/>
                  </a:solidFill>
                  <a:latin typeface="Arial" panose="020B0604020202020204" pitchFamily="34" charset="0"/>
                  <a:cs typeface="Arial" panose="020B0604020202020204" pitchFamily="34" charset="0"/>
                </a:rPr>
                <a:t>Data Warehouse</a:t>
              </a:r>
              <a:endParaRPr lang="en-US" altLang="en-US" sz="1800" dirty="0">
                <a:latin typeface="Arial" panose="020B0604020202020204" pitchFamily="34" charset="0"/>
                <a:cs typeface="Arial" panose="020B0604020202020204" pitchFamily="34" charset="0"/>
              </a:endParaRPr>
            </a:p>
          </p:txBody>
        </p:sp>
        <p:sp>
          <p:nvSpPr>
            <p:cNvPr id="12" name="Rectangle 11"/>
            <p:cNvSpPr>
              <a:spLocks noChangeArrowheads="1"/>
            </p:cNvSpPr>
            <p:nvPr/>
          </p:nvSpPr>
          <p:spPr bwMode="auto">
            <a:xfrm>
              <a:off x="3651"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3" name="Rectangle 12"/>
            <p:cNvSpPr>
              <a:spLocks noChangeArrowheads="1"/>
            </p:cNvSpPr>
            <p:nvPr/>
          </p:nvSpPr>
          <p:spPr bwMode="auto">
            <a:xfrm>
              <a:off x="3651"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4" name="Rectangle 13"/>
            <p:cNvSpPr>
              <a:spLocks noChangeArrowheads="1"/>
            </p:cNvSpPr>
            <p:nvPr/>
          </p:nvSpPr>
          <p:spPr bwMode="auto">
            <a:xfrm>
              <a:off x="3846"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5" name="Rectangle 14"/>
            <p:cNvSpPr>
              <a:spLocks noChangeArrowheads="1"/>
            </p:cNvSpPr>
            <p:nvPr/>
          </p:nvSpPr>
          <p:spPr bwMode="auto">
            <a:xfrm>
              <a:off x="3846"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6" name="Rectangle 15"/>
            <p:cNvSpPr>
              <a:spLocks noChangeArrowheads="1"/>
            </p:cNvSpPr>
            <p:nvPr/>
          </p:nvSpPr>
          <p:spPr bwMode="auto">
            <a:xfrm>
              <a:off x="4040" y="1496"/>
              <a:ext cx="97"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7" name="Rectangle 16"/>
            <p:cNvSpPr>
              <a:spLocks noChangeArrowheads="1"/>
            </p:cNvSpPr>
            <p:nvPr/>
          </p:nvSpPr>
          <p:spPr bwMode="auto">
            <a:xfrm>
              <a:off x="4040" y="1496"/>
              <a:ext cx="97"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8" name="Rectangle 17"/>
            <p:cNvSpPr>
              <a:spLocks noChangeArrowheads="1"/>
            </p:cNvSpPr>
            <p:nvPr/>
          </p:nvSpPr>
          <p:spPr bwMode="auto">
            <a:xfrm>
              <a:off x="4170" y="1496"/>
              <a:ext cx="97"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19" name="Rectangle 18"/>
            <p:cNvSpPr>
              <a:spLocks noChangeArrowheads="1"/>
            </p:cNvSpPr>
            <p:nvPr/>
          </p:nvSpPr>
          <p:spPr bwMode="auto">
            <a:xfrm>
              <a:off x="4170" y="1496"/>
              <a:ext cx="97"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0" name="Rectangle 19"/>
            <p:cNvSpPr>
              <a:spLocks noChangeArrowheads="1"/>
            </p:cNvSpPr>
            <p:nvPr/>
          </p:nvSpPr>
          <p:spPr bwMode="auto">
            <a:xfrm>
              <a:off x="4300"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1" name="Rectangle 20"/>
            <p:cNvSpPr>
              <a:spLocks noChangeArrowheads="1"/>
            </p:cNvSpPr>
            <p:nvPr/>
          </p:nvSpPr>
          <p:spPr bwMode="auto">
            <a:xfrm>
              <a:off x="4300"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2" name="Freeform 21"/>
            <p:cNvSpPr>
              <a:spLocks/>
            </p:cNvSpPr>
            <p:nvPr/>
          </p:nvSpPr>
          <p:spPr bwMode="auto">
            <a:xfrm>
              <a:off x="2921"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3" name="Freeform 22"/>
            <p:cNvSpPr>
              <a:spLocks/>
            </p:cNvSpPr>
            <p:nvPr/>
          </p:nvSpPr>
          <p:spPr bwMode="auto">
            <a:xfrm>
              <a:off x="2921"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4" name="Rectangle 23"/>
            <p:cNvSpPr>
              <a:spLocks noChangeArrowheads="1"/>
            </p:cNvSpPr>
            <p:nvPr/>
          </p:nvSpPr>
          <p:spPr bwMode="auto">
            <a:xfrm>
              <a:off x="3090"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a:solidFill>
                    <a:srgbClr val="000000"/>
                  </a:solidFill>
                  <a:latin typeface="Arial" panose="020B0604020202020204" pitchFamily="34" charset="0"/>
                  <a:cs typeface="Arial" panose="020B0604020202020204" pitchFamily="34" charset="0"/>
                </a:rPr>
                <a:t>ETL</a:t>
              </a:r>
              <a:endParaRPr lang="en-US" altLang="en-US" sz="1800">
                <a:latin typeface="Arial" panose="020B0604020202020204" pitchFamily="34" charset="0"/>
                <a:cs typeface="Arial" panose="020B0604020202020204" pitchFamily="34" charset="0"/>
              </a:endParaRPr>
            </a:p>
          </p:txBody>
        </p:sp>
        <p:sp>
          <p:nvSpPr>
            <p:cNvPr id="25" name="Freeform 24"/>
            <p:cNvSpPr>
              <a:spLocks/>
            </p:cNvSpPr>
            <p:nvPr/>
          </p:nvSpPr>
          <p:spPr bwMode="auto">
            <a:xfrm>
              <a:off x="3527"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6" name="Freeform 25"/>
            <p:cNvSpPr>
              <a:spLocks/>
            </p:cNvSpPr>
            <p:nvPr/>
          </p:nvSpPr>
          <p:spPr bwMode="auto">
            <a:xfrm>
              <a:off x="3527"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7" name="Rectangle 26"/>
            <p:cNvSpPr>
              <a:spLocks noChangeArrowheads="1"/>
            </p:cNvSpPr>
            <p:nvPr/>
          </p:nvSpPr>
          <p:spPr bwMode="auto">
            <a:xfrm>
              <a:off x="3696"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a:solidFill>
                    <a:srgbClr val="000000"/>
                  </a:solidFill>
                  <a:latin typeface="Arial" panose="020B0604020202020204" pitchFamily="34" charset="0"/>
                  <a:cs typeface="Arial" panose="020B0604020202020204" pitchFamily="34" charset="0"/>
                </a:rPr>
                <a:t>ETL</a:t>
              </a:r>
              <a:endParaRPr lang="en-US" altLang="en-US" sz="1800">
                <a:latin typeface="Arial" panose="020B0604020202020204" pitchFamily="34" charset="0"/>
                <a:cs typeface="Arial" panose="020B0604020202020204" pitchFamily="34" charset="0"/>
              </a:endParaRPr>
            </a:p>
          </p:txBody>
        </p:sp>
        <p:sp>
          <p:nvSpPr>
            <p:cNvPr id="28" name="Freeform 27"/>
            <p:cNvSpPr>
              <a:spLocks/>
            </p:cNvSpPr>
            <p:nvPr/>
          </p:nvSpPr>
          <p:spPr bwMode="auto">
            <a:xfrm>
              <a:off x="4132"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29" name="Freeform 28"/>
            <p:cNvSpPr>
              <a:spLocks/>
            </p:cNvSpPr>
            <p:nvPr/>
          </p:nvSpPr>
          <p:spPr bwMode="auto">
            <a:xfrm>
              <a:off x="4132"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0" name="Rectangle 29"/>
            <p:cNvSpPr>
              <a:spLocks noChangeArrowheads="1"/>
            </p:cNvSpPr>
            <p:nvPr/>
          </p:nvSpPr>
          <p:spPr bwMode="auto">
            <a:xfrm>
              <a:off x="4301"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a:solidFill>
                    <a:srgbClr val="000000"/>
                  </a:solidFill>
                  <a:latin typeface="Arial" panose="020B0604020202020204" pitchFamily="34" charset="0"/>
                  <a:cs typeface="Arial" panose="020B0604020202020204" pitchFamily="34" charset="0"/>
                </a:rPr>
                <a:t>ETL</a:t>
              </a:r>
              <a:endParaRPr lang="en-US" altLang="en-US" sz="1800">
                <a:latin typeface="Arial" panose="020B0604020202020204" pitchFamily="34" charset="0"/>
                <a:cs typeface="Arial" panose="020B0604020202020204" pitchFamily="34" charset="0"/>
              </a:endParaRPr>
            </a:p>
          </p:txBody>
        </p:sp>
        <p:sp>
          <p:nvSpPr>
            <p:cNvPr id="31" name="Freeform 30"/>
            <p:cNvSpPr>
              <a:spLocks/>
            </p:cNvSpPr>
            <p:nvPr/>
          </p:nvSpPr>
          <p:spPr bwMode="auto">
            <a:xfrm>
              <a:off x="4738"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2" name="Freeform 31"/>
            <p:cNvSpPr>
              <a:spLocks/>
            </p:cNvSpPr>
            <p:nvPr/>
          </p:nvSpPr>
          <p:spPr bwMode="auto">
            <a:xfrm>
              <a:off x="4738"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3" name="Rectangle 32"/>
            <p:cNvSpPr>
              <a:spLocks noChangeArrowheads="1"/>
            </p:cNvSpPr>
            <p:nvPr/>
          </p:nvSpPr>
          <p:spPr bwMode="auto">
            <a:xfrm>
              <a:off x="4907"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a:solidFill>
                    <a:srgbClr val="000000"/>
                  </a:solidFill>
                  <a:latin typeface="Arial" panose="020B0604020202020204" pitchFamily="34" charset="0"/>
                  <a:cs typeface="Arial" panose="020B0604020202020204" pitchFamily="34" charset="0"/>
                </a:rPr>
                <a:t>ETL</a:t>
              </a:r>
              <a:endParaRPr lang="en-US" altLang="en-US" sz="1800">
                <a:latin typeface="Arial" panose="020B0604020202020204" pitchFamily="34" charset="0"/>
                <a:cs typeface="Arial" panose="020B0604020202020204" pitchFamily="34" charset="0"/>
              </a:endParaRPr>
            </a:p>
          </p:txBody>
        </p:sp>
        <p:sp>
          <p:nvSpPr>
            <p:cNvPr id="34" name="Freeform 33"/>
            <p:cNvSpPr>
              <a:spLocks/>
            </p:cNvSpPr>
            <p:nvPr/>
          </p:nvSpPr>
          <p:spPr bwMode="auto">
            <a:xfrm>
              <a:off x="3181" y="1678"/>
              <a:ext cx="457" cy="961"/>
            </a:xfrm>
            <a:custGeom>
              <a:avLst/>
              <a:gdLst>
                <a:gd name="T0" fmla="*/ 457 w 457"/>
                <a:gd name="T1" fmla="*/ 0 h 961"/>
                <a:gd name="T2" fmla="*/ 358 w 457"/>
                <a:gd name="T3" fmla="*/ 81 h 961"/>
                <a:gd name="T4" fmla="*/ 270 w 457"/>
                <a:gd name="T5" fmla="*/ 169 h 961"/>
                <a:gd name="T6" fmla="*/ 195 w 457"/>
                <a:gd name="T7" fmla="*/ 263 h 961"/>
                <a:gd name="T8" fmla="*/ 132 w 457"/>
                <a:gd name="T9" fmla="*/ 363 h 961"/>
                <a:gd name="T10" fmla="*/ 81 w 457"/>
                <a:gd name="T11" fmla="*/ 470 h 961"/>
                <a:gd name="T12" fmla="*/ 42 w 457"/>
                <a:gd name="T13" fmla="*/ 583 h 961"/>
                <a:gd name="T14" fmla="*/ 16 w 457"/>
                <a:gd name="T15" fmla="*/ 703 h 961"/>
                <a:gd name="T16" fmla="*/ 2 w 457"/>
                <a:gd name="T17" fmla="*/ 828 h 961"/>
                <a:gd name="T18" fmla="*/ 0 w 457"/>
                <a:gd name="T19" fmla="*/ 961 h 9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7"/>
                <a:gd name="T31" fmla="*/ 0 h 961"/>
                <a:gd name="T32" fmla="*/ 457 w 457"/>
                <a:gd name="T33" fmla="*/ 961 h 9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7" h="961">
                  <a:moveTo>
                    <a:pt x="457" y="0"/>
                  </a:moveTo>
                  <a:lnTo>
                    <a:pt x="358" y="81"/>
                  </a:lnTo>
                  <a:lnTo>
                    <a:pt x="270" y="169"/>
                  </a:lnTo>
                  <a:lnTo>
                    <a:pt x="195" y="263"/>
                  </a:lnTo>
                  <a:lnTo>
                    <a:pt x="132" y="363"/>
                  </a:lnTo>
                  <a:lnTo>
                    <a:pt x="81" y="470"/>
                  </a:lnTo>
                  <a:lnTo>
                    <a:pt x="42" y="583"/>
                  </a:lnTo>
                  <a:lnTo>
                    <a:pt x="16" y="703"/>
                  </a:lnTo>
                  <a:lnTo>
                    <a:pt x="2" y="828"/>
                  </a:lnTo>
                  <a:lnTo>
                    <a:pt x="0" y="961"/>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5" name="Freeform 34"/>
            <p:cNvSpPr>
              <a:spLocks/>
            </p:cNvSpPr>
            <p:nvPr/>
          </p:nvSpPr>
          <p:spPr bwMode="auto">
            <a:xfrm>
              <a:off x="3612" y="1626"/>
              <a:ext cx="103" cy="85"/>
            </a:xfrm>
            <a:custGeom>
              <a:avLst/>
              <a:gdLst>
                <a:gd name="T0" fmla="*/ 39 w 103"/>
                <a:gd name="T1" fmla="*/ 85 h 85"/>
                <a:gd name="T2" fmla="*/ 103 w 103"/>
                <a:gd name="T3" fmla="*/ 0 h 85"/>
                <a:gd name="T4" fmla="*/ 0 w 103"/>
                <a:gd name="T5" fmla="*/ 29 h 85"/>
                <a:gd name="T6" fmla="*/ 39 w 103"/>
                <a:gd name="T7" fmla="*/ 85 h 85"/>
                <a:gd name="T8" fmla="*/ 0 60000 65536"/>
                <a:gd name="T9" fmla="*/ 0 60000 65536"/>
                <a:gd name="T10" fmla="*/ 0 60000 65536"/>
                <a:gd name="T11" fmla="*/ 0 60000 65536"/>
                <a:gd name="T12" fmla="*/ 0 w 103"/>
                <a:gd name="T13" fmla="*/ 0 h 85"/>
                <a:gd name="T14" fmla="*/ 103 w 103"/>
                <a:gd name="T15" fmla="*/ 85 h 85"/>
              </a:gdLst>
              <a:ahLst/>
              <a:cxnLst>
                <a:cxn ang="T8">
                  <a:pos x="T0" y="T1"/>
                </a:cxn>
                <a:cxn ang="T9">
                  <a:pos x="T2" y="T3"/>
                </a:cxn>
                <a:cxn ang="T10">
                  <a:pos x="T4" y="T5"/>
                </a:cxn>
                <a:cxn ang="T11">
                  <a:pos x="T6" y="T7"/>
                </a:cxn>
              </a:cxnLst>
              <a:rect l="T12" t="T13" r="T14" b="T15"/>
              <a:pathLst>
                <a:path w="103" h="85">
                  <a:moveTo>
                    <a:pt x="39" y="85"/>
                  </a:moveTo>
                  <a:lnTo>
                    <a:pt x="103" y="0"/>
                  </a:lnTo>
                  <a:lnTo>
                    <a:pt x="0" y="29"/>
                  </a:lnTo>
                  <a:lnTo>
                    <a:pt x="3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6" name="Freeform 35"/>
            <p:cNvSpPr>
              <a:spLocks/>
            </p:cNvSpPr>
            <p:nvPr/>
          </p:nvSpPr>
          <p:spPr bwMode="auto">
            <a:xfrm>
              <a:off x="3757" y="1714"/>
              <a:ext cx="112" cy="925"/>
            </a:xfrm>
            <a:custGeom>
              <a:avLst/>
              <a:gdLst>
                <a:gd name="T0" fmla="*/ 112 w 112"/>
                <a:gd name="T1" fmla="*/ 0 h 925"/>
                <a:gd name="T2" fmla="*/ 68 w 112"/>
                <a:gd name="T3" fmla="*/ 154 h 925"/>
                <a:gd name="T4" fmla="*/ 35 w 112"/>
                <a:gd name="T5" fmla="*/ 301 h 925"/>
                <a:gd name="T6" fmla="*/ 13 w 112"/>
                <a:gd name="T7" fmla="*/ 440 h 925"/>
                <a:gd name="T8" fmla="*/ 1 w 112"/>
                <a:gd name="T9" fmla="*/ 573 h 925"/>
                <a:gd name="T10" fmla="*/ 0 w 112"/>
                <a:gd name="T11" fmla="*/ 697 h 925"/>
                <a:gd name="T12" fmla="*/ 9 w 112"/>
                <a:gd name="T13" fmla="*/ 815 h 925"/>
                <a:gd name="T14" fmla="*/ 29 w 112"/>
                <a:gd name="T15" fmla="*/ 925 h 925"/>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925"/>
                <a:gd name="T26" fmla="*/ 112 w 112"/>
                <a:gd name="T27" fmla="*/ 925 h 9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925">
                  <a:moveTo>
                    <a:pt x="112" y="0"/>
                  </a:moveTo>
                  <a:lnTo>
                    <a:pt x="68" y="154"/>
                  </a:lnTo>
                  <a:lnTo>
                    <a:pt x="35" y="301"/>
                  </a:lnTo>
                  <a:lnTo>
                    <a:pt x="13" y="440"/>
                  </a:lnTo>
                  <a:lnTo>
                    <a:pt x="1" y="573"/>
                  </a:lnTo>
                  <a:lnTo>
                    <a:pt x="0" y="697"/>
                  </a:lnTo>
                  <a:lnTo>
                    <a:pt x="9" y="815"/>
                  </a:lnTo>
                  <a:lnTo>
                    <a:pt x="29" y="925"/>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7" name="Freeform 36"/>
            <p:cNvSpPr>
              <a:spLocks/>
            </p:cNvSpPr>
            <p:nvPr/>
          </p:nvSpPr>
          <p:spPr bwMode="auto">
            <a:xfrm>
              <a:off x="3834" y="1626"/>
              <a:ext cx="64" cy="106"/>
            </a:xfrm>
            <a:custGeom>
              <a:avLst/>
              <a:gdLst>
                <a:gd name="T0" fmla="*/ 64 w 64"/>
                <a:gd name="T1" fmla="*/ 106 h 106"/>
                <a:gd name="T2" fmla="*/ 63 w 64"/>
                <a:gd name="T3" fmla="*/ 0 h 106"/>
                <a:gd name="T4" fmla="*/ 0 w 64"/>
                <a:gd name="T5" fmla="*/ 85 h 106"/>
                <a:gd name="T6" fmla="*/ 64 w 64"/>
                <a:gd name="T7" fmla="*/ 106 h 106"/>
                <a:gd name="T8" fmla="*/ 0 60000 65536"/>
                <a:gd name="T9" fmla="*/ 0 60000 65536"/>
                <a:gd name="T10" fmla="*/ 0 60000 65536"/>
                <a:gd name="T11" fmla="*/ 0 60000 65536"/>
                <a:gd name="T12" fmla="*/ 0 w 64"/>
                <a:gd name="T13" fmla="*/ 0 h 106"/>
                <a:gd name="T14" fmla="*/ 64 w 64"/>
                <a:gd name="T15" fmla="*/ 106 h 106"/>
              </a:gdLst>
              <a:ahLst/>
              <a:cxnLst>
                <a:cxn ang="T8">
                  <a:pos x="T0" y="T1"/>
                </a:cxn>
                <a:cxn ang="T9">
                  <a:pos x="T2" y="T3"/>
                </a:cxn>
                <a:cxn ang="T10">
                  <a:pos x="T4" y="T5"/>
                </a:cxn>
                <a:cxn ang="T11">
                  <a:pos x="T6" y="T7"/>
                </a:cxn>
              </a:cxnLst>
              <a:rect l="T12" t="T13" r="T14" b="T15"/>
              <a:pathLst>
                <a:path w="64" h="106">
                  <a:moveTo>
                    <a:pt x="64" y="106"/>
                  </a:moveTo>
                  <a:lnTo>
                    <a:pt x="63" y="0"/>
                  </a:lnTo>
                  <a:lnTo>
                    <a:pt x="0" y="85"/>
                  </a:lnTo>
                  <a:lnTo>
                    <a:pt x="64"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8" name="Freeform 37"/>
            <p:cNvSpPr>
              <a:spLocks/>
            </p:cNvSpPr>
            <p:nvPr/>
          </p:nvSpPr>
          <p:spPr bwMode="auto">
            <a:xfrm>
              <a:off x="4332" y="1716"/>
              <a:ext cx="60" cy="923"/>
            </a:xfrm>
            <a:custGeom>
              <a:avLst/>
              <a:gdLst>
                <a:gd name="T0" fmla="*/ 60 w 60"/>
                <a:gd name="T1" fmla="*/ 0 h 923"/>
                <a:gd name="T2" fmla="*/ 31 w 60"/>
                <a:gd name="T3" fmla="*/ 156 h 923"/>
                <a:gd name="T4" fmla="*/ 11 w 60"/>
                <a:gd name="T5" fmla="*/ 305 h 923"/>
                <a:gd name="T6" fmla="*/ 0 w 60"/>
                <a:gd name="T7" fmla="*/ 445 h 923"/>
                <a:gd name="T8" fmla="*/ 0 w 60"/>
                <a:gd name="T9" fmla="*/ 577 h 923"/>
                <a:gd name="T10" fmla="*/ 10 w 60"/>
                <a:gd name="T11" fmla="*/ 700 h 923"/>
                <a:gd name="T12" fmla="*/ 30 w 60"/>
                <a:gd name="T13" fmla="*/ 816 h 923"/>
                <a:gd name="T14" fmla="*/ 60 w 60"/>
                <a:gd name="T15" fmla="*/ 923 h 923"/>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923"/>
                <a:gd name="T26" fmla="*/ 60 w 60"/>
                <a:gd name="T27" fmla="*/ 923 h 9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923">
                  <a:moveTo>
                    <a:pt x="60" y="0"/>
                  </a:moveTo>
                  <a:lnTo>
                    <a:pt x="31" y="156"/>
                  </a:lnTo>
                  <a:lnTo>
                    <a:pt x="11" y="305"/>
                  </a:lnTo>
                  <a:lnTo>
                    <a:pt x="0" y="445"/>
                  </a:lnTo>
                  <a:lnTo>
                    <a:pt x="0" y="577"/>
                  </a:lnTo>
                  <a:lnTo>
                    <a:pt x="10" y="700"/>
                  </a:lnTo>
                  <a:lnTo>
                    <a:pt x="30" y="816"/>
                  </a:lnTo>
                  <a:lnTo>
                    <a:pt x="60" y="923"/>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39" name="Freeform 38"/>
            <p:cNvSpPr>
              <a:spLocks/>
            </p:cNvSpPr>
            <p:nvPr/>
          </p:nvSpPr>
          <p:spPr bwMode="auto">
            <a:xfrm>
              <a:off x="4358" y="1626"/>
              <a:ext cx="65" cy="106"/>
            </a:xfrm>
            <a:custGeom>
              <a:avLst/>
              <a:gdLst>
                <a:gd name="T0" fmla="*/ 65 w 65"/>
                <a:gd name="T1" fmla="*/ 106 h 106"/>
                <a:gd name="T2" fmla="*/ 55 w 65"/>
                <a:gd name="T3" fmla="*/ 0 h 106"/>
                <a:gd name="T4" fmla="*/ 0 w 65"/>
                <a:gd name="T5" fmla="*/ 91 h 106"/>
                <a:gd name="T6" fmla="*/ 65 w 65"/>
                <a:gd name="T7" fmla="*/ 106 h 106"/>
                <a:gd name="T8" fmla="*/ 0 60000 65536"/>
                <a:gd name="T9" fmla="*/ 0 60000 65536"/>
                <a:gd name="T10" fmla="*/ 0 60000 65536"/>
                <a:gd name="T11" fmla="*/ 0 60000 65536"/>
                <a:gd name="T12" fmla="*/ 0 w 65"/>
                <a:gd name="T13" fmla="*/ 0 h 106"/>
                <a:gd name="T14" fmla="*/ 65 w 65"/>
                <a:gd name="T15" fmla="*/ 106 h 106"/>
              </a:gdLst>
              <a:ahLst/>
              <a:cxnLst>
                <a:cxn ang="T8">
                  <a:pos x="T0" y="T1"/>
                </a:cxn>
                <a:cxn ang="T9">
                  <a:pos x="T2" y="T3"/>
                </a:cxn>
                <a:cxn ang="T10">
                  <a:pos x="T4" y="T5"/>
                </a:cxn>
                <a:cxn ang="T11">
                  <a:pos x="T6" y="T7"/>
                </a:cxn>
              </a:cxnLst>
              <a:rect l="T12" t="T13" r="T14" b="T15"/>
              <a:pathLst>
                <a:path w="65" h="106">
                  <a:moveTo>
                    <a:pt x="65" y="106"/>
                  </a:moveTo>
                  <a:lnTo>
                    <a:pt x="55" y="0"/>
                  </a:lnTo>
                  <a:lnTo>
                    <a:pt x="0" y="91"/>
                  </a:lnTo>
                  <a:lnTo>
                    <a:pt x="65"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0" name="Freeform 39"/>
            <p:cNvSpPr>
              <a:spLocks/>
            </p:cNvSpPr>
            <p:nvPr/>
          </p:nvSpPr>
          <p:spPr bwMode="auto">
            <a:xfrm>
              <a:off x="4473" y="1696"/>
              <a:ext cx="524" cy="943"/>
            </a:xfrm>
            <a:custGeom>
              <a:avLst/>
              <a:gdLst>
                <a:gd name="T0" fmla="*/ 0 w 524"/>
                <a:gd name="T1" fmla="*/ 0 h 943"/>
                <a:gd name="T2" fmla="*/ 102 w 524"/>
                <a:gd name="T3" fmla="*/ 128 h 943"/>
                <a:gd name="T4" fmla="*/ 194 w 524"/>
                <a:gd name="T5" fmla="*/ 253 h 943"/>
                <a:gd name="T6" fmla="*/ 275 w 524"/>
                <a:gd name="T7" fmla="*/ 375 h 943"/>
                <a:gd name="T8" fmla="*/ 345 w 524"/>
                <a:gd name="T9" fmla="*/ 494 h 943"/>
                <a:gd name="T10" fmla="*/ 406 w 524"/>
                <a:gd name="T11" fmla="*/ 611 h 943"/>
                <a:gd name="T12" fmla="*/ 455 w 524"/>
                <a:gd name="T13" fmla="*/ 724 h 943"/>
                <a:gd name="T14" fmla="*/ 495 w 524"/>
                <a:gd name="T15" fmla="*/ 835 h 943"/>
                <a:gd name="T16" fmla="*/ 524 w 524"/>
                <a:gd name="T17" fmla="*/ 943 h 9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943"/>
                <a:gd name="T29" fmla="*/ 524 w 524"/>
                <a:gd name="T30" fmla="*/ 943 h 9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943">
                  <a:moveTo>
                    <a:pt x="0" y="0"/>
                  </a:moveTo>
                  <a:lnTo>
                    <a:pt x="102" y="128"/>
                  </a:lnTo>
                  <a:lnTo>
                    <a:pt x="194" y="253"/>
                  </a:lnTo>
                  <a:lnTo>
                    <a:pt x="275" y="375"/>
                  </a:lnTo>
                  <a:lnTo>
                    <a:pt x="345" y="494"/>
                  </a:lnTo>
                  <a:lnTo>
                    <a:pt x="406" y="611"/>
                  </a:lnTo>
                  <a:lnTo>
                    <a:pt x="455" y="724"/>
                  </a:lnTo>
                  <a:lnTo>
                    <a:pt x="495" y="835"/>
                  </a:lnTo>
                  <a:lnTo>
                    <a:pt x="524" y="943"/>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1" name="Freeform 40"/>
            <p:cNvSpPr>
              <a:spLocks/>
            </p:cNvSpPr>
            <p:nvPr/>
          </p:nvSpPr>
          <p:spPr bwMode="auto">
            <a:xfrm>
              <a:off x="4413" y="1626"/>
              <a:ext cx="91" cy="99"/>
            </a:xfrm>
            <a:custGeom>
              <a:avLst/>
              <a:gdLst>
                <a:gd name="T0" fmla="*/ 40 w 91"/>
                <a:gd name="T1" fmla="*/ 99 h 99"/>
                <a:gd name="T2" fmla="*/ 0 w 91"/>
                <a:gd name="T3" fmla="*/ 0 h 99"/>
                <a:gd name="T4" fmla="*/ 91 w 91"/>
                <a:gd name="T5" fmla="*/ 55 h 99"/>
                <a:gd name="T6" fmla="*/ 40 w 91"/>
                <a:gd name="T7" fmla="*/ 99 h 99"/>
                <a:gd name="T8" fmla="*/ 0 60000 65536"/>
                <a:gd name="T9" fmla="*/ 0 60000 65536"/>
                <a:gd name="T10" fmla="*/ 0 60000 65536"/>
                <a:gd name="T11" fmla="*/ 0 60000 65536"/>
                <a:gd name="T12" fmla="*/ 0 w 91"/>
                <a:gd name="T13" fmla="*/ 0 h 99"/>
                <a:gd name="T14" fmla="*/ 91 w 91"/>
                <a:gd name="T15" fmla="*/ 99 h 99"/>
              </a:gdLst>
              <a:ahLst/>
              <a:cxnLst>
                <a:cxn ang="T8">
                  <a:pos x="T0" y="T1"/>
                </a:cxn>
                <a:cxn ang="T9">
                  <a:pos x="T2" y="T3"/>
                </a:cxn>
                <a:cxn ang="T10">
                  <a:pos x="T4" y="T5"/>
                </a:cxn>
                <a:cxn ang="T11">
                  <a:pos x="T6" y="T7"/>
                </a:cxn>
              </a:cxnLst>
              <a:rect l="T12" t="T13" r="T14" b="T15"/>
              <a:pathLst>
                <a:path w="91" h="99">
                  <a:moveTo>
                    <a:pt x="40" y="99"/>
                  </a:moveTo>
                  <a:lnTo>
                    <a:pt x="0" y="0"/>
                  </a:lnTo>
                  <a:lnTo>
                    <a:pt x="91" y="55"/>
                  </a:lnTo>
                  <a:lnTo>
                    <a:pt x="4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2" name="Freeform 41"/>
            <p:cNvSpPr>
              <a:spLocks/>
            </p:cNvSpPr>
            <p:nvPr/>
          </p:nvSpPr>
          <p:spPr bwMode="auto">
            <a:xfrm>
              <a:off x="4294" y="1679"/>
              <a:ext cx="568" cy="650"/>
            </a:xfrm>
            <a:custGeom>
              <a:avLst/>
              <a:gdLst>
                <a:gd name="T0" fmla="*/ 0 w 568"/>
                <a:gd name="T1" fmla="*/ 0 h 650"/>
                <a:gd name="T2" fmla="*/ 119 w 568"/>
                <a:gd name="T3" fmla="*/ 91 h 650"/>
                <a:gd name="T4" fmla="*/ 225 w 568"/>
                <a:gd name="T5" fmla="*/ 182 h 650"/>
                <a:gd name="T6" fmla="*/ 318 w 568"/>
                <a:gd name="T7" fmla="*/ 274 h 650"/>
                <a:gd name="T8" fmla="*/ 399 w 568"/>
                <a:gd name="T9" fmla="*/ 367 h 650"/>
                <a:gd name="T10" fmla="*/ 468 w 568"/>
                <a:gd name="T11" fmla="*/ 461 h 650"/>
                <a:gd name="T12" fmla="*/ 524 w 568"/>
                <a:gd name="T13" fmla="*/ 555 h 650"/>
                <a:gd name="T14" fmla="*/ 568 w 568"/>
                <a:gd name="T15" fmla="*/ 650 h 650"/>
                <a:gd name="T16" fmla="*/ 0 60000 65536"/>
                <a:gd name="T17" fmla="*/ 0 60000 65536"/>
                <a:gd name="T18" fmla="*/ 0 60000 65536"/>
                <a:gd name="T19" fmla="*/ 0 60000 65536"/>
                <a:gd name="T20" fmla="*/ 0 60000 65536"/>
                <a:gd name="T21" fmla="*/ 0 60000 65536"/>
                <a:gd name="T22" fmla="*/ 0 60000 65536"/>
                <a:gd name="T23" fmla="*/ 0 60000 65536"/>
                <a:gd name="T24" fmla="*/ 0 w 568"/>
                <a:gd name="T25" fmla="*/ 0 h 650"/>
                <a:gd name="T26" fmla="*/ 568 w 568"/>
                <a:gd name="T27" fmla="*/ 650 h 6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8" h="650">
                  <a:moveTo>
                    <a:pt x="0" y="0"/>
                  </a:moveTo>
                  <a:lnTo>
                    <a:pt x="119" y="91"/>
                  </a:lnTo>
                  <a:lnTo>
                    <a:pt x="225" y="182"/>
                  </a:lnTo>
                  <a:lnTo>
                    <a:pt x="318" y="274"/>
                  </a:lnTo>
                  <a:lnTo>
                    <a:pt x="399" y="367"/>
                  </a:lnTo>
                  <a:lnTo>
                    <a:pt x="468" y="461"/>
                  </a:lnTo>
                  <a:lnTo>
                    <a:pt x="524" y="555"/>
                  </a:lnTo>
                  <a:lnTo>
                    <a:pt x="568" y="65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3" name="Freeform 42"/>
            <p:cNvSpPr>
              <a:spLocks/>
            </p:cNvSpPr>
            <p:nvPr/>
          </p:nvSpPr>
          <p:spPr bwMode="auto">
            <a:xfrm>
              <a:off x="4219" y="1626"/>
              <a:ext cx="102" cy="85"/>
            </a:xfrm>
            <a:custGeom>
              <a:avLst/>
              <a:gdLst>
                <a:gd name="T0" fmla="*/ 63 w 102"/>
                <a:gd name="T1" fmla="*/ 85 h 85"/>
                <a:gd name="T2" fmla="*/ 0 w 102"/>
                <a:gd name="T3" fmla="*/ 0 h 85"/>
                <a:gd name="T4" fmla="*/ 102 w 102"/>
                <a:gd name="T5" fmla="*/ 31 h 85"/>
                <a:gd name="T6" fmla="*/ 63 w 102"/>
                <a:gd name="T7" fmla="*/ 85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63" y="85"/>
                  </a:moveTo>
                  <a:lnTo>
                    <a:pt x="0" y="0"/>
                  </a:lnTo>
                  <a:lnTo>
                    <a:pt x="102" y="31"/>
                  </a:lnTo>
                  <a:lnTo>
                    <a:pt x="63"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4" name="Freeform 43"/>
            <p:cNvSpPr>
              <a:spLocks/>
            </p:cNvSpPr>
            <p:nvPr/>
          </p:nvSpPr>
          <p:spPr bwMode="auto">
            <a:xfrm>
              <a:off x="3859" y="1710"/>
              <a:ext cx="191" cy="891"/>
            </a:xfrm>
            <a:custGeom>
              <a:avLst/>
              <a:gdLst>
                <a:gd name="T0" fmla="*/ 191 w 191"/>
                <a:gd name="T1" fmla="*/ 0 h 891"/>
                <a:gd name="T2" fmla="*/ 131 w 191"/>
                <a:gd name="T3" fmla="*/ 145 h 891"/>
                <a:gd name="T4" fmla="*/ 82 w 191"/>
                <a:gd name="T5" fmla="*/ 284 h 891"/>
                <a:gd name="T6" fmla="*/ 45 w 191"/>
                <a:gd name="T7" fmla="*/ 418 h 891"/>
                <a:gd name="T8" fmla="*/ 18 w 191"/>
                <a:gd name="T9" fmla="*/ 545 h 891"/>
                <a:gd name="T10" fmla="*/ 3 w 191"/>
                <a:gd name="T11" fmla="*/ 666 h 891"/>
                <a:gd name="T12" fmla="*/ 0 w 191"/>
                <a:gd name="T13" fmla="*/ 782 h 891"/>
                <a:gd name="T14" fmla="*/ 8 w 191"/>
                <a:gd name="T15" fmla="*/ 891 h 891"/>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891"/>
                <a:gd name="T26" fmla="*/ 191 w 191"/>
                <a:gd name="T27" fmla="*/ 891 h 8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891">
                  <a:moveTo>
                    <a:pt x="191" y="0"/>
                  </a:moveTo>
                  <a:lnTo>
                    <a:pt x="131" y="145"/>
                  </a:lnTo>
                  <a:lnTo>
                    <a:pt x="82" y="284"/>
                  </a:lnTo>
                  <a:lnTo>
                    <a:pt x="45" y="418"/>
                  </a:lnTo>
                  <a:lnTo>
                    <a:pt x="18" y="545"/>
                  </a:lnTo>
                  <a:lnTo>
                    <a:pt x="3" y="666"/>
                  </a:lnTo>
                  <a:lnTo>
                    <a:pt x="0" y="782"/>
                  </a:lnTo>
                  <a:lnTo>
                    <a:pt x="8" y="891"/>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5" name="Freeform 44"/>
            <p:cNvSpPr>
              <a:spLocks/>
            </p:cNvSpPr>
            <p:nvPr/>
          </p:nvSpPr>
          <p:spPr bwMode="auto">
            <a:xfrm>
              <a:off x="4016" y="1626"/>
              <a:ext cx="73" cy="105"/>
            </a:xfrm>
            <a:custGeom>
              <a:avLst/>
              <a:gdLst>
                <a:gd name="T0" fmla="*/ 61 w 73"/>
                <a:gd name="T1" fmla="*/ 105 h 105"/>
                <a:gd name="T2" fmla="*/ 73 w 73"/>
                <a:gd name="T3" fmla="*/ 0 h 105"/>
                <a:gd name="T4" fmla="*/ 0 w 73"/>
                <a:gd name="T5" fmla="*/ 77 h 105"/>
                <a:gd name="T6" fmla="*/ 61 w 73"/>
                <a:gd name="T7" fmla="*/ 105 h 105"/>
                <a:gd name="T8" fmla="*/ 0 60000 65536"/>
                <a:gd name="T9" fmla="*/ 0 60000 65536"/>
                <a:gd name="T10" fmla="*/ 0 60000 65536"/>
                <a:gd name="T11" fmla="*/ 0 60000 65536"/>
                <a:gd name="T12" fmla="*/ 0 w 73"/>
                <a:gd name="T13" fmla="*/ 0 h 105"/>
                <a:gd name="T14" fmla="*/ 73 w 73"/>
                <a:gd name="T15" fmla="*/ 105 h 105"/>
              </a:gdLst>
              <a:ahLst/>
              <a:cxnLst>
                <a:cxn ang="T8">
                  <a:pos x="T0" y="T1"/>
                </a:cxn>
                <a:cxn ang="T9">
                  <a:pos x="T2" y="T3"/>
                </a:cxn>
                <a:cxn ang="T10">
                  <a:pos x="T4" y="T5"/>
                </a:cxn>
                <a:cxn ang="T11">
                  <a:pos x="T6" y="T7"/>
                </a:cxn>
              </a:cxnLst>
              <a:rect l="T12" t="T13" r="T14" b="T15"/>
              <a:pathLst>
                <a:path w="73" h="105">
                  <a:moveTo>
                    <a:pt x="61" y="105"/>
                  </a:moveTo>
                  <a:lnTo>
                    <a:pt x="73" y="0"/>
                  </a:lnTo>
                  <a:lnTo>
                    <a:pt x="0" y="77"/>
                  </a:lnTo>
                  <a:lnTo>
                    <a:pt x="61"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6" name="Freeform 45"/>
            <p:cNvSpPr>
              <a:spLocks/>
            </p:cNvSpPr>
            <p:nvPr/>
          </p:nvSpPr>
          <p:spPr bwMode="auto">
            <a:xfrm>
              <a:off x="2986"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7" name="Freeform 46"/>
            <p:cNvSpPr>
              <a:spLocks/>
            </p:cNvSpPr>
            <p:nvPr/>
          </p:nvSpPr>
          <p:spPr bwMode="auto">
            <a:xfrm>
              <a:off x="2986"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8" name="Freeform 47"/>
            <p:cNvSpPr>
              <a:spLocks/>
            </p:cNvSpPr>
            <p:nvPr/>
          </p:nvSpPr>
          <p:spPr bwMode="auto">
            <a:xfrm>
              <a:off x="2986" y="3242"/>
              <a:ext cx="389" cy="38"/>
            </a:xfrm>
            <a:custGeom>
              <a:avLst/>
              <a:gdLst>
                <a:gd name="T0" fmla="*/ 0 w 389"/>
                <a:gd name="T1" fmla="*/ 0 h 38"/>
                <a:gd name="T2" fmla="*/ 389 w 389"/>
                <a:gd name="T3" fmla="*/ 0 h 38"/>
                <a:gd name="T4" fmla="*/ 0 60000 65536"/>
                <a:gd name="T5" fmla="*/ 0 60000 65536"/>
                <a:gd name="T6" fmla="*/ 0 w 389"/>
                <a:gd name="T7" fmla="*/ 0 h 38"/>
                <a:gd name="T8" fmla="*/ 389 w 389"/>
                <a:gd name="T9" fmla="*/ 38 h 38"/>
              </a:gdLst>
              <a:ahLst/>
              <a:cxnLst>
                <a:cxn ang="T4">
                  <a:pos x="T0" y="T1"/>
                </a:cxn>
                <a:cxn ang="T5">
                  <a:pos x="T2" y="T3"/>
                </a:cxn>
              </a:cxnLst>
              <a:rect l="T6" t="T7" r="T8" b="T9"/>
              <a:pathLst>
                <a:path w="389" h="38">
                  <a:moveTo>
                    <a:pt x="0" y="0"/>
                  </a:moveTo>
                  <a:cubicBezTo>
                    <a:pt x="127" y="38"/>
                    <a:pt x="262" y="38"/>
                    <a:pt x="389"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49" name="Rectangle 48"/>
            <p:cNvSpPr>
              <a:spLocks noChangeArrowheads="1"/>
            </p:cNvSpPr>
            <p:nvPr/>
          </p:nvSpPr>
          <p:spPr bwMode="auto">
            <a:xfrm>
              <a:off x="3009" y="3309"/>
              <a:ext cx="34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a:solidFill>
                    <a:srgbClr val="000000"/>
                  </a:solidFill>
                  <a:latin typeface="Arial" panose="020B0604020202020204" pitchFamily="34" charset="0"/>
                  <a:cs typeface="Arial" panose="020B0604020202020204" pitchFamily="34" charset="0"/>
                </a:rPr>
                <a:t>RDBMS</a:t>
              </a:r>
              <a:endParaRPr lang="en-US" altLang="en-US" sz="1800">
                <a:latin typeface="Arial" panose="020B0604020202020204" pitchFamily="34" charset="0"/>
                <a:cs typeface="Arial" panose="020B0604020202020204" pitchFamily="34" charset="0"/>
              </a:endParaRPr>
            </a:p>
          </p:txBody>
        </p:sp>
        <p:sp>
          <p:nvSpPr>
            <p:cNvPr id="50" name="Rectangle 49"/>
            <p:cNvSpPr>
              <a:spLocks noChangeArrowheads="1"/>
            </p:cNvSpPr>
            <p:nvPr/>
          </p:nvSpPr>
          <p:spPr bwMode="auto">
            <a:xfrm>
              <a:off x="3323" y="3346"/>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7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51" name="Freeform 50"/>
            <p:cNvSpPr>
              <a:spLocks/>
            </p:cNvSpPr>
            <p:nvPr/>
          </p:nvSpPr>
          <p:spPr bwMode="auto">
            <a:xfrm>
              <a:off x="4197"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2" name="Freeform 51"/>
            <p:cNvSpPr>
              <a:spLocks/>
            </p:cNvSpPr>
            <p:nvPr/>
          </p:nvSpPr>
          <p:spPr bwMode="auto">
            <a:xfrm>
              <a:off x="4197"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3" name="Freeform 52"/>
            <p:cNvSpPr>
              <a:spLocks/>
            </p:cNvSpPr>
            <p:nvPr/>
          </p:nvSpPr>
          <p:spPr bwMode="auto">
            <a:xfrm>
              <a:off x="4197" y="3242"/>
              <a:ext cx="389" cy="38"/>
            </a:xfrm>
            <a:custGeom>
              <a:avLst/>
              <a:gdLst>
                <a:gd name="T0" fmla="*/ 0 w 389"/>
                <a:gd name="T1" fmla="*/ 0 h 38"/>
                <a:gd name="T2" fmla="*/ 389 w 389"/>
                <a:gd name="T3" fmla="*/ 0 h 38"/>
                <a:gd name="T4" fmla="*/ 0 60000 65536"/>
                <a:gd name="T5" fmla="*/ 0 60000 65536"/>
                <a:gd name="T6" fmla="*/ 0 w 389"/>
                <a:gd name="T7" fmla="*/ 0 h 38"/>
                <a:gd name="T8" fmla="*/ 389 w 389"/>
                <a:gd name="T9" fmla="*/ 38 h 38"/>
              </a:gdLst>
              <a:ahLst/>
              <a:cxnLst>
                <a:cxn ang="T4">
                  <a:pos x="T0" y="T1"/>
                </a:cxn>
                <a:cxn ang="T5">
                  <a:pos x="T2" y="T3"/>
                </a:cxn>
              </a:cxnLst>
              <a:rect l="T6" t="T7" r="T8" b="T9"/>
              <a:pathLst>
                <a:path w="389" h="38">
                  <a:moveTo>
                    <a:pt x="0" y="0"/>
                  </a:moveTo>
                  <a:cubicBezTo>
                    <a:pt x="127" y="38"/>
                    <a:pt x="262" y="38"/>
                    <a:pt x="389"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4" name="Rectangle 53"/>
            <p:cNvSpPr>
              <a:spLocks noChangeArrowheads="1"/>
            </p:cNvSpPr>
            <p:nvPr/>
          </p:nvSpPr>
          <p:spPr bwMode="auto">
            <a:xfrm>
              <a:off x="4220" y="3309"/>
              <a:ext cx="34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a:solidFill>
                    <a:srgbClr val="000000"/>
                  </a:solidFill>
                  <a:latin typeface="Arial" panose="020B0604020202020204" pitchFamily="34" charset="0"/>
                  <a:cs typeface="Arial" panose="020B0604020202020204" pitchFamily="34" charset="0"/>
                </a:rPr>
                <a:t>RDBMS</a:t>
              </a:r>
              <a:endParaRPr lang="en-US" altLang="en-US" sz="1800">
                <a:latin typeface="Arial" panose="020B0604020202020204" pitchFamily="34" charset="0"/>
                <a:cs typeface="Arial" panose="020B0604020202020204" pitchFamily="34" charset="0"/>
              </a:endParaRPr>
            </a:p>
          </p:txBody>
        </p:sp>
        <p:sp>
          <p:nvSpPr>
            <p:cNvPr id="55" name="Rectangle 54"/>
            <p:cNvSpPr>
              <a:spLocks noChangeArrowheads="1"/>
            </p:cNvSpPr>
            <p:nvPr/>
          </p:nvSpPr>
          <p:spPr bwMode="auto">
            <a:xfrm>
              <a:off x="4534" y="3346"/>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700">
                  <a:solidFill>
                    <a:srgbClr val="000000"/>
                  </a:solidFill>
                  <a:latin typeface="Arial" panose="020B0604020202020204" pitchFamily="34" charset="0"/>
                  <a:cs typeface="Arial" panose="020B0604020202020204" pitchFamily="34" charset="0"/>
                </a:rPr>
                <a:t>2</a:t>
              </a:r>
              <a:endParaRPr lang="en-US" altLang="en-US" sz="1800">
                <a:latin typeface="Arial" panose="020B0604020202020204" pitchFamily="34" charset="0"/>
                <a:cs typeface="Arial" panose="020B0604020202020204" pitchFamily="34" charset="0"/>
              </a:endParaRPr>
            </a:p>
          </p:txBody>
        </p:sp>
        <p:sp>
          <p:nvSpPr>
            <p:cNvPr id="56" name="Rectangle 55"/>
            <p:cNvSpPr>
              <a:spLocks noChangeArrowheads="1"/>
            </p:cNvSpPr>
            <p:nvPr/>
          </p:nvSpPr>
          <p:spPr bwMode="auto">
            <a:xfrm>
              <a:off x="4893" y="3233"/>
              <a:ext cx="204"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7" name="Rectangle 56"/>
            <p:cNvSpPr>
              <a:spLocks noChangeArrowheads="1"/>
            </p:cNvSpPr>
            <p:nvPr/>
          </p:nvSpPr>
          <p:spPr bwMode="auto">
            <a:xfrm>
              <a:off x="4893" y="3233"/>
              <a:ext cx="204" cy="203"/>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8" name="Freeform 57"/>
            <p:cNvSpPr>
              <a:spLocks noEditPoints="1"/>
            </p:cNvSpPr>
            <p:nvPr/>
          </p:nvSpPr>
          <p:spPr bwMode="auto">
            <a:xfrm>
              <a:off x="4936" y="3371"/>
              <a:ext cx="115" cy="45"/>
            </a:xfrm>
            <a:custGeom>
              <a:avLst/>
              <a:gdLst>
                <a:gd name="T0" fmla="*/ 0 w 115"/>
                <a:gd name="T1" fmla="*/ 0 h 45"/>
                <a:gd name="T2" fmla="*/ 115 w 115"/>
                <a:gd name="T3" fmla="*/ 0 h 45"/>
                <a:gd name="T4" fmla="*/ 0 w 115"/>
                <a:gd name="T5" fmla="*/ 23 h 45"/>
                <a:gd name="T6" fmla="*/ 115 w 115"/>
                <a:gd name="T7" fmla="*/ 23 h 45"/>
                <a:gd name="T8" fmla="*/ 0 w 115"/>
                <a:gd name="T9" fmla="*/ 45 h 45"/>
                <a:gd name="T10" fmla="*/ 115 w 115"/>
                <a:gd name="T11" fmla="*/ 45 h 45"/>
                <a:gd name="T12" fmla="*/ 0 60000 65536"/>
                <a:gd name="T13" fmla="*/ 0 60000 65536"/>
                <a:gd name="T14" fmla="*/ 0 60000 65536"/>
                <a:gd name="T15" fmla="*/ 0 60000 65536"/>
                <a:gd name="T16" fmla="*/ 0 60000 65536"/>
                <a:gd name="T17" fmla="*/ 0 60000 65536"/>
                <a:gd name="T18" fmla="*/ 0 w 115"/>
                <a:gd name="T19" fmla="*/ 0 h 45"/>
                <a:gd name="T20" fmla="*/ 115 w 11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115" h="45">
                  <a:moveTo>
                    <a:pt x="0" y="0"/>
                  </a:moveTo>
                  <a:lnTo>
                    <a:pt x="115" y="0"/>
                  </a:lnTo>
                  <a:moveTo>
                    <a:pt x="0" y="23"/>
                  </a:moveTo>
                  <a:lnTo>
                    <a:pt x="115" y="23"/>
                  </a:lnTo>
                  <a:moveTo>
                    <a:pt x="0" y="45"/>
                  </a:moveTo>
                  <a:lnTo>
                    <a:pt x="115" y="45"/>
                  </a:ln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59" name="Freeform 58"/>
            <p:cNvSpPr>
              <a:spLocks noEditPoints="1"/>
            </p:cNvSpPr>
            <p:nvPr/>
          </p:nvSpPr>
          <p:spPr bwMode="auto">
            <a:xfrm>
              <a:off x="4908" y="3267"/>
              <a:ext cx="175" cy="76"/>
            </a:xfrm>
            <a:custGeom>
              <a:avLst/>
              <a:gdLst>
                <a:gd name="T0" fmla="*/ 38 w 175"/>
                <a:gd name="T1" fmla="*/ 0 h 76"/>
                <a:gd name="T2" fmla="*/ 0 w 175"/>
                <a:gd name="T3" fmla="*/ 38 h 76"/>
                <a:gd name="T4" fmla="*/ 35 w 175"/>
                <a:gd name="T5" fmla="*/ 73 h 76"/>
                <a:gd name="T6" fmla="*/ 136 w 175"/>
                <a:gd name="T7" fmla="*/ 0 h 76"/>
                <a:gd name="T8" fmla="*/ 175 w 175"/>
                <a:gd name="T9" fmla="*/ 38 h 76"/>
                <a:gd name="T10" fmla="*/ 136 w 175"/>
                <a:gd name="T11" fmla="*/ 76 h 76"/>
                <a:gd name="T12" fmla="*/ 0 60000 65536"/>
                <a:gd name="T13" fmla="*/ 0 60000 65536"/>
                <a:gd name="T14" fmla="*/ 0 60000 65536"/>
                <a:gd name="T15" fmla="*/ 0 60000 65536"/>
                <a:gd name="T16" fmla="*/ 0 60000 65536"/>
                <a:gd name="T17" fmla="*/ 0 60000 65536"/>
                <a:gd name="T18" fmla="*/ 0 w 175"/>
                <a:gd name="T19" fmla="*/ 0 h 76"/>
                <a:gd name="T20" fmla="*/ 175 w 175"/>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75" h="76">
                  <a:moveTo>
                    <a:pt x="38" y="0"/>
                  </a:moveTo>
                  <a:lnTo>
                    <a:pt x="0" y="38"/>
                  </a:lnTo>
                  <a:lnTo>
                    <a:pt x="35" y="73"/>
                  </a:lnTo>
                  <a:moveTo>
                    <a:pt x="136" y="0"/>
                  </a:moveTo>
                  <a:lnTo>
                    <a:pt x="175" y="38"/>
                  </a:lnTo>
                  <a:lnTo>
                    <a:pt x="136" y="76"/>
                  </a:ln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0" name="Freeform 59"/>
            <p:cNvSpPr>
              <a:spLocks/>
            </p:cNvSpPr>
            <p:nvPr/>
          </p:nvSpPr>
          <p:spPr bwMode="auto">
            <a:xfrm>
              <a:off x="4955" y="3261"/>
              <a:ext cx="80" cy="88"/>
            </a:xfrm>
            <a:custGeom>
              <a:avLst/>
              <a:gdLst>
                <a:gd name="T0" fmla="*/ 0 w 237"/>
                <a:gd name="T1" fmla="*/ 130 h 261"/>
                <a:gd name="T2" fmla="*/ 118 w 237"/>
                <a:gd name="T3" fmla="*/ 0 h 261"/>
                <a:gd name="T4" fmla="*/ 237 w 237"/>
                <a:gd name="T5" fmla="*/ 130 h 261"/>
                <a:gd name="T6" fmla="*/ 237 w 237"/>
                <a:gd name="T7" fmla="*/ 130 h 261"/>
                <a:gd name="T8" fmla="*/ 118 w 237"/>
                <a:gd name="T9" fmla="*/ 261 h 261"/>
                <a:gd name="T10" fmla="*/ 0 w 237"/>
                <a:gd name="T11" fmla="*/ 130 h 261"/>
                <a:gd name="T12" fmla="*/ 0 60000 65536"/>
                <a:gd name="T13" fmla="*/ 0 60000 65536"/>
                <a:gd name="T14" fmla="*/ 0 60000 65536"/>
                <a:gd name="T15" fmla="*/ 0 60000 65536"/>
                <a:gd name="T16" fmla="*/ 0 60000 65536"/>
                <a:gd name="T17" fmla="*/ 0 60000 65536"/>
                <a:gd name="T18" fmla="*/ 0 w 237"/>
                <a:gd name="T19" fmla="*/ 0 h 261"/>
                <a:gd name="T20" fmla="*/ 237 w 237"/>
                <a:gd name="T21" fmla="*/ 261 h 261"/>
              </a:gdLst>
              <a:ahLst/>
              <a:cxnLst>
                <a:cxn ang="T12">
                  <a:pos x="T0" y="T1"/>
                </a:cxn>
                <a:cxn ang="T13">
                  <a:pos x="T2" y="T3"/>
                </a:cxn>
                <a:cxn ang="T14">
                  <a:pos x="T4" y="T5"/>
                </a:cxn>
                <a:cxn ang="T15">
                  <a:pos x="T6" y="T7"/>
                </a:cxn>
                <a:cxn ang="T16">
                  <a:pos x="T8" y="T9"/>
                </a:cxn>
                <a:cxn ang="T17">
                  <a:pos x="T10" y="T11"/>
                </a:cxn>
              </a:cxnLst>
              <a:rect l="T18" t="T19" r="T20" b="T21"/>
              <a:pathLst>
                <a:path w="237" h="261">
                  <a:moveTo>
                    <a:pt x="0" y="130"/>
                  </a:moveTo>
                  <a:cubicBezTo>
                    <a:pt x="0" y="58"/>
                    <a:pt x="53" y="0"/>
                    <a:pt x="118" y="0"/>
                  </a:cubicBezTo>
                  <a:cubicBezTo>
                    <a:pt x="184" y="0"/>
                    <a:pt x="237" y="58"/>
                    <a:pt x="237" y="130"/>
                  </a:cubicBezTo>
                  <a:cubicBezTo>
                    <a:pt x="237" y="130"/>
                    <a:pt x="237" y="130"/>
                    <a:pt x="237" y="130"/>
                  </a:cubicBezTo>
                  <a:cubicBezTo>
                    <a:pt x="237" y="202"/>
                    <a:pt x="184" y="261"/>
                    <a:pt x="118" y="261"/>
                  </a:cubicBezTo>
                  <a:cubicBezTo>
                    <a:pt x="53" y="261"/>
                    <a:pt x="0" y="202"/>
                    <a:pt x="0" y="130"/>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1" name="Freeform 60"/>
            <p:cNvSpPr>
              <a:spLocks/>
            </p:cNvSpPr>
            <p:nvPr/>
          </p:nvSpPr>
          <p:spPr bwMode="auto">
            <a:xfrm>
              <a:off x="4955" y="3261"/>
              <a:ext cx="80" cy="88"/>
            </a:xfrm>
            <a:custGeom>
              <a:avLst/>
              <a:gdLst>
                <a:gd name="T0" fmla="*/ 0 w 80"/>
                <a:gd name="T1" fmla="*/ 44 h 88"/>
                <a:gd name="T2" fmla="*/ 40 w 80"/>
                <a:gd name="T3" fmla="*/ 0 h 88"/>
                <a:gd name="T4" fmla="*/ 80 w 80"/>
                <a:gd name="T5" fmla="*/ 44 h 88"/>
                <a:gd name="T6" fmla="*/ 80 w 80"/>
                <a:gd name="T7" fmla="*/ 44 h 88"/>
                <a:gd name="T8" fmla="*/ 40 w 80"/>
                <a:gd name="T9" fmla="*/ 88 h 88"/>
                <a:gd name="T10" fmla="*/ 0 w 80"/>
                <a:gd name="T11" fmla="*/ 44 h 88"/>
                <a:gd name="T12" fmla="*/ 0 60000 65536"/>
                <a:gd name="T13" fmla="*/ 0 60000 65536"/>
                <a:gd name="T14" fmla="*/ 0 60000 65536"/>
                <a:gd name="T15" fmla="*/ 0 60000 65536"/>
                <a:gd name="T16" fmla="*/ 0 60000 65536"/>
                <a:gd name="T17" fmla="*/ 0 60000 65536"/>
                <a:gd name="T18" fmla="*/ 0 w 80"/>
                <a:gd name="T19" fmla="*/ 0 h 88"/>
                <a:gd name="T20" fmla="*/ 80 w 80"/>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0" h="88">
                  <a:moveTo>
                    <a:pt x="0" y="44"/>
                  </a:moveTo>
                  <a:cubicBezTo>
                    <a:pt x="0" y="20"/>
                    <a:pt x="18" y="0"/>
                    <a:pt x="40" y="0"/>
                  </a:cubicBezTo>
                  <a:cubicBezTo>
                    <a:pt x="62" y="0"/>
                    <a:pt x="80" y="20"/>
                    <a:pt x="80" y="44"/>
                  </a:cubicBezTo>
                  <a:cubicBezTo>
                    <a:pt x="80" y="44"/>
                    <a:pt x="80" y="44"/>
                    <a:pt x="80" y="44"/>
                  </a:cubicBezTo>
                  <a:cubicBezTo>
                    <a:pt x="80" y="68"/>
                    <a:pt x="62" y="88"/>
                    <a:pt x="40" y="88"/>
                  </a:cubicBezTo>
                  <a:cubicBezTo>
                    <a:pt x="18" y="88"/>
                    <a:pt x="0" y="68"/>
                    <a:pt x="0" y="44"/>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2" name="Freeform 61"/>
            <p:cNvSpPr>
              <a:spLocks/>
            </p:cNvSpPr>
            <p:nvPr/>
          </p:nvSpPr>
          <p:spPr bwMode="auto">
            <a:xfrm>
              <a:off x="4966" y="3264"/>
              <a:ext cx="58" cy="82"/>
            </a:xfrm>
            <a:custGeom>
              <a:avLst/>
              <a:gdLst>
                <a:gd name="T0" fmla="*/ 71 w 174"/>
                <a:gd name="T1" fmla="*/ 30 h 245"/>
                <a:gd name="T2" fmla="*/ 71 w 174"/>
                <a:gd name="T3" fmla="*/ 46 h 245"/>
                <a:gd name="T4" fmla="*/ 44 w 174"/>
                <a:gd name="T5" fmla="*/ 46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6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6"/>
                  </a:lnTo>
                  <a:lnTo>
                    <a:pt x="44" y="46"/>
                  </a:lnTo>
                  <a:cubicBezTo>
                    <a:pt x="48" y="45"/>
                    <a:pt x="51" y="49"/>
                    <a:pt x="51" y="53"/>
                  </a:cubicBezTo>
                  <a:cubicBezTo>
                    <a:pt x="51" y="57"/>
                    <a:pt x="48" y="61"/>
                    <a:pt x="44" y="61"/>
                  </a:cubicBezTo>
                  <a:cubicBezTo>
                    <a:pt x="44" y="61"/>
                    <a:pt x="44" y="61"/>
                    <a:pt x="44" y="61"/>
                  </a:cubicBezTo>
                  <a:cubicBezTo>
                    <a:pt x="36" y="68"/>
                    <a:pt x="25" y="68"/>
                    <a:pt x="17" y="61"/>
                  </a:cubicBezTo>
                  <a:cubicBezTo>
                    <a:pt x="6" y="65"/>
                    <a:pt x="0" y="78"/>
                    <a:pt x="3" y="91"/>
                  </a:cubicBezTo>
                  <a:cubicBezTo>
                    <a:pt x="7" y="104"/>
                    <a:pt x="19" y="110"/>
                    <a:pt x="30" y="106"/>
                  </a:cubicBezTo>
                  <a:cubicBezTo>
                    <a:pt x="45" y="98"/>
                    <a:pt x="63" y="105"/>
                    <a:pt x="71" y="121"/>
                  </a:cubicBezTo>
                  <a:cubicBezTo>
                    <a:pt x="71" y="121"/>
                    <a:pt x="71" y="121"/>
                    <a:pt x="71" y="121"/>
                  </a:cubicBezTo>
                  <a:cubicBezTo>
                    <a:pt x="72" y="141"/>
                    <a:pt x="61" y="160"/>
                    <a:pt x="44" y="167"/>
                  </a:cubicBezTo>
                  <a:lnTo>
                    <a:pt x="84" y="212"/>
                  </a:lnTo>
                  <a:lnTo>
                    <a:pt x="84" y="227"/>
                  </a:lnTo>
                  <a:cubicBezTo>
                    <a:pt x="112" y="245"/>
                    <a:pt x="148" y="234"/>
                    <a:pt x="163" y="202"/>
                  </a:cubicBezTo>
                  <a:cubicBezTo>
                    <a:pt x="164" y="201"/>
                    <a:pt x="165" y="199"/>
                    <a:pt x="165" y="197"/>
                  </a:cubicBezTo>
                  <a:cubicBezTo>
                    <a:pt x="149" y="196"/>
                    <a:pt x="137" y="180"/>
                    <a:pt x="138" y="162"/>
                  </a:cubicBezTo>
                  <a:cubicBezTo>
                    <a:pt x="139" y="151"/>
                    <a:pt x="144" y="142"/>
                    <a:pt x="152" y="136"/>
                  </a:cubicBezTo>
                  <a:cubicBezTo>
                    <a:pt x="166" y="132"/>
                    <a:pt x="174" y="116"/>
                    <a:pt x="170" y="101"/>
                  </a:cubicBezTo>
                  <a:cubicBezTo>
                    <a:pt x="166" y="86"/>
                    <a:pt x="152" y="77"/>
                    <a:pt x="138" y="81"/>
                  </a:cubicBezTo>
                  <a:cubicBezTo>
                    <a:pt x="133" y="83"/>
                    <a:pt x="128" y="86"/>
                    <a:pt x="125" y="91"/>
                  </a:cubicBezTo>
                  <a:lnTo>
                    <a:pt x="111" y="46"/>
                  </a:lnTo>
                  <a:cubicBezTo>
                    <a:pt x="125" y="42"/>
                    <a:pt x="135" y="30"/>
                    <a:pt x="138" y="15"/>
                  </a:cubicBezTo>
                  <a:cubicBezTo>
                    <a:pt x="122" y="6"/>
                    <a:pt x="103" y="0"/>
                    <a:pt x="84" y="0"/>
                  </a:cubicBezTo>
                  <a:lnTo>
                    <a:pt x="71" y="30"/>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3" name="Freeform 62"/>
            <p:cNvSpPr>
              <a:spLocks/>
            </p:cNvSpPr>
            <p:nvPr/>
          </p:nvSpPr>
          <p:spPr bwMode="auto">
            <a:xfrm>
              <a:off x="4966" y="3264"/>
              <a:ext cx="58" cy="82"/>
            </a:xfrm>
            <a:custGeom>
              <a:avLst/>
              <a:gdLst>
                <a:gd name="T0" fmla="*/ 71 w 174"/>
                <a:gd name="T1" fmla="*/ 30 h 245"/>
                <a:gd name="T2" fmla="*/ 71 w 174"/>
                <a:gd name="T3" fmla="*/ 46 h 245"/>
                <a:gd name="T4" fmla="*/ 44 w 174"/>
                <a:gd name="T5" fmla="*/ 46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6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6"/>
                  </a:lnTo>
                  <a:lnTo>
                    <a:pt x="44" y="46"/>
                  </a:lnTo>
                  <a:cubicBezTo>
                    <a:pt x="48" y="45"/>
                    <a:pt x="51" y="49"/>
                    <a:pt x="51" y="53"/>
                  </a:cubicBezTo>
                  <a:cubicBezTo>
                    <a:pt x="51" y="57"/>
                    <a:pt x="48" y="61"/>
                    <a:pt x="44" y="61"/>
                  </a:cubicBezTo>
                  <a:cubicBezTo>
                    <a:pt x="44" y="61"/>
                    <a:pt x="44" y="61"/>
                    <a:pt x="44" y="61"/>
                  </a:cubicBezTo>
                  <a:cubicBezTo>
                    <a:pt x="36" y="68"/>
                    <a:pt x="25" y="68"/>
                    <a:pt x="17" y="61"/>
                  </a:cubicBezTo>
                  <a:cubicBezTo>
                    <a:pt x="6" y="65"/>
                    <a:pt x="0" y="78"/>
                    <a:pt x="3" y="91"/>
                  </a:cubicBezTo>
                  <a:cubicBezTo>
                    <a:pt x="7" y="104"/>
                    <a:pt x="19" y="110"/>
                    <a:pt x="30" y="106"/>
                  </a:cubicBezTo>
                  <a:cubicBezTo>
                    <a:pt x="45" y="98"/>
                    <a:pt x="63" y="105"/>
                    <a:pt x="71" y="121"/>
                  </a:cubicBezTo>
                  <a:cubicBezTo>
                    <a:pt x="71" y="121"/>
                    <a:pt x="71" y="121"/>
                    <a:pt x="71" y="121"/>
                  </a:cubicBezTo>
                  <a:cubicBezTo>
                    <a:pt x="72" y="141"/>
                    <a:pt x="61" y="160"/>
                    <a:pt x="44" y="167"/>
                  </a:cubicBezTo>
                  <a:lnTo>
                    <a:pt x="84" y="212"/>
                  </a:lnTo>
                  <a:lnTo>
                    <a:pt x="84" y="227"/>
                  </a:lnTo>
                  <a:cubicBezTo>
                    <a:pt x="112" y="245"/>
                    <a:pt x="148" y="234"/>
                    <a:pt x="163" y="202"/>
                  </a:cubicBezTo>
                  <a:cubicBezTo>
                    <a:pt x="164" y="201"/>
                    <a:pt x="165" y="199"/>
                    <a:pt x="165" y="197"/>
                  </a:cubicBezTo>
                  <a:cubicBezTo>
                    <a:pt x="149" y="196"/>
                    <a:pt x="137" y="180"/>
                    <a:pt x="138" y="162"/>
                  </a:cubicBezTo>
                  <a:cubicBezTo>
                    <a:pt x="139" y="151"/>
                    <a:pt x="144" y="142"/>
                    <a:pt x="152" y="136"/>
                  </a:cubicBezTo>
                  <a:cubicBezTo>
                    <a:pt x="166" y="132"/>
                    <a:pt x="174" y="116"/>
                    <a:pt x="170" y="101"/>
                  </a:cubicBezTo>
                  <a:cubicBezTo>
                    <a:pt x="166" y="86"/>
                    <a:pt x="152" y="77"/>
                    <a:pt x="138" y="81"/>
                  </a:cubicBezTo>
                  <a:cubicBezTo>
                    <a:pt x="133" y="83"/>
                    <a:pt x="128" y="86"/>
                    <a:pt x="125" y="91"/>
                  </a:cubicBezTo>
                  <a:lnTo>
                    <a:pt x="111" y="46"/>
                  </a:lnTo>
                  <a:cubicBezTo>
                    <a:pt x="125" y="42"/>
                    <a:pt x="135" y="30"/>
                    <a:pt x="138" y="15"/>
                  </a:cubicBezTo>
                  <a:cubicBezTo>
                    <a:pt x="122" y="6"/>
                    <a:pt x="103" y="0"/>
                    <a:pt x="84" y="0"/>
                  </a:cubicBezTo>
                  <a:lnTo>
                    <a:pt x="71" y="30"/>
                  </a:lnTo>
                  <a:close/>
                </a:path>
              </a:pathLst>
            </a:custGeom>
            <a:noFill/>
            <a:ln w="14288"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4" name="Rectangle 63"/>
            <p:cNvSpPr>
              <a:spLocks noChangeArrowheads="1"/>
            </p:cNvSpPr>
            <p:nvPr/>
          </p:nvSpPr>
          <p:spPr bwMode="auto">
            <a:xfrm>
              <a:off x="3684" y="3222"/>
              <a:ext cx="203"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5" name="Rectangle 64"/>
            <p:cNvSpPr>
              <a:spLocks noChangeArrowheads="1"/>
            </p:cNvSpPr>
            <p:nvPr/>
          </p:nvSpPr>
          <p:spPr bwMode="auto">
            <a:xfrm>
              <a:off x="3684" y="3222"/>
              <a:ext cx="203" cy="203"/>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6" name="Freeform 65"/>
            <p:cNvSpPr>
              <a:spLocks/>
            </p:cNvSpPr>
            <p:nvPr/>
          </p:nvSpPr>
          <p:spPr bwMode="auto">
            <a:xfrm>
              <a:off x="3710" y="3242"/>
              <a:ext cx="150" cy="164"/>
            </a:xfrm>
            <a:custGeom>
              <a:avLst/>
              <a:gdLst>
                <a:gd name="T0" fmla="*/ 0 w 443"/>
                <a:gd name="T1" fmla="*/ 243 h 487"/>
                <a:gd name="T2" fmla="*/ 222 w 443"/>
                <a:gd name="T3" fmla="*/ 0 h 487"/>
                <a:gd name="T4" fmla="*/ 443 w 443"/>
                <a:gd name="T5" fmla="*/ 243 h 487"/>
                <a:gd name="T6" fmla="*/ 443 w 443"/>
                <a:gd name="T7" fmla="*/ 243 h 487"/>
                <a:gd name="T8" fmla="*/ 222 w 443"/>
                <a:gd name="T9" fmla="*/ 487 h 487"/>
                <a:gd name="T10" fmla="*/ 0 w 443"/>
                <a:gd name="T11" fmla="*/ 243 h 487"/>
                <a:gd name="T12" fmla="*/ 0 60000 65536"/>
                <a:gd name="T13" fmla="*/ 0 60000 65536"/>
                <a:gd name="T14" fmla="*/ 0 60000 65536"/>
                <a:gd name="T15" fmla="*/ 0 60000 65536"/>
                <a:gd name="T16" fmla="*/ 0 60000 65536"/>
                <a:gd name="T17" fmla="*/ 0 60000 65536"/>
                <a:gd name="T18" fmla="*/ 0 w 443"/>
                <a:gd name="T19" fmla="*/ 0 h 487"/>
                <a:gd name="T20" fmla="*/ 443 w 44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443" h="487">
                  <a:moveTo>
                    <a:pt x="0" y="243"/>
                  </a:moveTo>
                  <a:cubicBezTo>
                    <a:pt x="0" y="109"/>
                    <a:pt x="100" y="0"/>
                    <a:pt x="222" y="0"/>
                  </a:cubicBezTo>
                  <a:cubicBezTo>
                    <a:pt x="344" y="0"/>
                    <a:pt x="443" y="109"/>
                    <a:pt x="443" y="243"/>
                  </a:cubicBezTo>
                  <a:cubicBezTo>
                    <a:pt x="443" y="243"/>
                    <a:pt x="443" y="243"/>
                    <a:pt x="443" y="243"/>
                  </a:cubicBezTo>
                  <a:cubicBezTo>
                    <a:pt x="443" y="378"/>
                    <a:pt x="344" y="487"/>
                    <a:pt x="222" y="487"/>
                  </a:cubicBezTo>
                  <a:cubicBezTo>
                    <a:pt x="100" y="487"/>
                    <a:pt x="0" y="378"/>
                    <a:pt x="0" y="243"/>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 name="Freeform 66"/>
            <p:cNvSpPr>
              <a:spLocks/>
            </p:cNvSpPr>
            <p:nvPr/>
          </p:nvSpPr>
          <p:spPr bwMode="auto">
            <a:xfrm>
              <a:off x="3710" y="3242"/>
              <a:ext cx="150" cy="164"/>
            </a:xfrm>
            <a:custGeom>
              <a:avLst/>
              <a:gdLst>
                <a:gd name="T0" fmla="*/ 0 w 150"/>
                <a:gd name="T1" fmla="*/ 82 h 164"/>
                <a:gd name="T2" fmla="*/ 75 w 150"/>
                <a:gd name="T3" fmla="*/ 0 h 164"/>
                <a:gd name="T4" fmla="*/ 150 w 150"/>
                <a:gd name="T5" fmla="*/ 82 h 164"/>
                <a:gd name="T6" fmla="*/ 150 w 150"/>
                <a:gd name="T7" fmla="*/ 82 h 164"/>
                <a:gd name="T8" fmla="*/ 75 w 150"/>
                <a:gd name="T9" fmla="*/ 164 h 164"/>
                <a:gd name="T10" fmla="*/ 0 w 150"/>
                <a:gd name="T11" fmla="*/ 82 h 164"/>
                <a:gd name="T12" fmla="*/ 0 60000 65536"/>
                <a:gd name="T13" fmla="*/ 0 60000 65536"/>
                <a:gd name="T14" fmla="*/ 0 60000 65536"/>
                <a:gd name="T15" fmla="*/ 0 60000 65536"/>
                <a:gd name="T16" fmla="*/ 0 60000 65536"/>
                <a:gd name="T17" fmla="*/ 0 60000 65536"/>
                <a:gd name="T18" fmla="*/ 0 w 150"/>
                <a:gd name="T19" fmla="*/ 0 h 164"/>
                <a:gd name="T20" fmla="*/ 150 w 150"/>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150" h="164">
                  <a:moveTo>
                    <a:pt x="0" y="82"/>
                  </a:moveTo>
                  <a:cubicBezTo>
                    <a:pt x="0" y="37"/>
                    <a:pt x="34" y="0"/>
                    <a:pt x="75" y="0"/>
                  </a:cubicBezTo>
                  <a:cubicBezTo>
                    <a:pt x="117" y="0"/>
                    <a:pt x="150" y="37"/>
                    <a:pt x="150" y="82"/>
                  </a:cubicBezTo>
                  <a:cubicBezTo>
                    <a:pt x="150" y="82"/>
                    <a:pt x="150" y="82"/>
                    <a:pt x="150" y="82"/>
                  </a:cubicBezTo>
                  <a:cubicBezTo>
                    <a:pt x="150" y="127"/>
                    <a:pt x="117" y="164"/>
                    <a:pt x="75" y="164"/>
                  </a:cubicBezTo>
                  <a:cubicBezTo>
                    <a:pt x="34" y="164"/>
                    <a:pt x="0" y="127"/>
                    <a:pt x="0" y="82"/>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8" name="Freeform 67"/>
            <p:cNvSpPr>
              <a:spLocks/>
            </p:cNvSpPr>
            <p:nvPr/>
          </p:nvSpPr>
          <p:spPr bwMode="auto">
            <a:xfrm>
              <a:off x="3730" y="3248"/>
              <a:ext cx="110" cy="153"/>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3"/>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4"/>
                    <a:pt x="308" y="370"/>
                    <a:pt x="310" y="367"/>
                  </a:cubicBezTo>
                  <a:cubicBezTo>
                    <a:pt x="279" y="364"/>
                    <a:pt x="257" y="335"/>
                    <a:pt x="259" y="301"/>
                  </a:cubicBezTo>
                  <a:cubicBezTo>
                    <a:pt x="260" y="282"/>
                    <a:pt x="270" y="264"/>
                    <a:pt x="284" y="254"/>
                  </a:cubicBezTo>
                  <a:cubicBezTo>
                    <a:pt x="310" y="246"/>
                    <a:pt x="325" y="217"/>
                    <a:pt x="318" y="188"/>
                  </a:cubicBezTo>
                  <a:cubicBezTo>
                    <a:pt x="311" y="159"/>
                    <a:pt x="285" y="143"/>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 name="Freeform 68"/>
            <p:cNvSpPr>
              <a:spLocks/>
            </p:cNvSpPr>
            <p:nvPr/>
          </p:nvSpPr>
          <p:spPr bwMode="auto">
            <a:xfrm>
              <a:off x="3730" y="3248"/>
              <a:ext cx="110" cy="153"/>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3"/>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4"/>
                    <a:pt x="308" y="370"/>
                    <a:pt x="310" y="367"/>
                  </a:cubicBezTo>
                  <a:cubicBezTo>
                    <a:pt x="279" y="364"/>
                    <a:pt x="257" y="335"/>
                    <a:pt x="259" y="301"/>
                  </a:cubicBezTo>
                  <a:cubicBezTo>
                    <a:pt x="260" y="282"/>
                    <a:pt x="270" y="264"/>
                    <a:pt x="284" y="254"/>
                  </a:cubicBezTo>
                  <a:cubicBezTo>
                    <a:pt x="310" y="246"/>
                    <a:pt x="325" y="217"/>
                    <a:pt x="318" y="188"/>
                  </a:cubicBezTo>
                  <a:cubicBezTo>
                    <a:pt x="311" y="159"/>
                    <a:pt x="285" y="143"/>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noFill/>
            <a:ln w="14288"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70" name="Rectangle 69"/>
            <p:cNvSpPr>
              <a:spLocks noChangeArrowheads="1"/>
            </p:cNvSpPr>
            <p:nvPr/>
          </p:nvSpPr>
          <p:spPr bwMode="auto">
            <a:xfrm>
              <a:off x="3663" y="3454"/>
              <a:ext cx="27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a:solidFill>
                    <a:srgbClr val="000000"/>
                  </a:solidFill>
                  <a:latin typeface="Arial" panose="020B0604020202020204" pitchFamily="34" charset="0"/>
                  <a:cs typeface="Arial" panose="020B0604020202020204" pitchFamily="34" charset="0"/>
                </a:rPr>
                <a:t>HTML</a:t>
              </a:r>
              <a:endParaRPr lang="en-US" altLang="en-US" sz="1800">
                <a:latin typeface="Arial" panose="020B0604020202020204" pitchFamily="34" charset="0"/>
                <a:cs typeface="Arial" panose="020B0604020202020204" pitchFamily="34" charset="0"/>
              </a:endParaRPr>
            </a:p>
          </p:txBody>
        </p:sp>
        <p:sp>
          <p:nvSpPr>
            <p:cNvPr id="71" name="Rectangle 70"/>
            <p:cNvSpPr>
              <a:spLocks noChangeArrowheads="1"/>
            </p:cNvSpPr>
            <p:nvPr/>
          </p:nvSpPr>
          <p:spPr bwMode="auto">
            <a:xfrm>
              <a:off x="3901" y="3492"/>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7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72" name="Rectangle 71"/>
            <p:cNvSpPr>
              <a:spLocks noChangeArrowheads="1"/>
            </p:cNvSpPr>
            <p:nvPr/>
          </p:nvSpPr>
          <p:spPr bwMode="auto">
            <a:xfrm>
              <a:off x="4901" y="3476"/>
              <a:ext cx="21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a:solidFill>
                    <a:srgbClr val="000000"/>
                  </a:solidFill>
                  <a:latin typeface="Arial" panose="020B0604020202020204" pitchFamily="34" charset="0"/>
                  <a:cs typeface="Arial" panose="020B0604020202020204" pitchFamily="34" charset="0"/>
                </a:rPr>
                <a:t>XML</a:t>
              </a:r>
              <a:endParaRPr lang="en-US" altLang="en-US" sz="1800">
                <a:latin typeface="Arial" panose="020B0604020202020204" pitchFamily="34" charset="0"/>
                <a:cs typeface="Arial" panose="020B0604020202020204" pitchFamily="34" charset="0"/>
              </a:endParaRPr>
            </a:p>
          </p:txBody>
        </p:sp>
        <p:sp>
          <p:nvSpPr>
            <p:cNvPr id="73" name="Rectangle 72"/>
            <p:cNvSpPr>
              <a:spLocks noChangeArrowheads="1"/>
            </p:cNvSpPr>
            <p:nvPr/>
          </p:nvSpPr>
          <p:spPr bwMode="auto">
            <a:xfrm>
              <a:off x="5080" y="3513"/>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7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74" name="Freeform 73"/>
            <p:cNvSpPr>
              <a:spLocks/>
            </p:cNvSpPr>
            <p:nvPr/>
          </p:nvSpPr>
          <p:spPr bwMode="auto">
            <a:xfrm>
              <a:off x="4995" y="2999"/>
              <a:ext cx="2" cy="234"/>
            </a:xfrm>
            <a:custGeom>
              <a:avLst/>
              <a:gdLst>
                <a:gd name="T0" fmla="*/ 0 w 2"/>
                <a:gd name="T1" fmla="*/ 234 h 234"/>
                <a:gd name="T2" fmla="*/ 0 w 2"/>
                <a:gd name="T3" fmla="*/ 73 h 234"/>
                <a:gd name="T4" fmla="*/ 2 w 2"/>
                <a:gd name="T5" fmla="*/ 73 h 234"/>
                <a:gd name="T6" fmla="*/ 2 w 2"/>
                <a:gd name="T7" fmla="*/ 0 h 234"/>
                <a:gd name="T8" fmla="*/ 0 60000 65536"/>
                <a:gd name="T9" fmla="*/ 0 60000 65536"/>
                <a:gd name="T10" fmla="*/ 0 60000 65536"/>
                <a:gd name="T11" fmla="*/ 0 60000 65536"/>
                <a:gd name="T12" fmla="*/ 0 w 2"/>
                <a:gd name="T13" fmla="*/ 0 h 234"/>
                <a:gd name="T14" fmla="*/ 2 w 2"/>
                <a:gd name="T15" fmla="*/ 234 h 234"/>
              </a:gdLst>
              <a:ahLst/>
              <a:cxnLst>
                <a:cxn ang="T8">
                  <a:pos x="T0" y="T1"/>
                </a:cxn>
                <a:cxn ang="T9">
                  <a:pos x="T2" y="T3"/>
                </a:cxn>
                <a:cxn ang="T10">
                  <a:pos x="T4" y="T5"/>
                </a:cxn>
                <a:cxn ang="T11">
                  <a:pos x="T6" y="T7"/>
                </a:cxn>
              </a:cxnLst>
              <a:rect l="T12" t="T13" r="T14" b="T15"/>
              <a:pathLst>
                <a:path w="2" h="234">
                  <a:moveTo>
                    <a:pt x="0" y="234"/>
                  </a:moveTo>
                  <a:lnTo>
                    <a:pt x="0" y="73"/>
                  </a:lnTo>
                  <a:lnTo>
                    <a:pt x="2" y="73"/>
                  </a:lnTo>
                  <a:lnTo>
                    <a:pt x="2"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75" name="Freeform 74"/>
            <p:cNvSpPr>
              <a:spLocks/>
            </p:cNvSpPr>
            <p:nvPr/>
          </p:nvSpPr>
          <p:spPr bwMode="auto">
            <a:xfrm>
              <a:off x="4963" y="2940"/>
              <a:ext cx="68" cy="68"/>
            </a:xfrm>
            <a:custGeom>
              <a:avLst/>
              <a:gdLst>
                <a:gd name="T0" fmla="*/ 0 w 68"/>
                <a:gd name="T1" fmla="*/ 68 h 68"/>
                <a:gd name="T2" fmla="*/ 34 w 68"/>
                <a:gd name="T3" fmla="*/ 0 h 68"/>
                <a:gd name="T4" fmla="*/ 68 w 68"/>
                <a:gd name="T5" fmla="*/ 68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34" y="0"/>
                  </a:lnTo>
                  <a:lnTo>
                    <a:pt x="68"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76" name="Line 75"/>
            <p:cNvSpPr>
              <a:spLocks noChangeShapeType="1"/>
            </p:cNvSpPr>
            <p:nvPr/>
          </p:nvSpPr>
          <p:spPr bwMode="auto">
            <a:xfrm flipV="1">
              <a:off x="4392" y="2999"/>
              <a:ext cx="1" cy="215"/>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Freeform 76"/>
            <p:cNvSpPr>
              <a:spLocks/>
            </p:cNvSpPr>
            <p:nvPr/>
          </p:nvSpPr>
          <p:spPr bwMode="auto">
            <a:xfrm>
              <a:off x="4358"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78" name="Freeform 77"/>
            <p:cNvSpPr>
              <a:spLocks/>
            </p:cNvSpPr>
            <p:nvPr/>
          </p:nvSpPr>
          <p:spPr bwMode="auto">
            <a:xfrm>
              <a:off x="3785" y="2999"/>
              <a:ext cx="1" cy="223"/>
            </a:xfrm>
            <a:custGeom>
              <a:avLst/>
              <a:gdLst>
                <a:gd name="T0" fmla="*/ 0 w 1"/>
                <a:gd name="T1" fmla="*/ 223 h 223"/>
                <a:gd name="T2" fmla="*/ 0 w 1"/>
                <a:gd name="T3" fmla="*/ 126 h 223"/>
                <a:gd name="T4" fmla="*/ 1 w 1"/>
                <a:gd name="T5" fmla="*/ 126 h 223"/>
                <a:gd name="T6" fmla="*/ 1 w 1"/>
                <a:gd name="T7" fmla="*/ 0 h 223"/>
                <a:gd name="T8" fmla="*/ 0 60000 65536"/>
                <a:gd name="T9" fmla="*/ 0 60000 65536"/>
                <a:gd name="T10" fmla="*/ 0 60000 65536"/>
                <a:gd name="T11" fmla="*/ 0 60000 65536"/>
                <a:gd name="T12" fmla="*/ 0 w 1"/>
                <a:gd name="T13" fmla="*/ 0 h 223"/>
                <a:gd name="T14" fmla="*/ 1 w 1"/>
                <a:gd name="T15" fmla="*/ 223 h 223"/>
              </a:gdLst>
              <a:ahLst/>
              <a:cxnLst>
                <a:cxn ang="T8">
                  <a:pos x="T0" y="T1"/>
                </a:cxn>
                <a:cxn ang="T9">
                  <a:pos x="T2" y="T3"/>
                </a:cxn>
                <a:cxn ang="T10">
                  <a:pos x="T4" y="T5"/>
                </a:cxn>
                <a:cxn ang="T11">
                  <a:pos x="T6" y="T7"/>
                </a:cxn>
              </a:cxnLst>
              <a:rect l="T12" t="T13" r="T14" b="T15"/>
              <a:pathLst>
                <a:path w="1" h="223">
                  <a:moveTo>
                    <a:pt x="0" y="223"/>
                  </a:moveTo>
                  <a:lnTo>
                    <a:pt x="0" y="126"/>
                  </a:lnTo>
                  <a:lnTo>
                    <a:pt x="1" y="126"/>
                  </a:lnTo>
                  <a:lnTo>
                    <a:pt x="1"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79" name="Freeform 78"/>
            <p:cNvSpPr>
              <a:spLocks/>
            </p:cNvSpPr>
            <p:nvPr/>
          </p:nvSpPr>
          <p:spPr bwMode="auto">
            <a:xfrm>
              <a:off x="3752" y="2940"/>
              <a:ext cx="68" cy="68"/>
            </a:xfrm>
            <a:custGeom>
              <a:avLst/>
              <a:gdLst>
                <a:gd name="T0" fmla="*/ 0 w 68"/>
                <a:gd name="T1" fmla="*/ 68 h 68"/>
                <a:gd name="T2" fmla="*/ 34 w 68"/>
                <a:gd name="T3" fmla="*/ 0 h 68"/>
                <a:gd name="T4" fmla="*/ 68 w 68"/>
                <a:gd name="T5" fmla="*/ 68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34" y="0"/>
                  </a:lnTo>
                  <a:lnTo>
                    <a:pt x="68"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0" name="Line 79"/>
            <p:cNvSpPr>
              <a:spLocks noChangeShapeType="1"/>
            </p:cNvSpPr>
            <p:nvPr/>
          </p:nvSpPr>
          <p:spPr bwMode="auto">
            <a:xfrm flipV="1">
              <a:off x="3181" y="2999"/>
              <a:ext cx="1" cy="215"/>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80"/>
            <p:cNvSpPr>
              <a:spLocks/>
            </p:cNvSpPr>
            <p:nvPr/>
          </p:nvSpPr>
          <p:spPr bwMode="auto">
            <a:xfrm>
              <a:off x="3147"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2" name="Rectangle 81"/>
            <p:cNvSpPr>
              <a:spLocks noChangeArrowheads="1"/>
            </p:cNvSpPr>
            <p:nvPr/>
          </p:nvSpPr>
          <p:spPr bwMode="auto">
            <a:xfrm>
              <a:off x="4950" y="1751"/>
              <a:ext cx="5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i="1">
                  <a:solidFill>
                    <a:srgbClr val="000000"/>
                  </a:solidFill>
                  <a:latin typeface="Arial" panose="020B0604020202020204" pitchFamily="34" charset="0"/>
                  <a:cs typeface="Arial" panose="020B0604020202020204" pitchFamily="34" charset="0"/>
                </a:rPr>
                <a:t>ETL pipeline</a:t>
              </a:r>
              <a:endParaRPr lang="en-US" altLang="en-US" sz="1800">
                <a:latin typeface="Arial" panose="020B0604020202020204" pitchFamily="34" charset="0"/>
                <a:cs typeface="Arial" panose="020B0604020202020204" pitchFamily="34" charset="0"/>
              </a:endParaRPr>
            </a:p>
          </p:txBody>
        </p:sp>
        <p:sp>
          <p:nvSpPr>
            <p:cNvPr id="83" name="Rectangle 82"/>
            <p:cNvSpPr>
              <a:spLocks noChangeArrowheads="1"/>
            </p:cNvSpPr>
            <p:nvPr/>
          </p:nvSpPr>
          <p:spPr bwMode="auto">
            <a:xfrm>
              <a:off x="5047" y="1854"/>
              <a:ext cx="3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100" i="1">
                  <a:solidFill>
                    <a:srgbClr val="000000"/>
                  </a:solidFill>
                  <a:latin typeface="Arial" panose="020B0604020202020204" pitchFamily="34" charset="0"/>
                  <a:cs typeface="Arial" panose="020B0604020202020204" pitchFamily="34" charset="0"/>
                </a:rPr>
                <a:t>outputs</a:t>
              </a:r>
              <a:endParaRPr lang="en-US" altLang="en-US" sz="1800">
                <a:latin typeface="Arial" panose="020B0604020202020204" pitchFamily="34" charset="0"/>
                <a:cs typeface="Arial" panose="020B0604020202020204" pitchFamily="34" charset="0"/>
              </a:endParaRPr>
            </a:p>
          </p:txBody>
        </p:sp>
        <p:sp>
          <p:nvSpPr>
            <p:cNvPr id="84" name="Freeform 83"/>
            <p:cNvSpPr>
              <a:spLocks noEditPoints="1"/>
            </p:cNvSpPr>
            <p:nvPr/>
          </p:nvSpPr>
          <p:spPr bwMode="auto">
            <a:xfrm>
              <a:off x="4866" y="1946"/>
              <a:ext cx="264" cy="344"/>
            </a:xfrm>
            <a:custGeom>
              <a:avLst/>
              <a:gdLst>
                <a:gd name="T0" fmla="*/ 757 w 780"/>
                <a:gd name="T1" fmla="*/ 29 h 1023"/>
                <a:gd name="T2" fmla="*/ 776 w 780"/>
                <a:gd name="T3" fmla="*/ 3 h 1023"/>
                <a:gd name="T4" fmla="*/ 739 w 780"/>
                <a:gd name="T5" fmla="*/ 65 h 1023"/>
                <a:gd name="T6" fmla="*/ 736 w 780"/>
                <a:gd name="T7" fmla="*/ 43 h 1023"/>
                <a:gd name="T8" fmla="*/ 719 w 780"/>
                <a:gd name="T9" fmla="*/ 91 h 1023"/>
                <a:gd name="T10" fmla="*/ 697 w 780"/>
                <a:gd name="T11" fmla="*/ 94 h 1023"/>
                <a:gd name="T12" fmla="*/ 719 w 780"/>
                <a:gd name="T13" fmla="*/ 91 h 1023"/>
                <a:gd name="T14" fmla="*/ 669 w 780"/>
                <a:gd name="T15" fmla="*/ 143 h 1023"/>
                <a:gd name="T16" fmla="*/ 689 w 780"/>
                <a:gd name="T17" fmla="*/ 118 h 1023"/>
                <a:gd name="T18" fmla="*/ 652 w 780"/>
                <a:gd name="T19" fmla="*/ 180 h 1023"/>
                <a:gd name="T20" fmla="*/ 649 w 780"/>
                <a:gd name="T21" fmla="*/ 158 h 1023"/>
                <a:gd name="T22" fmla="*/ 632 w 780"/>
                <a:gd name="T23" fmla="*/ 205 h 1023"/>
                <a:gd name="T24" fmla="*/ 610 w 780"/>
                <a:gd name="T25" fmla="*/ 208 h 1023"/>
                <a:gd name="T26" fmla="*/ 632 w 780"/>
                <a:gd name="T27" fmla="*/ 205 h 1023"/>
                <a:gd name="T28" fmla="*/ 582 w 780"/>
                <a:gd name="T29" fmla="*/ 258 h 1023"/>
                <a:gd name="T30" fmla="*/ 602 w 780"/>
                <a:gd name="T31" fmla="*/ 232 h 1023"/>
                <a:gd name="T32" fmla="*/ 565 w 780"/>
                <a:gd name="T33" fmla="*/ 295 h 1023"/>
                <a:gd name="T34" fmla="*/ 562 w 780"/>
                <a:gd name="T35" fmla="*/ 272 h 1023"/>
                <a:gd name="T36" fmla="*/ 545 w 780"/>
                <a:gd name="T37" fmla="*/ 320 h 1023"/>
                <a:gd name="T38" fmla="*/ 523 w 780"/>
                <a:gd name="T39" fmla="*/ 323 h 1023"/>
                <a:gd name="T40" fmla="*/ 545 w 780"/>
                <a:gd name="T41" fmla="*/ 320 h 1023"/>
                <a:gd name="T42" fmla="*/ 495 w 780"/>
                <a:gd name="T43" fmla="*/ 373 h 1023"/>
                <a:gd name="T44" fmla="*/ 515 w 780"/>
                <a:gd name="T45" fmla="*/ 347 h 1023"/>
                <a:gd name="T46" fmla="*/ 478 w 780"/>
                <a:gd name="T47" fmla="*/ 409 h 1023"/>
                <a:gd name="T48" fmla="*/ 474 w 780"/>
                <a:gd name="T49" fmla="*/ 387 h 1023"/>
                <a:gd name="T50" fmla="*/ 458 w 780"/>
                <a:gd name="T51" fmla="*/ 435 h 1023"/>
                <a:gd name="T52" fmla="*/ 436 w 780"/>
                <a:gd name="T53" fmla="*/ 438 h 1023"/>
                <a:gd name="T54" fmla="*/ 458 w 780"/>
                <a:gd name="T55" fmla="*/ 435 h 1023"/>
                <a:gd name="T56" fmla="*/ 408 w 780"/>
                <a:gd name="T57" fmla="*/ 487 h 1023"/>
                <a:gd name="T58" fmla="*/ 428 w 780"/>
                <a:gd name="T59" fmla="*/ 462 h 1023"/>
                <a:gd name="T60" fmla="*/ 391 w 780"/>
                <a:gd name="T61" fmla="*/ 524 h 1023"/>
                <a:gd name="T62" fmla="*/ 387 w 780"/>
                <a:gd name="T63" fmla="*/ 502 h 1023"/>
                <a:gd name="T64" fmla="*/ 371 w 780"/>
                <a:gd name="T65" fmla="*/ 550 h 1023"/>
                <a:gd name="T66" fmla="*/ 349 w 780"/>
                <a:gd name="T67" fmla="*/ 553 h 1023"/>
                <a:gd name="T68" fmla="*/ 371 w 780"/>
                <a:gd name="T69" fmla="*/ 550 h 1023"/>
                <a:gd name="T70" fmla="*/ 321 w 780"/>
                <a:gd name="T71" fmla="*/ 602 h 1023"/>
                <a:gd name="T72" fmla="*/ 341 w 780"/>
                <a:gd name="T73" fmla="*/ 577 h 1023"/>
                <a:gd name="T74" fmla="*/ 303 w 780"/>
                <a:gd name="T75" fmla="*/ 639 h 1023"/>
                <a:gd name="T76" fmla="*/ 300 w 780"/>
                <a:gd name="T77" fmla="*/ 616 h 1023"/>
                <a:gd name="T78" fmla="*/ 284 w 780"/>
                <a:gd name="T79" fmla="*/ 664 h 1023"/>
                <a:gd name="T80" fmla="*/ 262 w 780"/>
                <a:gd name="T81" fmla="*/ 667 h 1023"/>
                <a:gd name="T82" fmla="*/ 284 w 780"/>
                <a:gd name="T83" fmla="*/ 664 h 1023"/>
                <a:gd name="T84" fmla="*/ 234 w 780"/>
                <a:gd name="T85" fmla="*/ 717 h 1023"/>
                <a:gd name="T86" fmla="*/ 254 w 780"/>
                <a:gd name="T87" fmla="*/ 691 h 1023"/>
                <a:gd name="T88" fmla="*/ 216 w 780"/>
                <a:gd name="T89" fmla="*/ 753 h 1023"/>
                <a:gd name="T90" fmla="*/ 213 w 780"/>
                <a:gd name="T91" fmla="*/ 731 h 1023"/>
                <a:gd name="T92" fmla="*/ 197 w 780"/>
                <a:gd name="T93" fmla="*/ 779 h 1023"/>
                <a:gd name="T94" fmla="*/ 175 w 780"/>
                <a:gd name="T95" fmla="*/ 782 h 1023"/>
                <a:gd name="T96" fmla="*/ 197 w 780"/>
                <a:gd name="T97" fmla="*/ 779 h 1023"/>
                <a:gd name="T98" fmla="*/ 147 w 780"/>
                <a:gd name="T99" fmla="*/ 831 h 1023"/>
                <a:gd name="T100" fmla="*/ 167 w 780"/>
                <a:gd name="T101" fmla="*/ 806 h 1023"/>
                <a:gd name="T102" fmla="*/ 129 w 780"/>
                <a:gd name="T103" fmla="*/ 868 h 1023"/>
                <a:gd name="T104" fmla="*/ 126 w 780"/>
                <a:gd name="T105" fmla="*/ 846 h 1023"/>
                <a:gd name="T106" fmla="*/ 110 w 780"/>
                <a:gd name="T107" fmla="*/ 894 h 1023"/>
                <a:gd name="T108" fmla="*/ 88 w 780"/>
                <a:gd name="T109" fmla="*/ 897 h 1023"/>
                <a:gd name="T110" fmla="*/ 110 w 780"/>
                <a:gd name="T111" fmla="*/ 894 h 1023"/>
                <a:gd name="T112" fmla="*/ 60 w 780"/>
                <a:gd name="T113" fmla="*/ 946 h 1023"/>
                <a:gd name="T114" fmla="*/ 79 w 780"/>
                <a:gd name="T115" fmla="*/ 921 h 1023"/>
                <a:gd name="T116" fmla="*/ 42 w 780"/>
                <a:gd name="T117" fmla="*/ 983 h 1023"/>
                <a:gd name="T118" fmla="*/ 39 w 780"/>
                <a:gd name="T119" fmla="*/ 960 h 1023"/>
                <a:gd name="T120" fmla="*/ 23 w 780"/>
                <a:gd name="T121" fmla="*/ 1008 h 1023"/>
                <a:gd name="T122" fmla="*/ 3 w 780"/>
                <a:gd name="T123" fmla="*/ 1009 h 1023"/>
                <a:gd name="T124" fmla="*/ 23 w 780"/>
                <a:gd name="T125" fmla="*/ 1008 h 10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80"/>
                <a:gd name="T190" fmla="*/ 0 h 1023"/>
                <a:gd name="T191" fmla="*/ 780 w 780"/>
                <a:gd name="T192" fmla="*/ 1023 h 10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80" h="1023">
                  <a:moveTo>
                    <a:pt x="777" y="14"/>
                  </a:moveTo>
                  <a:lnTo>
                    <a:pt x="768" y="27"/>
                  </a:lnTo>
                  <a:cubicBezTo>
                    <a:pt x="765" y="30"/>
                    <a:pt x="760" y="31"/>
                    <a:pt x="757" y="29"/>
                  </a:cubicBezTo>
                  <a:cubicBezTo>
                    <a:pt x="753" y="26"/>
                    <a:pt x="752" y="21"/>
                    <a:pt x="755" y="17"/>
                  </a:cubicBezTo>
                  <a:lnTo>
                    <a:pt x="765" y="5"/>
                  </a:lnTo>
                  <a:cubicBezTo>
                    <a:pt x="767" y="1"/>
                    <a:pt x="772" y="0"/>
                    <a:pt x="776" y="3"/>
                  </a:cubicBezTo>
                  <a:cubicBezTo>
                    <a:pt x="779" y="6"/>
                    <a:pt x="780" y="11"/>
                    <a:pt x="777" y="14"/>
                  </a:cubicBezTo>
                  <a:close/>
                  <a:moveTo>
                    <a:pt x="748" y="52"/>
                  </a:moveTo>
                  <a:lnTo>
                    <a:pt x="739" y="65"/>
                  </a:lnTo>
                  <a:cubicBezTo>
                    <a:pt x="736" y="69"/>
                    <a:pt x="731" y="69"/>
                    <a:pt x="728" y="67"/>
                  </a:cubicBezTo>
                  <a:cubicBezTo>
                    <a:pt x="724" y="64"/>
                    <a:pt x="723" y="59"/>
                    <a:pt x="726" y="56"/>
                  </a:cubicBezTo>
                  <a:lnTo>
                    <a:pt x="736" y="43"/>
                  </a:lnTo>
                  <a:cubicBezTo>
                    <a:pt x="738" y="39"/>
                    <a:pt x="743" y="39"/>
                    <a:pt x="747" y="41"/>
                  </a:cubicBezTo>
                  <a:cubicBezTo>
                    <a:pt x="750" y="44"/>
                    <a:pt x="751" y="49"/>
                    <a:pt x="748" y="52"/>
                  </a:cubicBezTo>
                  <a:close/>
                  <a:moveTo>
                    <a:pt x="719" y="91"/>
                  </a:moveTo>
                  <a:lnTo>
                    <a:pt x="710" y="103"/>
                  </a:lnTo>
                  <a:cubicBezTo>
                    <a:pt x="707" y="107"/>
                    <a:pt x="702" y="108"/>
                    <a:pt x="698" y="105"/>
                  </a:cubicBezTo>
                  <a:cubicBezTo>
                    <a:pt x="695" y="102"/>
                    <a:pt x="694" y="97"/>
                    <a:pt x="697" y="94"/>
                  </a:cubicBezTo>
                  <a:lnTo>
                    <a:pt x="707" y="81"/>
                  </a:lnTo>
                  <a:cubicBezTo>
                    <a:pt x="709" y="78"/>
                    <a:pt x="714" y="77"/>
                    <a:pt x="718" y="79"/>
                  </a:cubicBezTo>
                  <a:cubicBezTo>
                    <a:pt x="721" y="82"/>
                    <a:pt x="722" y="87"/>
                    <a:pt x="719" y="91"/>
                  </a:cubicBezTo>
                  <a:close/>
                  <a:moveTo>
                    <a:pt x="690" y="129"/>
                  </a:moveTo>
                  <a:lnTo>
                    <a:pt x="681" y="142"/>
                  </a:lnTo>
                  <a:cubicBezTo>
                    <a:pt x="678" y="145"/>
                    <a:pt x="673" y="146"/>
                    <a:pt x="669" y="143"/>
                  </a:cubicBezTo>
                  <a:cubicBezTo>
                    <a:pt x="666" y="141"/>
                    <a:pt x="665" y="136"/>
                    <a:pt x="668" y="132"/>
                  </a:cubicBezTo>
                  <a:lnTo>
                    <a:pt x="678" y="119"/>
                  </a:lnTo>
                  <a:cubicBezTo>
                    <a:pt x="680" y="116"/>
                    <a:pt x="685" y="115"/>
                    <a:pt x="689" y="118"/>
                  </a:cubicBezTo>
                  <a:cubicBezTo>
                    <a:pt x="692" y="120"/>
                    <a:pt x="693" y="125"/>
                    <a:pt x="690" y="129"/>
                  </a:cubicBezTo>
                  <a:close/>
                  <a:moveTo>
                    <a:pt x="661" y="167"/>
                  </a:moveTo>
                  <a:lnTo>
                    <a:pt x="652" y="180"/>
                  </a:lnTo>
                  <a:cubicBezTo>
                    <a:pt x="649" y="183"/>
                    <a:pt x="644" y="184"/>
                    <a:pt x="640" y="181"/>
                  </a:cubicBezTo>
                  <a:cubicBezTo>
                    <a:pt x="637" y="179"/>
                    <a:pt x="636" y="174"/>
                    <a:pt x="639" y="170"/>
                  </a:cubicBezTo>
                  <a:lnTo>
                    <a:pt x="649" y="158"/>
                  </a:lnTo>
                  <a:cubicBezTo>
                    <a:pt x="651" y="154"/>
                    <a:pt x="656" y="153"/>
                    <a:pt x="660" y="156"/>
                  </a:cubicBezTo>
                  <a:cubicBezTo>
                    <a:pt x="663" y="159"/>
                    <a:pt x="664" y="164"/>
                    <a:pt x="661" y="167"/>
                  </a:cubicBezTo>
                  <a:close/>
                  <a:moveTo>
                    <a:pt x="632" y="205"/>
                  </a:moveTo>
                  <a:lnTo>
                    <a:pt x="623" y="218"/>
                  </a:lnTo>
                  <a:cubicBezTo>
                    <a:pt x="620" y="222"/>
                    <a:pt x="615" y="222"/>
                    <a:pt x="611" y="220"/>
                  </a:cubicBezTo>
                  <a:cubicBezTo>
                    <a:pt x="608" y="217"/>
                    <a:pt x="607" y="212"/>
                    <a:pt x="610" y="208"/>
                  </a:cubicBezTo>
                  <a:lnTo>
                    <a:pt x="620" y="196"/>
                  </a:lnTo>
                  <a:cubicBezTo>
                    <a:pt x="622" y="192"/>
                    <a:pt x="627" y="192"/>
                    <a:pt x="631" y="194"/>
                  </a:cubicBezTo>
                  <a:cubicBezTo>
                    <a:pt x="634" y="197"/>
                    <a:pt x="635" y="202"/>
                    <a:pt x="632" y="205"/>
                  </a:cubicBezTo>
                  <a:close/>
                  <a:moveTo>
                    <a:pt x="603" y="244"/>
                  </a:moveTo>
                  <a:lnTo>
                    <a:pt x="594" y="256"/>
                  </a:lnTo>
                  <a:cubicBezTo>
                    <a:pt x="591" y="260"/>
                    <a:pt x="586" y="261"/>
                    <a:pt x="582" y="258"/>
                  </a:cubicBezTo>
                  <a:cubicBezTo>
                    <a:pt x="579" y="255"/>
                    <a:pt x="578" y="250"/>
                    <a:pt x="581" y="247"/>
                  </a:cubicBezTo>
                  <a:lnTo>
                    <a:pt x="591" y="234"/>
                  </a:lnTo>
                  <a:cubicBezTo>
                    <a:pt x="593" y="230"/>
                    <a:pt x="598" y="230"/>
                    <a:pt x="602" y="232"/>
                  </a:cubicBezTo>
                  <a:cubicBezTo>
                    <a:pt x="605" y="235"/>
                    <a:pt x="606" y="240"/>
                    <a:pt x="603" y="244"/>
                  </a:cubicBezTo>
                  <a:close/>
                  <a:moveTo>
                    <a:pt x="574" y="282"/>
                  </a:moveTo>
                  <a:lnTo>
                    <a:pt x="565" y="295"/>
                  </a:lnTo>
                  <a:cubicBezTo>
                    <a:pt x="562" y="298"/>
                    <a:pt x="557" y="299"/>
                    <a:pt x="553" y="296"/>
                  </a:cubicBezTo>
                  <a:cubicBezTo>
                    <a:pt x="550" y="293"/>
                    <a:pt x="549" y="288"/>
                    <a:pt x="552" y="285"/>
                  </a:cubicBezTo>
                  <a:lnTo>
                    <a:pt x="562" y="272"/>
                  </a:lnTo>
                  <a:cubicBezTo>
                    <a:pt x="564" y="269"/>
                    <a:pt x="569" y="268"/>
                    <a:pt x="573" y="271"/>
                  </a:cubicBezTo>
                  <a:cubicBezTo>
                    <a:pt x="576" y="273"/>
                    <a:pt x="577" y="278"/>
                    <a:pt x="574" y="282"/>
                  </a:cubicBezTo>
                  <a:close/>
                  <a:moveTo>
                    <a:pt x="545" y="320"/>
                  </a:moveTo>
                  <a:lnTo>
                    <a:pt x="536" y="333"/>
                  </a:lnTo>
                  <a:cubicBezTo>
                    <a:pt x="533" y="336"/>
                    <a:pt x="528" y="337"/>
                    <a:pt x="524" y="334"/>
                  </a:cubicBezTo>
                  <a:cubicBezTo>
                    <a:pt x="521" y="332"/>
                    <a:pt x="520" y="327"/>
                    <a:pt x="523" y="323"/>
                  </a:cubicBezTo>
                  <a:lnTo>
                    <a:pt x="533" y="310"/>
                  </a:lnTo>
                  <a:cubicBezTo>
                    <a:pt x="535" y="307"/>
                    <a:pt x="540" y="306"/>
                    <a:pt x="544" y="309"/>
                  </a:cubicBezTo>
                  <a:cubicBezTo>
                    <a:pt x="547" y="312"/>
                    <a:pt x="548" y="317"/>
                    <a:pt x="545" y="320"/>
                  </a:cubicBezTo>
                  <a:close/>
                  <a:moveTo>
                    <a:pt x="516" y="358"/>
                  </a:moveTo>
                  <a:lnTo>
                    <a:pt x="507" y="371"/>
                  </a:lnTo>
                  <a:cubicBezTo>
                    <a:pt x="504" y="375"/>
                    <a:pt x="499" y="375"/>
                    <a:pt x="495" y="373"/>
                  </a:cubicBezTo>
                  <a:cubicBezTo>
                    <a:pt x="492" y="370"/>
                    <a:pt x="491" y="365"/>
                    <a:pt x="494" y="361"/>
                  </a:cubicBezTo>
                  <a:lnTo>
                    <a:pt x="504" y="349"/>
                  </a:lnTo>
                  <a:cubicBezTo>
                    <a:pt x="506" y="345"/>
                    <a:pt x="511" y="344"/>
                    <a:pt x="515" y="347"/>
                  </a:cubicBezTo>
                  <a:cubicBezTo>
                    <a:pt x="518" y="350"/>
                    <a:pt x="519" y="355"/>
                    <a:pt x="516" y="358"/>
                  </a:cubicBezTo>
                  <a:close/>
                  <a:moveTo>
                    <a:pt x="487" y="397"/>
                  </a:moveTo>
                  <a:lnTo>
                    <a:pt x="478" y="409"/>
                  </a:lnTo>
                  <a:cubicBezTo>
                    <a:pt x="475" y="413"/>
                    <a:pt x="470" y="414"/>
                    <a:pt x="466" y="411"/>
                  </a:cubicBezTo>
                  <a:cubicBezTo>
                    <a:pt x="463" y="408"/>
                    <a:pt x="462" y="403"/>
                    <a:pt x="465" y="400"/>
                  </a:cubicBezTo>
                  <a:lnTo>
                    <a:pt x="474" y="387"/>
                  </a:lnTo>
                  <a:cubicBezTo>
                    <a:pt x="477" y="383"/>
                    <a:pt x="482" y="383"/>
                    <a:pt x="486" y="385"/>
                  </a:cubicBezTo>
                  <a:cubicBezTo>
                    <a:pt x="489" y="388"/>
                    <a:pt x="490" y="393"/>
                    <a:pt x="487" y="397"/>
                  </a:cubicBezTo>
                  <a:close/>
                  <a:moveTo>
                    <a:pt x="458" y="435"/>
                  </a:moveTo>
                  <a:lnTo>
                    <a:pt x="449" y="448"/>
                  </a:lnTo>
                  <a:cubicBezTo>
                    <a:pt x="446" y="451"/>
                    <a:pt x="441" y="452"/>
                    <a:pt x="437" y="449"/>
                  </a:cubicBezTo>
                  <a:cubicBezTo>
                    <a:pt x="434" y="446"/>
                    <a:pt x="433" y="441"/>
                    <a:pt x="436" y="438"/>
                  </a:cubicBezTo>
                  <a:lnTo>
                    <a:pt x="445" y="425"/>
                  </a:lnTo>
                  <a:cubicBezTo>
                    <a:pt x="448" y="422"/>
                    <a:pt x="453" y="421"/>
                    <a:pt x="457" y="424"/>
                  </a:cubicBezTo>
                  <a:cubicBezTo>
                    <a:pt x="460" y="426"/>
                    <a:pt x="461" y="431"/>
                    <a:pt x="458" y="435"/>
                  </a:cubicBezTo>
                  <a:close/>
                  <a:moveTo>
                    <a:pt x="429" y="473"/>
                  </a:moveTo>
                  <a:lnTo>
                    <a:pt x="420" y="486"/>
                  </a:lnTo>
                  <a:cubicBezTo>
                    <a:pt x="417" y="489"/>
                    <a:pt x="412" y="490"/>
                    <a:pt x="408" y="487"/>
                  </a:cubicBezTo>
                  <a:cubicBezTo>
                    <a:pt x="405" y="485"/>
                    <a:pt x="404" y="480"/>
                    <a:pt x="407" y="476"/>
                  </a:cubicBezTo>
                  <a:lnTo>
                    <a:pt x="416" y="463"/>
                  </a:lnTo>
                  <a:cubicBezTo>
                    <a:pt x="419" y="460"/>
                    <a:pt x="424" y="459"/>
                    <a:pt x="428" y="462"/>
                  </a:cubicBezTo>
                  <a:cubicBezTo>
                    <a:pt x="431" y="465"/>
                    <a:pt x="432" y="470"/>
                    <a:pt x="429" y="473"/>
                  </a:cubicBezTo>
                  <a:close/>
                  <a:moveTo>
                    <a:pt x="400" y="511"/>
                  </a:moveTo>
                  <a:lnTo>
                    <a:pt x="391" y="524"/>
                  </a:lnTo>
                  <a:cubicBezTo>
                    <a:pt x="388" y="528"/>
                    <a:pt x="383" y="528"/>
                    <a:pt x="379" y="526"/>
                  </a:cubicBezTo>
                  <a:cubicBezTo>
                    <a:pt x="376" y="523"/>
                    <a:pt x="375" y="518"/>
                    <a:pt x="378" y="514"/>
                  </a:cubicBezTo>
                  <a:lnTo>
                    <a:pt x="387" y="502"/>
                  </a:lnTo>
                  <a:cubicBezTo>
                    <a:pt x="390" y="498"/>
                    <a:pt x="395" y="497"/>
                    <a:pt x="399" y="500"/>
                  </a:cubicBezTo>
                  <a:cubicBezTo>
                    <a:pt x="402" y="503"/>
                    <a:pt x="403" y="508"/>
                    <a:pt x="400" y="511"/>
                  </a:cubicBezTo>
                  <a:close/>
                  <a:moveTo>
                    <a:pt x="371" y="550"/>
                  </a:moveTo>
                  <a:lnTo>
                    <a:pt x="361" y="562"/>
                  </a:lnTo>
                  <a:cubicBezTo>
                    <a:pt x="359" y="566"/>
                    <a:pt x="354" y="566"/>
                    <a:pt x="350" y="564"/>
                  </a:cubicBezTo>
                  <a:cubicBezTo>
                    <a:pt x="347" y="561"/>
                    <a:pt x="346" y="556"/>
                    <a:pt x="349" y="553"/>
                  </a:cubicBezTo>
                  <a:lnTo>
                    <a:pt x="358" y="540"/>
                  </a:lnTo>
                  <a:cubicBezTo>
                    <a:pt x="361" y="536"/>
                    <a:pt x="366" y="536"/>
                    <a:pt x="370" y="538"/>
                  </a:cubicBezTo>
                  <a:cubicBezTo>
                    <a:pt x="373" y="541"/>
                    <a:pt x="374" y="546"/>
                    <a:pt x="371" y="550"/>
                  </a:cubicBezTo>
                  <a:close/>
                  <a:moveTo>
                    <a:pt x="342" y="588"/>
                  </a:moveTo>
                  <a:lnTo>
                    <a:pt x="332" y="601"/>
                  </a:lnTo>
                  <a:cubicBezTo>
                    <a:pt x="330" y="604"/>
                    <a:pt x="325" y="605"/>
                    <a:pt x="321" y="602"/>
                  </a:cubicBezTo>
                  <a:cubicBezTo>
                    <a:pt x="318" y="599"/>
                    <a:pt x="317" y="594"/>
                    <a:pt x="320" y="591"/>
                  </a:cubicBezTo>
                  <a:lnTo>
                    <a:pt x="329" y="578"/>
                  </a:lnTo>
                  <a:cubicBezTo>
                    <a:pt x="332" y="575"/>
                    <a:pt x="337" y="574"/>
                    <a:pt x="341" y="577"/>
                  </a:cubicBezTo>
                  <a:cubicBezTo>
                    <a:pt x="344" y="579"/>
                    <a:pt x="345" y="584"/>
                    <a:pt x="342" y="588"/>
                  </a:cubicBezTo>
                  <a:close/>
                  <a:moveTo>
                    <a:pt x="313" y="626"/>
                  </a:moveTo>
                  <a:lnTo>
                    <a:pt x="303" y="639"/>
                  </a:lnTo>
                  <a:cubicBezTo>
                    <a:pt x="301" y="642"/>
                    <a:pt x="296" y="643"/>
                    <a:pt x="292" y="640"/>
                  </a:cubicBezTo>
                  <a:cubicBezTo>
                    <a:pt x="289" y="638"/>
                    <a:pt x="288" y="633"/>
                    <a:pt x="291" y="629"/>
                  </a:cubicBezTo>
                  <a:lnTo>
                    <a:pt x="300" y="616"/>
                  </a:lnTo>
                  <a:cubicBezTo>
                    <a:pt x="303" y="613"/>
                    <a:pt x="308" y="612"/>
                    <a:pt x="312" y="615"/>
                  </a:cubicBezTo>
                  <a:cubicBezTo>
                    <a:pt x="315" y="617"/>
                    <a:pt x="316" y="622"/>
                    <a:pt x="313" y="626"/>
                  </a:cubicBezTo>
                  <a:close/>
                  <a:moveTo>
                    <a:pt x="284" y="664"/>
                  </a:moveTo>
                  <a:lnTo>
                    <a:pt x="274" y="677"/>
                  </a:lnTo>
                  <a:cubicBezTo>
                    <a:pt x="272" y="681"/>
                    <a:pt x="267" y="681"/>
                    <a:pt x="263" y="679"/>
                  </a:cubicBezTo>
                  <a:cubicBezTo>
                    <a:pt x="260" y="676"/>
                    <a:pt x="259" y="671"/>
                    <a:pt x="262" y="667"/>
                  </a:cubicBezTo>
                  <a:lnTo>
                    <a:pt x="271" y="655"/>
                  </a:lnTo>
                  <a:cubicBezTo>
                    <a:pt x="274" y="651"/>
                    <a:pt x="279" y="650"/>
                    <a:pt x="283" y="653"/>
                  </a:cubicBezTo>
                  <a:cubicBezTo>
                    <a:pt x="286" y="656"/>
                    <a:pt x="287" y="661"/>
                    <a:pt x="284" y="664"/>
                  </a:cubicBezTo>
                  <a:close/>
                  <a:moveTo>
                    <a:pt x="255" y="702"/>
                  </a:moveTo>
                  <a:lnTo>
                    <a:pt x="245" y="715"/>
                  </a:lnTo>
                  <a:cubicBezTo>
                    <a:pt x="243" y="719"/>
                    <a:pt x="238" y="719"/>
                    <a:pt x="234" y="717"/>
                  </a:cubicBezTo>
                  <a:cubicBezTo>
                    <a:pt x="231" y="714"/>
                    <a:pt x="230" y="709"/>
                    <a:pt x="233" y="706"/>
                  </a:cubicBezTo>
                  <a:lnTo>
                    <a:pt x="242" y="693"/>
                  </a:lnTo>
                  <a:cubicBezTo>
                    <a:pt x="245" y="689"/>
                    <a:pt x="250" y="689"/>
                    <a:pt x="254" y="691"/>
                  </a:cubicBezTo>
                  <a:cubicBezTo>
                    <a:pt x="257" y="694"/>
                    <a:pt x="258" y="699"/>
                    <a:pt x="255" y="702"/>
                  </a:cubicBezTo>
                  <a:close/>
                  <a:moveTo>
                    <a:pt x="226" y="741"/>
                  </a:moveTo>
                  <a:lnTo>
                    <a:pt x="216" y="753"/>
                  </a:lnTo>
                  <a:cubicBezTo>
                    <a:pt x="214" y="757"/>
                    <a:pt x="209" y="758"/>
                    <a:pt x="205" y="755"/>
                  </a:cubicBezTo>
                  <a:cubicBezTo>
                    <a:pt x="202" y="752"/>
                    <a:pt x="201" y="747"/>
                    <a:pt x="204" y="744"/>
                  </a:cubicBezTo>
                  <a:lnTo>
                    <a:pt x="213" y="731"/>
                  </a:lnTo>
                  <a:cubicBezTo>
                    <a:pt x="216" y="728"/>
                    <a:pt x="221" y="727"/>
                    <a:pt x="225" y="730"/>
                  </a:cubicBezTo>
                  <a:cubicBezTo>
                    <a:pt x="228" y="732"/>
                    <a:pt x="229" y="737"/>
                    <a:pt x="226" y="741"/>
                  </a:cubicBezTo>
                  <a:close/>
                  <a:moveTo>
                    <a:pt x="197" y="779"/>
                  </a:moveTo>
                  <a:lnTo>
                    <a:pt x="187" y="792"/>
                  </a:lnTo>
                  <a:cubicBezTo>
                    <a:pt x="185" y="795"/>
                    <a:pt x="180" y="796"/>
                    <a:pt x="176" y="793"/>
                  </a:cubicBezTo>
                  <a:cubicBezTo>
                    <a:pt x="173" y="791"/>
                    <a:pt x="172" y="786"/>
                    <a:pt x="175" y="782"/>
                  </a:cubicBezTo>
                  <a:lnTo>
                    <a:pt x="184" y="769"/>
                  </a:lnTo>
                  <a:cubicBezTo>
                    <a:pt x="187" y="766"/>
                    <a:pt x="192" y="765"/>
                    <a:pt x="196" y="768"/>
                  </a:cubicBezTo>
                  <a:cubicBezTo>
                    <a:pt x="199" y="770"/>
                    <a:pt x="200" y="775"/>
                    <a:pt x="197" y="779"/>
                  </a:cubicBezTo>
                  <a:close/>
                  <a:moveTo>
                    <a:pt x="168" y="817"/>
                  </a:moveTo>
                  <a:lnTo>
                    <a:pt x="158" y="830"/>
                  </a:lnTo>
                  <a:cubicBezTo>
                    <a:pt x="156" y="833"/>
                    <a:pt x="151" y="834"/>
                    <a:pt x="147" y="831"/>
                  </a:cubicBezTo>
                  <a:cubicBezTo>
                    <a:pt x="144" y="829"/>
                    <a:pt x="143" y="824"/>
                    <a:pt x="146" y="820"/>
                  </a:cubicBezTo>
                  <a:lnTo>
                    <a:pt x="155" y="808"/>
                  </a:lnTo>
                  <a:cubicBezTo>
                    <a:pt x="158" y="804"/>
                    <a:pt x="163" y="803"/>
                    <a:pt x="167" y="806"/>
                  </a:cubicBezTo>
                  <a:cubicBezTo>
                    <a:pt x="170" y="809"/>
                    <a:pt x="171" y="814"/>
                    <a:pt x="168" y="817"/>
                  </a:cubicBezTo>
                  <a:close/>
                  <a:moveTo>
                    <a:pt x="139" y="855"/>
                  </a:moveTo>
                  <a:lnTo>
                    <a:pt x="129" y="868"/>
                  </a:lnTo>
                  <a:cubicBezTo>
                    <a:pt x="127" y="872"/>
                    <a:pt x="122" y="872"/>
                    <a:pt x="118" y="870"/>
                  </a:cubicBezTo>
                  <a:cubicBezTo>
                    <a:pt x="115" y="867"/>
                    <a:pt x="114" y="862"/>
                    <a:pt x="117" y="859"/>
                  </a:cubicBezTo>
                  <a:lnTo>
                    <a:pt x="126" y="846"/>
                  </a:lnTo>
                  <a:cubicBezTo>
                    <a:pt x="129" y="842"/>
                    <a:pt x="134" y="842"/>
                    <a:pt x="137" y="844"/>
                  </a:cubicBezTo>
                  <a:cubicBezTo>
                    <a:pt x="141" y="847"/>
                    <a:pt x="142" y="852"/>
                    <a:pt x="139" y="855"/>
                  </a:cubicBezTo>
                  <a:close/>
                  <a:moveTo>
                    <a:pt x="110" y="894"/>
                  </a:moveTo>
                  <a:lnTo>
                    <a:pt x="100" y="906"/>
                  </a:lnTo>
                  <a:cubicBezTo>
                    <a:pt x="98" y="910"/>
                    <a:pt x="93" y="911"/>
                    <a:pt x="89" y="908"/>
                  </a:cubicBezTo>
                  <a:cubicBezTo>
                    <a:pt x="86" y="905"/>
                    <a:pt x="85" y="900"/>
                    <a:pt x="88" y="897"/>
                  </a:cubicBezTo>
                  <a:lnTo>
                    <a:pt x="97" y="884"/>
                  </a:lnTo>
                  <a:cubicBezTo>
                    <a:pt x="100" y="880"/>
                    <a:pt x="105" y="880"/>
                    <a:pt x="108" y="882"/>
                  </a:cubicBezTo>
                  <a:cubicBezTo>
                    <a:pt x="112" y="885"/>
                    <a:pt x="113" y="890"/>
                    <a:pt x="110" y="894"/>
                  </a:cubicBezTo>
                  <a:close/>
                  <a:moveTo>
                    <a:pt x="81" y="932"/>
                  </a:moveTo>
                  <a:lnTo>
                    <a:pt x="71" y="945"/>
                  </a:lnTo>
                  <a:cubicBezTo>
                    <a:pt x="69" y="948"/>
                    <a:pt x="64" y="949"/>
                    <a:pt x="60" y="946"/>
                  </a:cubicBezTo>
                  <a:cubicBezTo>
                    <a:pt x="57" y="944"/>
                    <a:pt x="56" y="939"/>
                    <a:pt x="59" y="935"/>
                  </a:cubicBezTo>
                  <a:lnTo>
                    <a:pt x="68" y="922"/>
                  </a:lnTo>
                  <a:cubicBezTo>
                    <a:pt x="71" y="919"/>
                    <a:pt x="76" y="918"/>
                    <a:pt x="79" y="921"/>
                  </a:cubicBezTo>
                  <a:cubicBezTo>
                    <a:pt x="83" y="923"/>
                    <a:pt x="84" y="928"/>
                    <a:pt x="81" y="932"/>
                  </a:cubicBezTo>
                  <a:close/>
                  <a:moveTo>
                    <a:pt x="52" y="970"/>
                  </a:moveTo>
                  <a:lnTo>
                    <a:pt x="42" y="983"/>
                  </a:lnTo>
                  <a:cubicBezTo>
                    <a:pt x="40" y="986"/>
                    <a:pt x="35" y="987"/>
                    <a:pt x="31" y="984"/>
                  </a:cubicBezTo>
                  <a:cubicBezTo>
                    <a:pt x="28" y="982"/>
                    <a:pt x="27" y="977"/>
                    <a:pt x="30" y="973"/>
                  </a:cubicBezTo>
                  <a:lnTo>
                    <a:pt x="39" y="960"/>
                  </a:lnTo>
                  <a:cubicBezTo>
                    <a:pt x="42" y="957"/>
                    <a:pt x="47" y="956"/>
                    <a:pt x="50" y="959"/>
                  </a:cubicBezTo>
                  <a:cubicBezTo>
                    <a:pt x="54" y="962"/>
                    <a:pt x="55" y="967"/>
                    <a:pt x="52" y="970"/>
                  </a:cubicBezTo>
                  <a:close/>
                  <a:moveTo>
                    <a:pt x="23" y="1008"/>
                  </a:moveTo>
                  <a:lnTo>
                    <a:pt x="15" y="1018"/>
                  </a:lnTo>
                  <a:cubicBezTo>
                    <a:pt x="13" y="1022"/>
                    <a:pt x="8" y="1023"/>
                    <a:pt x="4" y="1020"/>
                  </a:cubicBezTo>
                  <a:cubicBezTo>
                    <a:pt x="1" y="1017"/>
                    <a:pt x="0" y="1012"/>
                    <a:pt x="3" y="1009"/>
                  </a:cubicBezTo>
                  <a:lnTo>
                    <a:pt x="10" y="999"/>
                  </a:lnTo>
                  <a:cubicBezTo>
                    <a:pt x="13" y="995"/>
                    <a:pt x="18" y="995"/>
                    <a:pt x="21" y="997"/>
                  </a:cubicBezTo>
                  <a:cubicBezTo>
                    <a:pt x="25" y="1000"/>
                    <a:pt x="26" y="1005"/>
                    <a:pt x="23" y="1008"/>
                  </a:cubicBezTo>
                  <a:close/>
                </a:path>
              </a:pathLst>
            </a:custGeom>
            <a:solidFill>
              <a:srgbClr val="000000"/>
            </a:solidFill>
            <a:ln w="7938">
              <a:solidFill>
                <a:srgbClr val="000000"/>
              </a:solidFill>
              <a:bevel/>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5" name="Freeform 84"/>
            <p:cNvSpPr>
              <a:spLocks noEditPoints="1"/>
            </p:cNvSpPr>
            <p:nvPr/>
          </p:nvSpPr>
          <p:spPr bwMode="auto">
            <a:xfrm>
              <a:off x="4632" y="1946"/>
              <a:ext cx="433" cy="26"/>
            </a:xfrm>
            <a:custGeom>
              <a:avLst/>
              <a:gdLst>
                <a:gd name="T0" fmla="*/ 1247 w 1279"/>
                <a:gd name="T1" fmla="*/ 10 h 76"/>
                <a:gd name="T2" fmla="*/ 1279 w 1279"/>
                <a:gd name="T3" fmla="*/ 8 h 76"/>
                <a:gd name="T4" fmla="*/ 1207 w 1279"/>
                <a:gd name="T5" fmla="*/ 19 h 76"/>
                <a:gd name="T6" fmla="*/ 1223 w 1279"/>
                <a:gd name="T7" fmla="*/ 3 h 76"/>
                <a:gd name="T8" fmla="*/ 1176 w 1279"/>
                <a:gd name="T9" fmla="*/ 21 h 76"/>
                <a:gd name="T10" fmla="*/ 1159 w 1279"/>
                <a:gd name="T11" fmla="*/ 6 h 76"/>
                <a:gd name="T12" fmla="*/ 1176 w 1279"/>
                <a:gd name="T13" fmla="*/ 21 h 76"/>
                <a:gd name="T14" fmla="*/ 1103 w 1279"/>
                <a:gd name="T15" fmla="*/ 16 h 76"/>
                <a:gd name="T16" fmla="*/ 1135 w 1279"/>
                <a:gd name="T17" fmla="*/ 15 h 76"/>
                <a:gd name="T18" fmla="*/ 1064 w 1279"/>
                <a:gd name="T19" fmla="*/ 26 h 76"/>
                <a:gd name="T20" fmla="*/ 1079 w 1279"/>
                <a:gd name="T21" fmla="*/ 9 h 76"/>
                <a:gd name="T22" fmla="*/ 1032 w 1279"/>
                <a:gd name="T23" fmla="*/ 28 h 76"/>
                <a:gd name="T24" fmla="*/ 1015 w 1279"/>
                <a:gd name="T25" fmla="*/ 13 h 76"/>
                <a:gd name="T26" fmla="*/ 1032 w 1279"/>
                <a:gd name="T27" fmla="*/ 28 h 76"/>
                <a:gd name="T28" fmla="*/ 959 w 1279"/>
                <a:gd name="T29" fmla="*/ 23 h 76"/>
                <a:gd name="T30" fmla="*/ 991 w 1279"/>
                <a:gd name="T31" fmla="*/ 22 h 76"/>
                <a:gd name="T32" fmla="*/ 920 w 1279"/>
                <a:gd name="T33" fmla="*/ 33 h 76"/>
                <a:gd name="T34" fmla="*/ 935 w 1279"/>
                <a:gd name="T35" fmla="*/ 16 h 76"/>
                <a:gd name="T36" fmla="*/ 888 w 1279"/>
                <a:gd name="T37" fmla="*/ 35 h 76"/>
                <a:gd name="T38" fmla="*/ 871 w 1279"/>
                <a:gd name="T39" fmla="*/ 19 h 76"/>
                <a:gd name="T40" fmla="*/ 888 w 1279"/>
                <a:gd name="T41" fmla="*/ 35 h 76"/>
                <a:gd name="T42" fmla="*/ 816 w 1279"/>
                <a:gd name="T43" fmla="*/ 30 h 76"/>
                <a:gd name="T44" fmla="*/ 847 w 1279"/>
                <a:gd name="T45" fmla="*/ 28 h 76"/>
                <a:gd name="T46" fmla="*/ 776 w 1279"/>
                <a:gd name="T47" fmla="*/ 40 h 76"/>
                <a:gd name="T48" fmla="*/ 791 w 1279"/>
                <a:gd name="T49" fmla="*/ 23 h 76"/>
                <a:gd name="T50" fmla="*/ 744 w 1279"/>
                <a:gd name="T51" fmla="*/ 41 h 76"/>
                <a:gd name="T52" fmla="*/ 727 w 1279"/>
                <a:gd name="T53" fmla="*/ 26 h 76"/>
                <a:gd name="T54" fmla="*/ 744 w 1279"/>
                <a:gd name="T55" fmla="*/ 41 h 76"/>
                <a:gd name="T56" fmla="*/ 672 w 1279"/>
                <a:gd name="T57" fmla="*/ 37 h 76"/>
                <a:gd name="T58" fmla="*/ 704 w 1279"/>
                <a:gd name="T59" fmla="*/ 35 h 76"/>
                <a:gd name="T60" fmla="*/ 632 w 1279"/>
                <a:gd name="T61" fmla="*/ 47 h 76"/>
                <a:gd name="T62" fmla="*/ 647 w 1279"/>
                <a:gd name="T63" fmla="*/ 30 h 76"/>
                <a:gd name="T64" fmla="*/ 600 w 1279"/>
                <a:gd name="T65" fmla="*/ 48 h 76"/>
                <a:gd name="T66" fmla="*/ 583 w 1279"/>
                <a:gd name="T67" fmla="*/ 33 h 76"/>
                <a:gd name="T68" fmla="*/ 600 w 1279"/>
                <a:gd name="T69" fmla="*/ 48 h 76"/>
                <a:gd name="T70" fmla="*/ 528 w 1279"/>
                <a:gd name="T71" fmla="*/ 44 h 76"/>
                <a:gd name="T72" fmla="*/ 560 w 1279"/>
                <a:gd name="T73" fmla="*/ 42 h 76"/>
                <a:gd name="T74" fmla="*/ 488 w 1279"/>
                <a:gd name="T75" fmla="*/ 53 h 76"/>
                <a:gd name="T76" fmla="*/ 504 w 1279"/>
                <a:gd name="T77" fmla="*/ 37 h 76"/>
                <a:gd name="T78" fmla="*/ 456 w 1279"/>
                <a:gd name="T79" fmla="*/ 55 h 76"/>
                <a:gd name="T80" fmla="*/ 440 w 1279"/>
                <a:gd name="T81" fmla="*/ 40 h 76"/>
                <a:gd name="T82" fmla="*/ 456 w 1279"/>
                <a:gd name="T83" fmla="*/ 55 h 76"/>
                <a:gd name="T84" fmla="*/ 384 w 1279"/>
                <a:gd name="T85" fmla="*/ 50 h 76"/>
                <a:gd name="T86" fmla="*/ 416 w 1279"/>
                <a:gd name="T87" fmla="*/ 49 h 76"/>
                <a:gd name="T88" fmla="*/ 344 w 1279"/>
                <a:gd name="T89" fmla="*/ 60 h 76"/>
                <a:gd name="T90" fmla="*/ 360 w 1279"/>
                <a:gd name="T91" fmla="*/ 44 h 76"/>
                <a:gd name="T92" fmla="*/ 312 w 1279"/>
                <a:gd name="T93" fmla="*/ 62 h 76"/>
                <a:gd name="T94" fmla="*/ 296 w 1279"/>
                <a:gd name="T95" fmla="*/ 47 h 76"/>
                <a:gd name="T96" fmla="*/ 312 w 1279"/>
                <a:gd name="T97" fmla="*/ 62 h 76"/>
                <a:gd name="T98" fmla="*/ 240 w 1279"/>
                <a:gd name="T99" fmla="*/ 57 h 76"/>
                <a:gd name="T100" fmla="*/ 272 w 1279"/>
                <a:gd name="T101" fmla="*/ 56 h 76"/>
                <a:gd name="T102" fmla="*/ 201 w 1279"/>
                <a:gd name="T103" fmla="*/ 67 h 76"/>
                <a:gd name="T104" fmla="*/ 216 w 1279"/>
                <a:gd name="T105" fmla="*/ 50 h 76"/>
                <a:gd name="T106" fmla="*/ 169 w 1279"/>
                <a:gd name="T107" fmla="*/ 69 h 76"/>
                <a:gd name="T108" fmla="*/ 152 w 1279"/>
                <a:gd name="T109" fmla="*/ 53 h 76"/>
                <a:gd name="T110" fmla="*/ 169 w 1279"/>
                <a:gd name="T111" fmla="*/ 69 h 76"/>
                <a:gd name="T112" fmla="*/ 96 w 1279"/>
                <a:gd name="T113" fmla="*/ 64 h 76"/>
                <a:gd name="T114" fmla="*/ 128 w 1279"/>
                <a:gd name="T115" fmla="*/ 62 h 76"/>
                <a:gd name="T116" fmla="*/ 57 w 1279"/>
                <a:gd name="T117" fmla="*/ 74 h 76"/>
                <a:gd name="T118" fmla="*/ 72 w 1279"/>
                <a:gd name="T119" fmla="*/ 57 h 76"/>
                <a:gd name="T120" fmla="*/ 25 w 1279"/>
                <a:gd name="T121" fmla="*/ 75 h 76"/>
                <a:gd name="T122" fmla="*/ 8 w 1279"/>
                <a:gd name="T123" fmla="*/ 60 h 76"/>
                <a:gd name="T124" fmla="*/ 25 w 1279"/>
                <a:gd name="T125" fmla="*/ 75 h 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9"/>
                <a:gd name="T190" fmla="*/ 0 h 76"/>
                <a:gd name="T191" fmla="*/ 1279 w 1279"/>
                <a:gd name="T192" fmla="*/ 76 h 7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9" h="76">
                  <a:moveTo>
                    <a:pt x="1271" y="16"/>
                  </a:moveTo>
                  <a:lnTo>
                    <a:pt x="1255" y="17"/>
                  </a:lnTo>
                  <a:cubicBezTo>
                    <a:pt x="1251" y="17"/>
                    <a:pt x="1247" y="14"/>
                    <a:pt x="1247" y="10"/>
                  </a:cubicBezTo>
                  <a:cubicBezTo>
                    <a:pt x="1247" y="5"/>
                    <a:pt x="1250" y="1"/>
                    <a:pt x="1255" y="1"/>
                  </a:cubicBezTo>
                  <a:lnTo>
                    <a:pt x="1271" y="0"/>
                  </a:lnTo>
                  <a:cubicBezTo>
                    <a:pt x="1275" y="0"/>
                    <a:pt x="1279" y="4"/>
                    <a:pt x="1279" y="8"/>
                  </a:cubicBezTo>
                  <a:cubicBezTo>
                    <a:pt x="1279" y="12"/>
                    <a:pt x="1276" y="16"/>
                    <a:pt x="1271" y="16"/>
                  </a:cubicBezTo>
                  <a:close/>
                  <a:moveTo>
                    <a:pt x="1223" y="19"/>
                  </a:moveTo>
                  <a:lnTo>
                    <a:pt x="1207" y="19"/>
                  </a:lnTo>
                  <a:cubicBezTo>
                    <a:pt x="1203" y="20"/>
                    <a:pt x="1199" y="16"/>
                    <a:pt x="1199" y="12"/>
                  </a:cubicBezTo>
                  <a:cubicBezTo>
                    <a:pt x="1199" y="7"/>
                    <a:pt x="1202" y="4"/>
                    <a:pt x="1207" y="3"/>
                  </a:cubicBezTo>
                  <a:lnTo>
                    <a:pt x="1223" y="3"/>
                  </a:lnTo>
                  <a:cubicBezTo>
                    <a:pt x="1227" y="2"/>
                    <a:pt x="1231" y="6"/>
                    <a:pt x="1231" y="10"/>
                  </a:cubicBezTo>
                  <a:cubicBezTo>
                    <a:pt x="1231" y="15"/>
                    <a:pt x="1228" y="18"/>
                    <a:pt x="1223" y="19"/>
                  </a:cubicBezTo>
                  <a:close/>
                  <a:moveTo>
                    <a:pt x="1176" y="21"/>
                  </a:moveTo>
                  <a:lnTo>
                    <a:pt x="1160" y="22"/>
                  </a:lnTo>
                  <a:cubicBezTo>
                    <a:pt x="1155" y="22"/>
                    <a:pt x="1151" y="18"/>
                    <a:pt x="1151" y="14"/>
                  </a:cubicBezTo>
                  <a:cubicBezTo>
                    <a:pt x="1151" y="10"/>
                    <a:pt x="1154" y="6"/>
                    <a:pt x="1159" y="6"/>
                  </a:cubicBezTo>
                  <a:lnTo>
                    <a:pt x="1175" y="5"/>
                  </a:lnTo>
                  <a:cubicBezTo>
                    <a:pt x="1179" y="5"/>
                    <a:pt x="1183" y="8"/>
                    <a:pt x="1183" y="13"/>
                  </a:cubicBezTo>
                  <a:cubicBezTo>
                    <a:pt x="1183" y="17"/>
                    <a:pt x="1180" y="21"/>
                    <a:pt x="1176" y="21"/>
                  </a:cubicBezTo>
                  <a:close/>
                  <a:moveTo>
                    <a:pt x="1128" y="23"/>
                  </a:moveTo>
                  <a:lnTo>
                    <a:pt x="1112" y="24"/>
                  </a:lnTo>
                  <a:cubicBezTo>
                    <a:pt x="1107" y="24"/>
                    <a:pt x="1103" y="21"/>
                    <a:pt x="1103" y="16"/>
                  </a:cubicBezTo>
                  <a:cubicBezTo>
                    <a:pt x="1103" y="12"/>
                    <a:pt x="1106" y="8"/>
                    <a:pt x="1111" y="8"/>
                  </a:cubicBezTo>
                  <a:lnTo>
                    <a:pt x="1127" y="7"/>
                  </a:lnTo>
                  <a:cubicBezTo>
                    <a:pt x="1131" y="7"/>
                    <a:pt x="1135" y="10"/>
                    <a:pt x="1135" y="15"/>
                  </a:cubicBezTo>
                  <a:cubicBezTo>
                    <a:pt x="1135" y="19"/>
                    <a:pt x="1132" y="23"/>
                    <a:pt x="1128" y="23"/>
                  </a:cubicBezTo>
                  <a:close/>
                  <a:moveTo>
                    <a:pt x="1080" y="25"/>
                  </a:moveTo>
                  <a:lnTo>
                    <a:pt x="1064" y="26"/>
                  </a:lnTo>
                  <a:cubicBezTo>
                    <a:pt x="1059" y="26"/>
                    <a:pt x="1055" y="23"/>
                    <a:pt x="1055" y="19"/>
                  </a:cubicBezTo>
                  <a:cubicBezTo>
                    <a:pt x="1055" y="14"/>
                    <a:pt x="1058" y="10"/>
                    <a:pt x="1063" y="10"/>
                  </a:cubicBezTo>
                  <a:lnTo>
                    <a:pt x="1079" y="9"/>
                  </a:lnTo>
                  <a:cubicBezTo>
                    <a:pt x="1083" y="9"/>
                    <a:pt x="1087" y="13"/>
                    <a:pt x="1087" y="17"/>
                  </a:cubicBezTo>
                  <a:cubicBezTo>
                    <a:pt x="1087" y="22"/>
                    <a:pt x="1084" y="25"/>
                    <a:pt x="1080" y="25"/>
                  </a:cubicBezTo>
                  <a:close/>
                  <a:moveTo>
                    <a:pt x="1032" y="28"/>
                  </a:moveTo>
                  <a:lnTo>
                    <a:pt x="1016" y="28"/>
                  </a:lnTo>
                  <a:cubicBezTo>
                    <a:pt x="1011" y="29"/>
                    <a:pt x="1008" y="25"/>
                    <a:pt x="1007" y="21"/>
                  </a:cubicBezTo>
                  <a:cubicBezTo>
                    <a:pt x="1007" y="16"/>
                    <a:pt x="1011" y="13"/>
                    <a:pt x="1015" y="13"/>
                  </a:cubicBezTo>
                  <a:lnTo>
                    <a:pt x="1031" y="12"/>
                  </a:lnTo>
                  <a:cubicBezTo>
                    <a:pt x="1035" y="12"/>
                    <a:pt x="1039" y="15"/>
                    <a:pt x="1039" y="19"/>
                  </a:cubicBezTo>
                  <a:cubicBezTo>
                    <a:pt x="1039" y="24"/>
                    <a:pt x="1036" y="28"/>
                    <a:pt x="1032" y="28"/>
                  </a:cubicBezTo>
                  <a:close/>
                  <a:moveTo>
                    <a:pt x="984" y="30"/>
                  </a:moveTo>
                  <a:lnTo>
                    <a:pt x="968" y="31"/>
                  </a:lnTo>
                  <a:cubicBezTo>
                    <a:pt x="963" y="31"/>
                    <a:pt x="960" y="28"/>
                    <a:pt x="959" y="23"/>
                  </a:cubicBezTo>
                  <a:cubicBezTo>
                    <a:pt x="959" y="19"/>
                    <a:pt x="963" y="15"/>
                    <a:pt x="967" y="15"/>
                  </a:cubicBezTo>
                  <a:lnTo>
                    <a:pt x="983" y="14"/>
                  </a:lnTo>
                  <a:cubicBezTo>
                    <a:pt x="987" y="14"/>
                    <a:pt x="991" y="17"/>
                    <a:pt x="991" y="22"/>
                  </a:cubicBezTo>
                  <a:cubicBezTo>
                    <a:pt x="992" y="26"/>
                    <a:pt x="988" y="30"/>
                    <a:pt x="984" y="30"/>
                  </a:cubicBezTo>
                  <a:close/>
                  <a:moveTo>
                    <a:pt x="936" y="32"/>
                  </a:moveTo>
                  <a:lnTo>
                    <a:pt x="920" y="33"/>
                  </a:lnTo>
                  <a:cubicBezTo>
                    <a:pt x="915" y="33"/>
                    <a:pt x="912" y="30"/>
                    <a:pt x="911" y="25"/>
                  </a:cubicBezTo>
                  <a:cubicBezTo>
                    <a:pt x="911" y="21"/>
                    <a:pt x="915" y="17"/>
                    <a:pt x="919" y="17"/>
                  </a:cubicBezTo>
                  <a:lnTo>
                    <a:pt x="935" y="16"/>
                  </a:lnTo>
                  <a:cubicBezTo>
                    <a:pt x="939" y="16"/>
                    <a:pt x="943" y="19"/>
                    <a:pt x="943" y="24"/>
                  </a:cubicBezTo>
                  <a:cubicBezTo>
                    <a:pt x="944" y="28"/>
                    <a:pt x="940" y="32"/>
                    <a:pt x="936" y="32"/>
                  </a:cubicBezTo>
                  <a:close/>
                  <a:moveTo>
                    <a:pt x="888" y="35"/>
                  </a:moveTo>
                  <a:lnTo>
                    <a:pt x="872" y="35"/>
                  </a:lnTo>
                  <a:cubicBezTo>
                    <a:pt x="867" y="35"/>
                    <a:pt x="864" y="32"/>
                    <a:pt x="863" y="28"/>
                  </a:cubicBezTo>
                  <a:cubicBezTo>
                    <a:pt x="863" y="23"/>
                    <a:pt x="867" y="20"/>
                    <a:pt x="871" y="19"/>
                  </a:cubicBezTo>
                  <a:lnTo>
                    <a:pt x="887" y="19"/>
                  </a:lnTo>
                  <a:cubicBezTo>
                    <a:pt x="891" y="18"/>
                    <a:pt x="895" y="22"/>
                    <a:pt x="895" y="26"/>
                  </a:cubicBezTo>
                  <a:cubicBezTo>
                    <a:pt x="896" y="31"/>
                    <a:pt x="892" y="34"/>
                    <a:pt x="888" y="35"/>
                  </a:cubicBezTo>
                  <a:close/>
                  <a:moveTo>
                    <a:pt x="840" y="37"/>
                  </a:moveTo>
                  <a:lnTo>
                    <a:pt x="824" y="38"/>
                  </a:lnTo>
                  <a:cubicBezTo>
                    <a:pt x="819" y="38"/>
                    <a:pt x="816" y="34"/>
                    <a:pt x="816" y="30"/>
                  </a:cubicBezTo>
                  <a:cubicBezTo>
                    <a:pt x="815" y="26"/>
                    <a:pt x="819" y="22"/>
                    <a:pt x="823" y="22"/>
                  </a:cubicBezTo>
                  <a:lnTo>
                    <a:pt x="839" y="21"/>
                  </a:lnTo>
                  <a:cubicBezTo>
                    <a:pt x="844" y="21"/>
                    <a:pt x="847" y="24"/>
                    <a:pt x="847" y="28"/>
                  </a:cubicBezTo>
                  <a:cubicBezTo>
                    <a:pt x="848" y="33"/>
                    <a:pt x="844" y="37"/>
                    <a:pt x="840" y="37"/>
                  </a:cubicBezTo>
                  <a:close/>
                  <a:moveTo>
                    <a:pt x="792" y="39"/>
                  </a:moveTo>
                  <a:lnTo>
                    <a:pt x="776" y="40"/>
                  </a:lnTo>
                  <a:cubicBezTo>
                    <a:pt x="772" y="40"/>
                    <a:pt x="768" y="37"/>
                    <a:pt x="768" y="32"/>
                  </a:cubicBezTo>
                  <a:cubicBezTo>
                    <a:pt x="767" y="28"/>
                    <a:pt x="771" y="24"/>
                    <a:pt x="775" y="24"/>
                  </a:cubicBezTo>
                  <a:lnTo>
                    <a:pt x="791" y="23"/>
                  </a:lnTo>
                  <a:cubicBezTo>
                    <a:pt x="796" y="23"/>
                    <a:pt x="799" y="26"/>
                    <a:pt x="800" y="31"/>
                  </a:cubicBezTo>
                  <a:cubicBezTo>
                    <a:pt x="800" y="35"/>
                    <a:pt x="796" y="39"/>
                    <a:pt x="792" y="39"/>
                  </a:cubicBezTo>
                  <a:close/>
                  <a:moveTo>
                    <a:pt x="744" y="41"/>
                  </a:moveTo>
                  <a:lnTo>
                    <a:pt x="728" y="42"/>
                  </a:lnTo>
                  <a:cubicBezTo>
                    <a:pt x="724" y="42"/>
                    <a:pt x="720" y="39"/>
                    <a:pt x="720" y="34"/>
                  </a:cubicBezTo>
                  <a:cubicBezTo>
                    <a:pt x="719" y="30"/>
                    <a:pt x="723" y="26"/>
                    <a:pt x="727" y="26"/>
                  </a:cubicBezTo>
                  <a:lnTo>
                    <a:pt x="743" y="25"/>
                  </a:lnTo>
                  <a:cubicBezTo>
                    <a:pt x="748" y="25"/>
                    <a:pt x="751" y="29"/>
                    <a:pt x="752" y="33"/>
                  </a:cubicBezTo>
                  <a:cubicBezTo>
                    <a:pt x="752" y="37"/>
                    <a:pt x="748" y="41"/>
                    <a:pt x="744" y="41"/>
                  </a:cubicBezTo>
                  <a:close/>
                  <a:moveTo>
                    <a:pt x="696" y="44"/>
                  </a:moveTo>
                  <a:lnTo>
                    <a:pt x="680" y="44"/>
                  </a:lnTo>
                  <a:cubicBezTo>
                    <a:pt x="676" y="45"/>
                    <a:pt x="672" y="41"/>
                    <a:pt x="672" y="37"/>
                  </a:cubicBezTo>
                  <a:cubicBezTo>
                    <a:pt x="671" y="32"/>
                    <a:pt x="675" y="29"/>
                    <a:pt x="679" y="28"/>
                  </a:cubicBezTo>
                  <a:lnTo>
                    <a:pt x="695" y="28"/>
                  </a:lnTo>
                  <a:cubicBezTo>
                    <a:pt x="700" y="27"/>
                    <a:pt x="703" y="31"/>
                    <a:pt x="704" y="35"/>
                  </a:cubicBezTo>
                  <a:cubicBezTo>
                    <a:pt x="704" y="40"/>
                    <a:pt x="700" y="43"/>
                    <a:pt x="696" y="44"/>
                  </a:cubicBezTo>
                  <a:close/>
                  <a:moveTo>
                    <a:pt x="648" y="46"/>
                  </a:moveTo>
                  <a:lnTo>
                    <a:pt x="632" y="47"/>
                  </a:lnTo>
                  <a:cubicBezTo>
                    <a:pt x="628" y="47"/>
                    <a:pt x="624" y="43"/>
                    <a:pt x="624" y="39"/>
                  </a:cubicBezTo>
                  <a:cubicBezTo>
                    <a:pt x="624" y="35"/>
                    <a:pt x="627" y="31"/>
                    <a:pt x="631" y="31"/>
                  </a:cubicBezTo>
                  <a:lnTo>
                    <a:pt x="647" y="30"/>
                  </a:lnTo>
                  <a:cubicBezTo>
                    <a:pt x="652" y="30"/>
                    <a:pt x="656" y="33"/>
                    <a:pt x="656" y="38"/>
                  </a:cubicBezTo>
                  <a:cubicBezTo>
                    <a:pt x="656" y="42"/>
                    <a:pt x="653" y="46"/>
                    <a:pt x="648" y="46"/>
                  </a:cubicBezTo>
                  <a:close/>
                  <a:moveTo>
                    <a:pt x="600" y="48"/>
                  </a:moveTo>
                  <a:lnTo>
                    <a:pt x="584" y="49"/>
                  </a:lnTo>
                  <a:cubicBezTo>
                    <a:pt x="580" y="49"/>
                    <a:pt x="576" y="46"/>
                    <a:pt x="576" y="41"/>
                  </a:cubicBezTo>
                  <a:cubicBezTo>
                    <a:pt x="576" y="37"/>
                    <a:pt x="579" y="33"/>
                    <a:pt x="583" y="33"/>
                  </a:cubicBezTo>
                  <a:lnTo>
                    <a:pt x="599" y="32"/>
                  </a:lnTo>
                  <a:cubicBezTo>
                    <a:pt x="604" y="32"/>
                    <a:pt x="608" y="35"/>
                    <a:pt x="608" y="40"/>
                  </a:cubicBezTo>
                  <a:cubicBezTo>
                    <a:pt x="608" y="44"/>
                    <a:pt x="605" y="48"/>
                    <a:pt x="600" y="48"/>
                  </a:cubicBezTo>
                  <a:close/>
                  <a:moveTo>
                    <a:pt x="552" y="50"/>
                  </a:moveTo>
                  <a:lnTo>
                    <a:pt x="536" y="51"/>
                  </a:lnTo>
                  <a:cubicBezTo>
                    <a:pt x="532" y="51"/>
                    <a:pt x="528" y="48"/>
                    <a:pt x="528" y="44"/>
                  </a:cubicBezTo>
                  <a:cubicBezTo>
                    <a:pt x="528" y="39"/>
                    <a:pt x="531" y="35"/>
                    <a:pt x="535" y="35"/>
                  </a:cubicBezTo>
                  <a:lnTo>
                    <a:pt x="551" y="34"/>
                  </a:lnTo>
                  <a:cubicBezTo>
                    <a:pt x="556" y="34"/>
                    <a:pt x="560" y="38"/>
                    <a:pt x="560" y="42"/>
                  </a:cubicBezTo>
                  <a:cubicBezTo>
                    <a:pt x="560" y="46"/>
                    <a:pt x="557" y="50"/>
                    <a:pt x="552" y="50"/>
                  </a:cubicBezTo>
                  <a:close/>
                  <a:moveTo>
                    <a:pt x="504" y="53"/>
                  </a:moveTo>
                  <a:lnTo>
                    <a:pt x="488" y="53"/>
                  </a:lnTo>
                  <a:cubicBezTo>
                    <a:pt x="484" y="54"/>
                    <a:pt x="480" y="50"/>
                    <a:pt x="480" y="46"/>
                  </a:cubicBezTo>
                  <a:cubicBezTo>
                    <a:pt x="480" y="41"/>
                    <a:pt x="483" y="38"/>
                    <a:pt x="488" y="37"/>
                  </a:cubicBezTo>
                  <a:lnTo>
                    <a:pt x="504" y="37"/>
                  </a:lnTo>
                  <a:cubicBezTo>
                    <a:pt x="508" y="36"/>
                    <a:pt x="512" y="40"/>
                    <a:pt x="512" y="44"/>
                  </a:cubicBezTo>
                  <a:cubicBezTo>
                    <a:pt x="512" y="49"/>
                    <a:pt x="509" y="52"/>
                    <a:pt x="504" y="53"/>
                  </a:cubicBezTo>
                  <a:close/>
                  <a:moveTo>
                    <a:pt x="456" y="55"/>
                  </a:moveTo>
                  <a:lnTo>
                    <a:pt x="440" y="56"/>
                  </a:lnTo>
                  <a:cubicBezTo>
                    <a:pt x="436" y="56"/>
                    <a:pt x="432" y="53"/>
                    <a:pt x="432" y="48"/>
                  </a:cubicBezTo>
                  <a:cubicBezTo>
                    <a:pt x="432" y="44"/>
                    <a:pt x="435" y="40"/>
                    <a:pt x="440" y="40"/>
                  </a:cubicBezTo>
                  <a:lnTo>
                    <a:pt x="456" y="39"/>
                  </a:lnTo>
                  <a:cubicBezTo>
                    <a:pt x="460" y="39"/>
                    <a:pt x="464" y="42"/>
                    <a:pt x="464" y="47"/>
                  </a:cubicBezTo>
                  <a:cubicBezTo>
                    <a:pt x="464" y="51"/>
                    <a:pt x="461" y="55"/>
                    <a:pt x="456" y="55"/>
                  </a:cubicBezTo>
                  <a:close/>
                  <a:moveTo>
                    <a:pt x="408" y="57"/>
                  </a:moveTo>
                  <a:lnTo>
                    <a:pt x="392" y="58"/>
                  </a:lnTo>
                  <a:cubicBezTo>
                    <a:pt x="388" y="58"/>
                    <a:pt x="384" y="55"/>
                    <a:pt x="384" y="50"/>
                  </a:cubicBezTo>
                  <a:cubicBezTo>
                    <a:pt x="384" y="46"/>
                    <a:pt x="387" y="42"/>
                    <a:pt x="392" y="42"/>
                  </a:cubicBezTo>
                  <a:lnTo>
                    <a:pt x="408" y="41"/>
                  </a:lnTo>
                  <a:cubicBezTo>
                    <a:pt x="412" y="41"/>
                    <a:pt x="416" y="44"/>
                    <a:pt x="416" y="49"/>
                  </a:cubicBezTo>
                  <a:cubicBezTo>
                    <a:pt x="416" y="53"/>
                    <a:pt x="413" y="57"/>
                    <a:pt x="408" y="57"/>
                  </a:cubicBezTo>
                  <a:close/>
                  <a:moveTo>
                    <a:pt x="360" y="59"/>
                  </a:moveTo>
                  <a:lnTo>
                    <a:pt x="344" y="60"/>
                  </a:lnTo>
                  <a:cubicBezTo>
                    <a:pt x="340" y="60"/>
                    <a:pt x="336" y="57"/>
                    <a:pt x="336" y="53"/>
                  </a:cubicBezTo>
                  <a:cubicBezTo>
                    <a:pt x="336" y="48"/>
                    <a:pt x="339" y="44"/>
                    <a:pt x="344" y="44"/>
                  </a:cubicBezTo>
                  <a:lnTo>
                    <a:pt x="360" y="44"/>
                  </a:lnTo>
                  <a:cubicBezTo>
                    <a:pt x="364" y="43"/>
                    <a:pt x="368" y="47"/>
                    <a:pt x="368" y="51"/>
                  </a:cubicBezTo>
                  <a:cubicBezTo>
                    <a:pt x="368" y="56"/>
                    <a:pt x="365" y="59"/>
                    <a:pt x="360" y="59"/>
                  </a:cubicBezTo>
                  <a:close/>
                  <a:moveTo>
                    <a:pt x="312" y="62"/>
                  </a:moveTo>
                  <a:lnTo>
                    <a:pt x="296" y="63"/>
                  </a:lnTo>
                  <a:cubicBezTo>
                    <a:pt x="292" y="63"/>
                    <a:pt x="288" y="59"/>
                    <a:pt x="288" y="55"/>
                  </a:cubicBezTo>
                  <a:cubicBezTo>
                    <a:pt x="288" y="50"/>
                    <a:pt x="291" y="47"/>
                    <a:pt x="296" y="47"/>
                  </a:cubicBezTo>
                  <a:lnTo>
                    <a:pt x="312" y="46"/>
                  </a:lnTo>
                  <a:cubicBezTo>
                    <a:pt x="316" y="46"/>
                    <a:pt x="320" y="49"/>
                    <a:pt x="320" y="53"/>
                  </a:cubicBezTo>
                  <a:cubicBezTo>
                    <a:pt x="320" y="58"/>
                    <a:pt x="317" y="62"/>
                    <a:pt x="312" y="62"/>
                  </a:cubicBezTo>
                  <a:close/>
                  <a:moveTo>
                    <a:pt x="265" y="64"/>
                  </a:moveTo>
                  <a:lnTo>
                    <a:pt x="249" y="65"/>
                  </a:lnTo>
                  <a:cubicBezTo>
                    <a:pt x="244" y="65"/>
                    <a:pt x="240" y="62"/>
                    <a:pt x="240" y="57"/>
                  </a:cubicBezTo>
                  <a:cubicBezTo>
                    <a:pt x="240" y="53"/>
                    <a:pt x="243" y="49"/>
                    <a:pt x="248" y="49"/>
                  </a:cubicBezTo>
                  <a:lnTo>
                    <a:pt x="264" y="48"/>
                  </a:lnTo>
                  <a:cubicBezTo>
                    <a:pt x="268" y="48"/>
                    <a:pt x="272" y="51"/>
                    <a:pt x="272" y="56"/>
                  </a:cubicBezTo>
                  <a:cubicBezTo>
                    <a:pt x="272" y="60"/>
                    <a:pt x="269" y="64"/>
                    <a:pt x="265" y="64"/>
                  </a:cubicBezTo>
                  <a:close/>
                  <a:moveTo>
                    <a:pt x="217" y="66"/>
                  </a:moveTo>
                  <a:lnTo>
                    <a:pt x="201" y="67"/>
                  </a:lnTo>
                  <a:cubicBezTo>
                    <a:pt x="196" y="67"/>
                    <a:pt x="192" y="64"/>
                    <a:pt x="192" y="59"/>
                  </a:cubicBezTo>
                  <a:cubicBezTo>
                    <a:pt x="192" y="55"/>
                    <a:pt x="195" y="51"/>
                    <a:pt x="200" y="51"/>
                  </a:cubicBezTo>
                  <a:lnTo>
                    <a:pt x="216" y="50"/>
                  </a:lnTo>
                  <a:cubicBezTo>
                    <a:pt x="220" y="50"/>
                    <a:pt x="224" y="54"/>
                    <a:pt x="224" y="58"/>
                  </a:cubicBezTo>
                  <a:cubicBezTo>
                    <a:pt x="224" y="62"/>
                    <a:pt x="221" y="66"/>
                    <a:pt x="217" y="66"/>
                  </a:cubicBezTo>
                  <a:close/>
                  <a:moveTo>
                    <a:pt x="169" y="69"/>
                  </a:moveTo>
                  <a:lnTo>
                    <a:pt x="153" y="69"/>
                  </a:lnTo>
                  <a:cubicBezTo>
                    <a:pt x="148" y="70"/>
                    <a:pt x="144" y="66"/>
                    <a:pt x="144" y="62"/>
                  </a:cubicBezTo>
                  <a:cubicBezTo>
                    <a:pt x="144" y="57"/>
                    <a:pt x="147" y="54"/>
                    <a:pt x="152" y="53"/>
                  </a:cubicBezTo>
                  <a:lnTo>
                    <a:pt x="168" y="53"/>
                  </a:lnTo>
                  <a:cubicBezTo>
                    <a:pt x="172" y="52"/>
                    <a:pt x="176" y="56"/>
                    <a:pt x="176" y="60"/>
                  </a:cubicBezTo>
                  <a:cubicBezTo>
                    <a:pt x="176" y="65"/>
                    <a:pt x="173" y="68"/>
                    <a:pt x="169" y="69"/>
                  </a:cubicBezTo>
                  <a:close/>
                  <a:moveTo>
                    <a:pt x="121" y="71"/>
                  </a:moveTo>
                  <a:lnTo>
                    <a:pt x="105" y="72"/>
                  </a:lnTo>
                  <a:cubicBezTo>
                    <a:pt x="100" y="72"/>
                    <a:pt x="97" y="68"/>
                    <a:pt x="96" y="64"/>
                  </a:cubicBezTo>
                  <a:cubicBezTo>
                    <a:pt x="96" y="60"/>
                    <a:pt x="100" y="56"/>
                    <a:pt x="104" y="56"/>
                  </a:cubicBezTo>
                  <a:lnTo>
                    <a:pt x="120" y="55"/>
                  </a:lnTo>
                  <a:cubicBezTo>
                    <a:pt x="124" y="55"/>
                    <a:pt x="128" y="58"/>
                    <a:pt x="128" y="62"/>
                  </a:cubicBezTo>
                  <a:cubicBezTo>
                    <a:pt x="129" y="67"/>
                    <a:pt x="125" y="71"/>
                    <a:pt x="121" y="71"/>
                  </a:cubicBezTo>
                  <a:close/>
                  <a:moveTo>
                    <a:pt x="73" y="73"/>
                  </a:moveTo>
                  <a:lnTo>
                    <a:pt x="57" y="74"/>
                  </a:lnTo>
                  <a:cubicBezTo>
                    <a:pt x="52" y="74"/>
                    <a:pt x="49" y="71"/>
                    <a:pt x="48" y="66"/>
                  </a:cubicBezTo>
                  <a:cubicBezTo>
                    <a:pt x="48" y="62"/>
                    <a:pt x="52" y="58"/>
                    <a:pt x="56" y="58"/>
                  </a:cubicBezTo>
                  <a:lnTo>
                    <a:pt x="72" y="57"/>
                  </a:lnTo>
                  <a:cubicBezTo>
                    <a:pt x="76" y="57"/>
                    <a:pt x="80" y="60"/>
                    <a:pt x="80" y="65"/>
                  </a:cubicBezTo>
                  <a:cubicBezTo>
                    <a:pt x="81" y="69"/>
                    <a:pt x="77" y="73"/>
                    <a:pt x="73" y="73"/>
                  </a:cubicBezTo>
                  <a:close/>
                  <a:moveTo>
                    <a:pt x="25" y="75"/>
                  </a:moveTo>
                  <a:lnTo>
                    <a:pt x="9" y="76"/>
                  </a:lnTo>
                  <a:cubicBezTo>
                    <a:pt x="4" y="76"/>
                    <a:pt x="1" y="73"/>
                    <a:pt x="0" y="69"/>
                  </a:cubicBezTo>
                  <a:cubicBezTo>
                    <a:pt x="0" y="64"/>
                    <a:pt x="4" y="60"/>
                    <a:pt x="8" y="60"/>
                  </a:cubicBezTo>
                  <a:lnTo>
                    <a:pt x="24" y="59"/>
                  </a:lnTo>
                  <a:cubicBezTo>
                    <a:pt x="28" y="59"/>
                    <a:pt x="32" y="63"/>
                    <a:pt x="32" y="67"/>
                  </a:cubicBezTo>
                  <a:cubicBezTo>
                    <a:pt x="33" y="71"/>
                    <a:pt x="29" y="75"/>
                    <a:pt x="25" y="75"/>
                  </a:cubicBezTo>
                  <a:close/>
                </a:path>
              </a:pathLst>
            </a:custGeom>
            <a:solidFill>
              <a:srgbClr val="000000"/>
            </a:solidFill>
            <a:ln w="7938">
              <a:solidFill>
                <a:srgbClr val="000000"/>
              </a:solidFill>
              <a:bevel/>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6" name="Freeform 85"/>
            <p:cNvSpPr>
              <a:spLocks/>
            </p:cNvSpPr>
            <p:nvPr/>
          </p:nvSpPr>
          <p:spPr bwMode="auto">
            <a:xfrm>
              <a:off x="4392" y="2999"/>
              <a:ext cx="559" cy="234"/>
            </a:xfrm>
            <a:custGeom>
              <a:avLst/>
              <a:gdLst>
                <a:gd name="T0" fmla="*/ 559 w 559"/>
                <a:gd name="T1" fmla="*/ 234 h 234"/>
                <a:gd name="T2" fmla="*/ 559 w 559"/>
                <a:gd name="T3" fmla="*/ 146 h 234"/>
                <a:gd name="T4" fmla="*/ 0 w 559"/>
                <a:gd name="T5" fmla="*/ 146 h 234"/>
                <a:gd name="T6" fmla="*/ 0 w 559"/>
                <a:gd name="T7" fmla="*/ 0 h 234"/>
                <a:gd name="T8" fmla="*/ 0 60000 65536"/>
                <a:gd name="T9" fmla="*/ 0 60000 65536"/>
                <a:gd name="T10" fmla="*/ 0 60000 65536"/>
                <a:gd name="T11" fmla="*/ 0 60000 65536"/>
                <a:gd name="T12" fmla="*/ 0 w 559"/>
                <a:gd name="T13" fmla="*/ 0 h 234"/>
                <a:gd name="T14" fmla="*/ 559 w 559"/>
                <a:gd name="T15" fmla="*/ 234 h 234"/>
              </a:gdLst>
              <a:ahLst/>
              <a:cxnLst>
                <a:cxn ang="T8">
                  <a:pos x="T0" y="T1"/>
                </a:cxn>
                <a:cxn ang="T9">
                  <a:pos x="T2" y="T3"/>
                </a:cxn>
                <a:cxn ang="T10">
                  <a:pos x="T4" y="T5"/>
                </a:cxn>
                <a:cxn ang="T11">
                  <a:pos x="T6" y="T7"/>
                </a:cxn>
              </a:cxnLst>
              <a:rect l="T12" t="T13" r="T14" b="T15"/>
              <a:pathLst>
                <a:path w="559" h="234">
                  <a:moveTo>
                    <a:pt x="559" y="234"/>
                  </a:moveTo>
                  <a:lnTo>
                    <a:pt x="559" y="146"/>
                  </a:lnTo>
                  <a:lnTo>
                    <a:pt x="0" y="14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7" name="Freeform 86"/>
            <p:cNvSpPr>
              <a:spLocks/>
            </p:cNvSpPr>
            <p:nvPr/>
          </p:nvSpPr>
          <p:spPr bwMode="auto">
            <a:xfrm>
              <a:off x="4358"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8" name="Freeform 87"/>
            <p:cNvSpPr>
              <a:spLocks/>
            </p:cNvSpPr>
            <p:nvPr/>
          </p:nvSpPr>
          <p:spPr bwMode="auto">
            <a:xfrm>
              <a:off x="4703" y="2230"/>
              <a:ext cx="519" cy="417"/>
            </a:xfrm>
            <a:custGeom>
              <a:avLst/>
              <a:gdLst>
                <a:gd name="T0" fmla="*/ 0 w 1536"/>
                <a:gd name="T1" fmla="*/ 1067 h 1237"/>
                <a:gd name="T2" fmla="*/ 0 w 1536"/>
                <a:gd name="T3" fmla="*/ 171 h 1237"/>
                <a:gd name="T4" fmla="*/ 768 w 1536"/>
                <a:gd name="T5" fmla="*/ 171 h 1237"/>
                <a:gd name="T6" fmla="*/ 1536 w 1536"/>
                <a:gd name="T7" fmla="*/ 171 h 1237"/>
                <a:gd name="T8" fmla="*/ 1536 w 1536"/>
                <a:gd name="T9" fmla="*/ 171 h 1237"/>
                <a:gd name="T10" fmla="*/ 1536 w 1536"/>
                <a:gd name="T11" fmla="*/ 1067 h 1237"/>
                <a:gd name="T12" fmla="*/ 768 w 1536"/>
                <a:gd name="T13" fmla="*/ 1067 h 1237"/>
                <a:gd name="T14" fmla="*/ 0 w 1536"/>
                <a:gd name="T15" fmla="*/ 1067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7"/>
                  </a:moveTo>
                  <a:lnTo>
                    <a:pt x="0" y="171"/>
                  </a:lnTo>
                  <a:cubicBezTo>
                    <a:pt x="227" y="341"/>
                    <a:pt x="540" y="341"/>
                    <a:pt x="768" y="171"/>
                  </a:cubicBezTo>
                  <a:cubicBezTo>
                    <a:pt x="995" y="0"/>
                    <a:pt x="1308" y="0"/>
                    <a:pt x="1536" y="171"/>
                  </a:cubicBezTo>
                  <a:lnTo>
                    <a:pt x="1536" y="1067"/>
                  </a:lnTo>
                  <a:cubicBezTo>
                    <a:pt x="1308" y="896"/>
                    <a:pt x="995" y="896"/>
                    <a:pt x="768" y="1067"/>
                  </a:cubicBezTo>
                  <a:cubicBezTo>
                    <a:pt x="540" y="1237"/>
                    <a:pt x="227" y="1237"/>
                    <a:pt x="0" y="1067"/>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89" name="Freeform 88"/>
            <p:cNvSpPr>
              <a:spLocks/>
            </p:cNvSpPr>
            <p:nvPr/>
          </p:nvSpPr>
          <p:spPr bwMode="auto">
            <a:xfrm>
              <a:off x="4703" y="2230"/>
              <a:ext cx="519" cy="417"/>
            </a:xfrm>
            <a:custGeom>
              <a:avLst/>
              <a:gdLst>
                <a:gd name="T0" fmla="*/ 0 w 1536"/>
                <a:gd name="T1" fmla="*/ 1067 h 1237"/>
                <a:gd name="T2" fmla="*/ 0 w 1536"/>
                <a:gd name="T3" fmla="*/ 171 h 1237"/>
                <a:gd name="T4" fmla="*/ 768 w 1536"/>
                <a:gd name="T5" fmla="*/ 171 h 1237"/>
                <a:gd name="T6" fmla="*/ 1536 w 1536"/>
                <a:gd name="T7" fmla="*/ 171 h 1237"/>
                <a:gd name="T8" fmla="*/ 1536 w 1536"/>
                <a:gd name="T9" fmla="*/ 171 h 1237"/>
                <a:gd name="T10" fmla="*/ 1536 w 1536"/>
                <a:gd name="T11" fmla="*/ 1067 h 1237"/>
                <a:gd name="T12" fmla="*/ 768 w 1536"/>
                <a:gd name="T13" fmla="*/ 1067 h 1237"/>
                <a:gd name="T14" fmla="*/ 0 w 1536"/>
                <a:gd name="T15" fmla="*/ 1067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7"/>
                  </a:moveTo>
                  <a:lnTo>
                    <a:pt x="0" y="171"/>
                  </a:lnTo>
                  <a:cubicBezTo>
                    <a:pt x="227" y="341"/>
                    <a:pt x="540" y="341"/>
                    <a:pt x="768" y="171"/>
                  </a:cubicBezTo>
                  <a:cubicBezTo>
                    <a:pt x="995" y="0"/>
                    <a:pt x="1308" y="0"/>
                    <a:pt x="1536" y="171"/>
                  </a:cubicBezTo>
                  <a:lnTo>
                    <a:pt x="1536" y="1067"/>
                  </a:lnTo>
                  <a:cubicBezTo>
                    <a:pt x="1308" y="896"/>
                    <a:pt x="995" y="896"/>
                    <a:pt x="768" y="1067"/>
                  </a:cubicBezTo>
                  <a:cubicBezTo>
                    <a:pt x="540" y="1237"/>
                    <a:pt x="227" y="1237"/>
                    <a:pt x="0" y="1067"/>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90" name="Rectangle 89"/>
            <p:cNvSpPr>
              <a:spLocks noChangeArrowheads="1"/>
            </p:cNvSpPr>
            <p:nvPr/>
          </p:nvSpPr>
          <p:spPr bwMode="auto">
            <a:xfrm>
              <a:off x="4869" y="237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300">
                  <a:solidFill>
                    <a:srgbClr val="000000"/>
                  </a:solidFill>
                  <a:latin typeface="Arial" panose="020B0604020202020204" pitchFamily="34" charset="0"/>
                  <a:cs typeface="Arial" panose="020B0604020202020204" pitchFamily="34" charset="0"/>
                </a:rPr>
                <a:t>ETL</a:t>
              </a:r>
              <a:endParaRPr lang="en-US" altLang="en-US" sz="1800">
                <a:latin typeface="Arial" panose="020B0604020202020204" pitchFamily="34" charset="0"/>
                <a:cs typeface="Arial" panose="020B0604020202020204" pitchFamily="34" charset="0"/>
              </a:endParaRPr>
            </a:p>
          </p:txBody>
        </p:sp>
      </p:grpSp>
      <p:sp>
        <p:nvSpPr>
          <p:cNvPr id="3" name="Rectangle 2"/>
          <p:cNvSpPr/>
          <p:nvPr/>
        </p:nvSpPr>
        <p:spPr>
          <a:xfrm>
            <a:off x="537713" y="1719957"/>
            <a:ext cx="6941061" cy="1569660"/>
          </a:xfrm>
          <a:prstGeom prst="rect">
            <a:avLst/>
          </a:prstGeom>
        </p:spPr>
        <p:txBody>
          <a:bodyPr wrap="square">
            <a:spAutoFit/>
          </a:bodyPr>
          <a:lstStyle/>
          <a:p>
            <a:r>
              <a:rPr lang="en-US" altLang="ja-JP" sz="2400" dirty="0">
                <a:ea typeface="MS PGothic" panose="020B0600070205080204" pitchFamily="34" charset="-128"/>
              </a:rPr>
              <a:t>A physical repository where relational data (current and historical) are specially organized to provide enterprise-wide, cleansed data in a standardized format </a:t>
            </a:r>
            <a:endParaRPr lang="en-US" altLang="en-US" sz="2400" dirty="0"/>
          </a:p>
        </p:txBody>
      </p:sp>
      <p:sp>
        <p:nvSpPr>
          <p:cNvPr id="4" name="Rectangle 3"/>
          <p:cNvSpPr/>
          <p:nvPr/>
        </p:nvSpPr>
        <p:spPr>
          <a:xfrm>
            <a:off x="893825" y="3226212"/>
            <a:ext cx="6096000" cy="2308324"/>
          </a:xfrm>
          <a:prstGeom prst="rect">
            <a:avLst/>
          </a:prstGeom>
        </p:spPr>
        <p:txBody>
          <a:bodyPr>
            <a:spAutoFit/>
          </a:bodyPr>
          <a:lstStyle/>
          <a:p>
            <a:pPr marL="285750" indent="-285750">
              <a:buFont typeface="Arial" panose="020B0604020202020204" pitchFamily="34" charset="0"/>
              <a:buChar char="•"/>
            </a:pPr>
            <a:r>
              <a:rPr lang="en-US" altLang="en-US" sz="2400" dirty="0"/>
              <a:t>At the top – a centralized database</a:t>
            </a:r>
          </a:p>
          <a:p>
            <a:pPr marL="742950" lvl="1" indent="-285750">
              <a:buFont typeface="Arial" panose="020B0604020202020204" pitchFamily="34" charset="0"/>
              <a:buChar char="•"/>
            </a:pPr>
            <a:r>
              <a:rPr lang="en-US" altLang="en-US" sz="2400" dirty="0"/>
              <a:t>Generally configured for queries and appends – not transactions</a:t>
            </a:r>
          </a:p>
          <a:p>
            <a:pPr marL="742950" lvl="1" indent="-285750">
              <a:buFont typeface="Arial" panose="020B0604020202020204" pitchFamily="34" charset="0"/>
              <a:buChar char="•"/>
            </a:pPr>
            <a:r>
              <a:rPr lang="en-US" altLang="en-US" sz="2400" dirty="0"/>
              <a:t>Many indices, materialized views, etc.</a:t>
            </a:r>
          </a:p>
          <a:p>
            <a:pPr marL="285750" indent="-285750">
              <a:buFont typeface="Arial" panose="020B0604020202020204" pitchFamily="34" charset="0"/>
              <a:buChar char="•"/>
            </a:pPr>
            <a:r>
              <a:rPr lang="en-US" altLang="en-US" sz="2400" dirty="0"/>
              <a:t>Data is loaded and periodically updated via </a:t>
            </a:r>
            <a:r>
              <a:rPr lang="en-US" altLang="en-US" sz="2400" b="1" dirty="0"/>
              <a:t>Extract/Transform/Load (ETL) tools</a:t>
            </a:r>
            <a:endParaRPr lang="en-US" altLang="en-US" sz="2400" dirty="0"/>
          </a:p>
        </p:txBody>
      </p:sp>
    </p:spTree>
    <p:extLst>
      <p:ext uri="{BB962C8B-B14F-4D97-AF65-F5344CB8AC3E}">
        <p14:creationId xmlns:p14="http://schemas.microsoft.com/office/powerpoint/2010/main" val="108753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r>
              <a:rPr lang="en-US" altLang="ja-JP" sz="3600" dirty="0">
                <a:ea typeface="MS PGothic" panose="020B0600070205080204" pitchFamily="34" charset="-128"/>
              </a:rPr>
              <a:t>Characteristics of data warehousing </a:t>
            </a:r>
          </a:p>
        </p:txBody>
      </p:sp>
      <p:sp>
        <p:nvSpPr>
          <p:cNvPr id="91" name="Rectangle 90"/>
          <p:cNvSpPr/>
          <p:nvPr/>
        </p:nvSpPr>
        <p:spPr>
          <a:xfrm>
            <a:off x="510397" y="1397545"/>
            <a:ext cx="6925572" cy="4413516"/>
          </a:xfrm>
          <a:prstGeom prst="rect">
            <a:avLst/>
          </a:prstGeom>
        </p:spPr>
        <p:txBody>
          <a:bodyPr wrap="square">
            <a:spAutoFit/>
          </a:bodyPr>
          <a:lstStyle/>
          <a:p>
            <a:pPr marL="800100" lvl="1" indent="-342900">
              <a:lnSpc>
                <a:spcPct val="90000"/>
              </a:lnSpc>
              <a:buFont typeface="Arial" panose="020B0604020202020204" pitchFamily="34" charset="0"/>
              <a:buChar char="•"/>
            </a:pPr>
            <a:r>
              <a:rPr lang="en-US" altLang="en-US" sz="2400" b="1" dirty="0" smtClean="0"/>
              <a:t>Subject </a:t>
            </a:r>
            <a:r>
              <a:rPr lang="en-US" altLang="en-US" sz="2400" b="1" dirty="0"/>
              <a:t>oriented</a:t>
            </a:r>
            <a:r>
              <a:rPr lang="en-US" altLang="en-US" sz="2400" dirty="0"/>
              <a:t>: data are organized by detailed subject containing only information relevant for decision support. It provides a more comprehensive view of the organization </a:t>
            </a:r>
          </a:p>
          <a:p>
            <a:pPr marL="800100" lvl="1" indent="-342900">
              <a:lnSpc>
                <a:spcPct val="90000"/>
              </a:lnSpc>
              <a:buFont typeface="Arial" panose="020B0604020202020204" pitchFamily="34" charset="0"/>
              <a:buChar char="•"/>
            </a:pPr>
            <a:r>
              <a:rPr lang="en-US" altLang="en-US" sz="2400" b="1" dirty="0"/>
              <a:t>Integrated</a:t>
            </a:r>
            <a:r>
              <a:rPr lang="en-US" altLang="en-US" sz="2400" dirty="0"/>
              <a:t>:  data warehouses must place data from different sources into a consistent format</a:t>
            </a:r>
          </a:p>
          <a:p>
            <a:pPr marL="800100" lvl="1" indent="-342900">
              <a:lnSpc>
                <a:spcPct val="90000"/>
              </a:lnSpc>
              <a:buFont typeface="Arial" panose="020B0604020202020204" pitchFamily="34" charset="0"/>
              <a:buChar char="•"/>
            </a:pPr>
            <a:r>
              <a:rPr lang="en-US" altLang="en-US" sz="2400" b="1" dirty="0"/>
              <a:t>Time variant </a:t>
            </a:r>
            <a:r>
              <a:rPr lang="en-US" altLang="en-US" sz="2400" dirty="0"/>
              <a:t>(time series): it contains historical (daily, weekly and monthly) </a:t>
            </a:r>
            <a:r>
              <a:rPr lang="en-US" altLang="en-US" sz="2400" dirty="0" err="1"/>
              <a:t>inc</a:t>
            </a:r>
            <a:r>
              <a:rPr lang="en-US" altLang="en-US" sz="2400" dirty="0"/>
              <a:t> addition to current data (real-time)</a:t>
            </a:r>
          </a:p>
          <a:p>
            <a:pPr marL="800100" lvl="1" indent="-342900">
              <a:lnSpc>
                <a:spcPct val="90000"/>
              </a:lnSpc>
              <a:buFont typeface="Arial" panose="020B0604020202020204" pitchFamily="34" charset="0"/>
              <a:buChar char="•"/>
            </a:pPr>
            <a:r>
              <a:rPr lang="en-US" altLang="en-US" sz="2400" b="1" dirty="0"/>
              <a:t>Nonvolatile</a:t>
            </a:r>
            <a:r>
              <a:rPr lang="en-US" altLang="en-US" sz="2400" dirty="0"/>
              <a:t>: data can not be changed or updated after it had entered into data warehouse. Obsolete (Old) data are discarded and changes are recorded as new data</a:t>
            </a:r>
          </a:p>
        </p:txBody>
      </p:sp>
      <p:pic>
        <p:nvPicPr>
          <p:cNvPr id="92" name="Picture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220" y="2424023"/>
            <a:ext cx="4781057" cy="2360560"/>
          </a:xfrm>
          <a:prstGeom prst="rect">
            <a:avLst/>
          </a:prstGeom>
        </p:spPr>
      </p:pic>
    </p:spTree>
    <p:extLst>
      <p:ext uri="{BB962C8B-B14F-4D97-AF65-F5344CB8AC3E}">
        <p14:creationId xmlns:p14="http://schemas.microsoft.com/office/powerpoint/2010/main" val="100984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r>
              <a:rPr lang="en-US" altLang="ja-JP" sz="3600" dirty="0">
                <a:ea typeface="MS PGothic" panose="020B0600070205080204" pitchFamily="34" charset="-128"/>
              </a:rPr>
              <a:t>D</a:t>
            </a:r>
            <a:r>
              <a:rPr lang="en-US" altLang="ja-JP" sz="3600" dirty="0" smtClean="0">
                <a:ea typeface="MS PGothic" panose="020B0600070205080204" pitchFamily="34" charset="-128"/>
              </a:rPr>
              <a:t>ata warehousing - Architecture</a:t>
            </a:r>
            <a:endParaRPr lang="en-US" altLang="ja-JP" sz="3600" dirty="0">
              <a:ea typeface="MS PGothic" panose="020B0600070205080204" pitchFamily="34" charset="-128"/>
            </a:endParaRPr>
          </a:p>
        </p:txBody>
      </p:sp>
      <p:pic>
        <p:nvPicPr>
          <p:cNvPr id="93" name="Picture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403" y="1490585"/>
            <a:ext cx="8163194" cy="4661302"/>
          </a:xfrm>
          <a:prstGeom prst="rect">
            <a:avLst/>
          </a:prstGeom>
        </p:spPr>
      </p:pic>
    </p:spTree>
    <p:extLst>
      <p:ext uri="{BB962C8B-B14F-4D97-AF65-F5344CB8AC3E}">
        <p14:creationId xmlns:p14="http://schemas.microsoft.com/office/powerpoint/2010/main" val="200509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r>
              <a:rPr lang="en-US" altLang="ja-JP" sz="3600" dirty="0">
                <a:ea typeface="MS PGothic" panose="020B0600070205080204" pitchFamily="34" charset="-128"/>
              </a:rPr>
              <a:t>D</a:t>
            </a:r>
            <a:r>
              <a:rPr lang="en-US" altLang="ja-JP" sz="3600" dirty="0" smtClean="0">
                <a:ea typeface="MS PGothic" panose="020B0600070205080204" pitchFamily="34" charset="-128"/>
              </a:rPr>
              <a:t>ata warehousing - Components</a:t>
            </a:r>
            <a:endParaRPr lang="en-US" altLang="ja-JP" sz="3600" dirty="0">
              <a:ea typeface="MS PGothic" panose="020B0600070205080204" pitchFamily="34" charset="-128"/>
            </a:endParaRPr>
          </a:p>
        </p:txBody>
      </p:sp>
      <p:sp>
        <p:nvSpPr>
          <p:cNvPr id="3" name="Rectangle 2"/>
          <p:cNvSpPr/>
          <p:nvPr/>
        </p:nvSpPr>
        <p:spPr>
          <a:xfrm>
            <a:off x="838200" y="1337094"/>
            <a:ext cx="10702506" cy="3416320"/>
          </a:xfrm>
          <a:prstGeom prst="rect">
            <a:avLst/>
          </a:prstGeom>
        </p:spPr>
        <p:txBody>
          <a:bodyPr wrap="square">
            <a:spAutoFit/>
          </a:bodyPr>
          <a:lstStyle/>
          <a:p>
            <a:r>
              <a:rPr lang="en-US" altLang="en-US" sz="2400" dirty="0"/>
              <a:t>The major components of a data warehousing process </a:t>
            </a:r>
          </a:p>
          <a:p>
            <a:pPr marL="800100" lvl="1" indent="-342900">
              <a:buFont typeface="Arial" panose="020B0604020202020204" pitchFamily="34" charset="0"/>
              <a:buChar char="•"/>
            </a:pPr>
            <a:r>
              <a:rPr lang="en-US" altLang="en-US" sz="2400" b="1" dirty="0"/>
              <a:t>Data sources</a:t>
            </a:r>
            <a:r>
              <a:rPr lang="en-US" altLang="en-US" sz="2400" dirty="0"/>
              <a:t>: internal, external (data provider), OLAP, ERP, Web data  </a:t>
            </a:r>
          </a:p>
          <a:p>
            <a:pPr marL="800100" lvl="1" indent="-342900">
              <a:buFont typeface="Arial" panose="020B0604020202020204" pitchFamily="34" charset="0"/>
              <a:buChar char="•"/>
            </a:pPr>
            <a:r>
              <a:rPr lang="en-US" altLang="en-US" sz="2400" b="1" dirty="0"/>
              <a:t>Data extraction</a:t>
            </a:r>
            <a:r>
              <a:rPr lang="en-US" altLang="en-US" sz="2400" dirty="0"/>
              <a:t>: using custom-written or commercial software called (ETL)</a:t>
            </a:r>
          </a:p>
          <a:p>
            <a:pPr marL="800100" lvl="1" indent="-342900">
              <a:buFont typeface="Arial" panose="020B0604020202020204" pitchFamily="34" charset="0"/>
              <a:buChar char="•"/>
            </a:pPr>
            <a:r>
              <a:rPr lang="en-US" altLang="en-US" sz="2400" b="1" dirty="0"/>
              <a:t>Data loading</a:t>
            </a:r>
            <a:r>
              <a:rPr lang="en-US" altLang="en-US" sz="2400" dirty="0"/>
              <a:t>: loaded into a staging area to be transformed and cleansed, then loaded into the warehouse </a:t>
            </a:r>
          </a:p>
          <a:p>
            <a:pPr marL="800100" lvl="1" indent="-342900">
              <a:buFont typeface="Arial" panose="020B0604020202020204" pitchFamily="34" charset="0"/>
              <a:buChar char="•"/>
            </a:pPr>
            <a:r>
              <a:rPr lang="en-US" altLang="en-US" sz="2400" b="1" dirty="0"/>
              <a:t>Comprehensive database</a:t>
            </a:r>
            <a:r>
              <a:rPr lang="en-US" altLang="en-US" sz="2400" dirty="0"/>
              <a:t>: It is the EDW to support all decision analysis</a:t>
            </a:r>
          </a:p>
          <a:p>
            <a:pPr marL="800100" lvl="1" indent="-342900">
              <a:buFont typeface="Arial" panose="020B0604020202020204" pitchFamily="34" charset="0"/>
              <a:buChar char="•"/>
            </a:pPr>
            <a:r>
              <a:rPr lang="en-US" altLang="en-US" sz="2400" b="1" dirty="0"/>
              <a:t>Metadata</a:t>
            </a:r>
            <a:r>
              <a:rPr lang="en-US" altLang="en-US" sz="2400" dirty="0"/>
              <a:t>: to ease indexing and search</a:t>
            </a:r>
          </a:p>
          <a:p>
            <a:pPr marL="800100" lvl="1" indent="-342900">
              <a:buFont typeface="Arial" panose="020B0604020202020204" pitchFamily="34" charset="0"/>
              <a:buChar char="•"/>
            </a:pPr>
            <a:r>
              <a:rPr lang="en-US" altLang="en-US" sz="2400" b="1" dirty="0"/>
              <a:t>Middleware tools</a:t>
            </a:r>
            <a:r>
              <a:rPr lang="en-US" altLang="en-US" sz="2400" dirty="0"/>
              <a:t>: to enable access to DW. It includes data mining tools, OLAP, reporting tools, and data visualization tools.</a:t>
            </a:r>
          </a:p>
        </p:txBody>
      </p:sp>
    </p:spTree>
    <p:extLst>
      <p:ext uri="{BB962C8B-B14F-4D97-AF65-F5344CB8AC3E}">
        <p14:creationId xmlns:p14="http://schemas.microsoft.com/office/powerpoint/2010/main" val="130384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pPr algn="ctr"/>
            <a:r>
              <a:rPr lang="en-US" b="1" dirty="0">
                <a:latin typeface="Segoe UI" panose="020B0502040204020203" pitchFamily="34" charset="0"/>
                <a:cs typeface="Segoe UI" panose="020B0502040204020203" pitchFamily="34" charset="0"/>
              </a:rPr>
              <a:t>OLTP vs OLAP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5" y="1910008"/>
            <a:ext cx="6101843" cy="3146690"/>
          </a:xfrm>
          <a:prstGeom prst="rect">
            <a:avLst/>
          </a:prstGeom>
        </p:spPr>
      </p:pic>
    </p:spTree>
    <p:extLst>
      <p:ext uri="{BB962C8B-B14F-4D97-AF65-F5344CB8AC3E}">
        <p14:creationId xmlns:p14="http://schemas.microsoft.com/office/powerpoint/2010/main" val="293746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pPr algn="ctr"/>
            <a:r>
              <a:rPr lang="en-US" b="1" dirty="0">
                <a:latin typeface="Segoe UI" panose="020B0502040204020203" pitchFamily="34" charset="0"/>
                <a:cs typeface="Segoe UI" panose="020B0502040204020203" pitchFamily="34" charset="0"/>
              </a:rPr>
              <a:t>OLTP vs OLAP</a:t>
            </a:r>
          </a:p>
        </p:txBody>
      </p:sp>
      <p:graphicFrame>
        <p:nvGraphicFramePr>
          <p:cNvPr id="4" name="Object 3"/>
          <p:cNvGraphicFramePr>
            <a:graphicFrameLocks noChangeAspect="1"/>
          </p:cNvGraphicFramePr>
          <p:nvPr>
            <p:extLst>
              <p:ext uri="{D42A27DB-BD31-4B8C-83A1-F6EECF244321}">
                <p14:modId xmlns:p14="http://schemas.microsoft.com/office/powerpoint/2010/main" val="397864019"/>
              </p:ext>
            </p:extLst>
          </p:nvPr>
        </p:nvGraphicFramePr>
        <p:xfrm>
          <a:off x="2849952" y="2112314"/>
          <a:ext cx="6629400" cy="3379121"/>
        </p:xfrm>
        <a:graphic>
          <a:graphicData uri="http://schemas.openxmlformats.org/presentationml/2006/ole">
            <mc:AlternateContent xmlns:mc="http://schemas.openxmlformats.org/markup-compatibility/2006">
              <mc:Choice xmlns:v="urn:schemas-microsoft-com:vml" Requires="v">
                <p:oleObj spid="_x0000_s1166" name="Worksheet" r:id="rId3" imgW="5276816" imgH="3000443" progId="Excel.Sheet.8">
                  <p:embed/>
                </p:oleObj>
              </mc:Choice>
              <mc:Fallback>
                <p:oleObj name="Worksheet" r:id="rId3" imgW="5276816" imgH="300044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952" y="2112314"/>
                        <a:ext cx="6629400" cy="3379121"/>
                      </a:xfrm>
                      <a:prstGeom prst="rect">
                        <a:avLst/>
                      </a:prstGeom>
                      <a:noFill/>
                      <a:ln>
                        <a:solidFill>
                          <a:srgbClr val="FF6600"/>
                        </a:solidFill>
                      </a:ln>
                      <a:effectLst/>
                    </p:spPr>
                  </p:pic>
                </p:oleObj>
              </mc:Fallback>
            </mc:AlternateContent>
          </a:graphicData>
        </a:graphic>
      </p:graphicFrame>
    </p:spTree>
    <p:extLst>
      <p:ext uri="{BB962C8B-B14F-4D97-AF65-F5344CB8AC3E}">
        <p14:creationId xmlns:p14="http://schemas.microsoft.com/office/powerpoint/2010/main" val="162294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1082</Words>
  <Application>Microsoft Office PowerPoint</Application>
  <PresentationFormat>Widescreen</PresentationFormat>
  <Paragraphs>191</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7" baseType="lpstr">
      <vt:lpstr>MS PGothic</vt:lpstr>
      <vt:lpstr>AmazonEmberLight</vt:lpstr>
      <vt:lpstr>Arial</vt:lpstr>
      <vt:lpstr>Calibri</vt:lpstr>
      <vt:lpstr>Calibri Light</vt:lpstr>
      <vt:lpstr>Segoe UI</vt:lpstr>
      <vt:lpstr>Times New Roman</vt:lpstr>
      <vt:lpstr>Wingdings</vt:lpstr>
      <vt:lpstr>Office Theme</vt:lpstr>
      <vt:lpstr>Worksheet</vt:lpstr>
      <vt:lpstr>VISIO</vt:lpstr>
      <vt:lpstr>OUR</vt:lpstr>
      <vt:lpstr>Agenda</vt:lpstr>
      <vt:lpstr>PowerPoint Presentation</vt:lpstr>
      <vt:lpstr>What Is a Data Warehouse?</vt:lpstr>
      <vt:lpstr>Characteristics of data warehousing </vt:lpstr>
      <vt:lpstr>Data warehousing - Architecture</vt:lpstr>
      <vt:lpstr>Data warehousing - Components</vt:lpstr>
      <vt:lpstr>OLTP vs OLAP</vt:lpstr>
      <vt:lpstr>OLTP vs OLAP</vt:lpstr>
      <vt:lpstr>Data Integration and the Extraction, Transformation, and Load (ETL) Process</vt:lpstr>
      <vt:lpstr>Data Integration and the Extraction, Transformation, and Load (ETL) Process</vt:lpstr>
      <vt:lpstr>Business Intelligence</vt:lpstr>
      <vt:lpstr>BI Questions – 5W’s</vt:lpstr>
      <vt:lpstr>Business Intelligence - Features</vt:lpstr>
      <vt:lpstr>PowerPoint Presentation</vt:lpstr>
      <vt:lpstr>Big Data Core Concept</vt:lpstr>
      <vt:lpstr>Big Data Use Cases</vt:lpstr>
      <vt:lpstr>PowerPoint Presentation</vt:lpstr>
      <vt:lpstr>5V’s and More</vt:lpstr>
      <vt:lpstr>Big Data Storage</vt:lpstr>
      <vt:lpstr>Processing - Batch</vt:lpstr>
      <vt:lpstr>Processing - Stream</vt:lpstr>
      <vt:lpstr>Big Data Ecosystem</vt:lpstr>
      <vt:lpstr>PowerPoint Presentation</vt:lpstr>
      <vt:lpstr>PowerPoint Presentation</vt:lpstr>
      <vt:lpstr>Big Data Processing</vt:lpstr>
      <vt:lpstr>Big Data Processing</vt:lpstr>
      <vt:lpstr>Big Data Processing</vt:lpstr>
      <vt:lpstr>Big Data Processing</vt:lpstr>
      <vt:lpstr>PowerPoint Presentation</vt:lpstr>
      <vt:lpstr>Advanced Analytics</vt:lpstr>
      <vt:lpstr>PowerPoint Presentation</vt:lpstr>
      <vt:lpstr>Cloud Computing  </vt:lpstr>
      <vt:lpstr>Cloud - Service Models </vt:lpstr>
      <vt:lpstr>Cloud - Features </vt:lpstr>
      <vt:lpstr>Cloud – Adoption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Hiveworx</dc:title>
  <dc:creator>Owais Ajaz</dc:creator>
  <cp:lastModifiedBy>Owais Ajaz</cp:lastModifiedBy>
  <cp:revision>141</cp:revision>
  <dcterms:created xsi:type="dcterms:W3CDTF">2019-12-03T10:17:15Z</dcterms:created>
  <dcterms:modified xsi:type="dcterms:W3CDTF">2020-04-06T04:42:29Z</dcterms:modified>
</cp:coreProperties>
</file>