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1"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16D309-E31B-4FCA-8DAF-DD0EA8622E30}">
          <p14:sldIdLst>
            <p14:sldId id="256"/>
            <p14:sldId id="266"/>
            <p14:sldId id="257"/>
            <p14:sldId id="258"/>
            <p14:sldId id="259"/>
            <p14:sldId id="261"/>
            <p14:sldId id="260"/>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2DA53-DCA3-4389-9AFA-BB75A33F3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xmlns="" id="{0F8DDFAD-E8B8-4806-A2B1-039528EB8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xmlns="" id="{353ECAF6-9D4A-430E-BB01-FA84AC87C28E}"/>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87860A7B-08B6-4BD0-8F66-62999FF8CC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275F7B6E-7755-4E3D-8EC3-8F47EFCF7E71}"/>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340424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1F03B-9290-4481-A3B5-C0E080FE180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385EB467-E486-42D7-B925-480A45F70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0FBA8993-2A38-4864-8E1B-BA2D696A3D1E}"/>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83CD4009-8A59-49B7-A61C-B1E1C1D351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85F3DDE7-62A4-48B5-BCB6-035B88FAF3A0}"/>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37893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019D95-5E07-4DA5-80A8-4225A649A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D4FECC41-BACF-4DA2-BE46-04BC789D5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8FFEC748-4873-46A6-A8DC-5EFA329D618F}"/>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8CEE9E4D-3C2D-4A7F-B8CB-5819A7AC96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C929CA5D-C766-4C47-9501-8D8A37B6D05B}"/>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576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FDB35-19AB-47FC-8591-041ECF8B5FD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0933002F-275D-4C64-9E30-AAF207AEE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23DF46FF-EC31-41FE-BCAE-58C362F0AF47}"/>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F9A0FDC8-0873-43C1-B3CD-EB5ABB5113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2CCB49BB-79D0-4ED0-A7BA-DA20AEE6F202}"/>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306102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94540-18E4-40C7-9F79-F0CF50239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xmlns="" id="{E44CFD31-51F0-400A-81E9-4C5AAC573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3FE4442-3A32-4932-AB33-B41BB3A9F959}"/>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6B56C1B7-DFB7-4165-953F-8F423AB23DD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F1CC8E16-4ECC-482D-8FB2-612444F8A47C}"/>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33834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B1F18-0C98-4C54-B41B-D1EB767807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87740930-AB00-4B89-9B0F-1CDF17D14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xmlns="" id="{DA9D6F3E-A122-4911-84F8-9C8743407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xmlns="" id="{244C4312-83EC-4459-8F59-D7658BACB1AF}"/>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6" name="Footer Placeholder 5">
            <a:extLst>
              <a:ext uri="{FF2B5EF4-FFF2-40B4-BE49-F238E27FC236}">
                <a16:creationId xmlns:a16="http://schemas.microsoft.com/office/drawing/2014/main" xmlns="" id="{4C89D75B-EFFF-439D-B434-D1B7631754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CBDB8D4E-DF6D-42C9-A134-7F3BD4C94660}"/>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82053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FFAC2-FA00-4CF6-9A82-4386B29224B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AC144DF7-BED5-417B-8C8C-BD6D746B4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D544C10-1952-4FD8-8ED7-847382070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xmlns="" id="{A654A627-DBB7-47A3-8FAC-A2D4BBE94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07C5609-8B50-4796-B0F4-0E1C5641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xmlns="" id="{50EEE8C9-852B-40F1-9EB2-9A0661B19157}"/>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8" name="Footer Placeholder 7">
            <a:extLst>
              <a:ext uri="{FF2B5EF4-FFF2-40B4-BE49-F238E27FC236}">
                <a16:creationId xmlns:a16="http://schemas.microsoft.com/office/drawing/2014/main" xmlns="" id="{DB0415DD-C89E-4506-8CCE-5D62981981F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xmlns="" id="{05EF5D85-141B-4687-B0B3-1420B632A9F3}"/>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39526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09978-B5B6-4424-8441-03C92074E99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xmlns="" id="{5D38A87F-63D9-4E17-BD9C-A4FAFB499AEC}"/>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4" name="Footer Placeholder 3">
            <a:extLst>
              <a:ext uri="{FF2B5EF4-FFF2-40B4-BE49-F238E27FC236}">
                <a16:creationId xmlns:a16="http://schemas.microsoft.com/office/drawing/2014/main" xmlns="" id="{0A8C09C4-2416-4104-9FFE-4DB7E59543D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xmlns="" id="{E1815053-3DB4-4299-A028-A9A4395A55C4}"/>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40017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40AB72-D018-4FE9-AE39-1A500B6F879A}"/>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3" name="Footer Placeholder 2">
            <a:extLst>
              <a:ext uri="{FF2B5EF4-FFF2-40B4-BE49-F238E27FC236}">
                <a16:creationId xmlns:a16="http://schemas.microsoft.com/office/drawing/2014/main" xmlns="" id="{A4874ED2-2233-4D05-B8BD-C0AE80650F1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xmlns="" id="{BD48A559-FB8C-433D-B12C-E57E8C05FA67}"/>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66663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9D7BD-36E3-4E2A-A4E4-C45433A46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D816BEB7-CE34-42D9-A1DF-A4433B688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xmlns="" id="{DB3FEA85-C588-49EB-AFFF-D3A708A6E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1C2333E-F34F-43D4-A76D-73C4E90B7CA3}"/>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6" name="Footer Placeholder 5">
            <a:extLst>
              <a:ext uri="{FF2B5EF4-FFF2-40B4-BE49-F238E27FC236}">
                <a16:creationId xmlns:a16="http://schemas.microsoft.com/office/drawing/2014/main" xmlns="" id="{197E63DE-4EB7-40B1-9122-3A73CF2CC5C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D3EB0571-9122-4FFB-8696-35D822580175}"/>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349422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01CB3-49D3-4BD5-8D1D-87A942C4C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xmlns="" id="{96F622D3-3769-4A96-A220-35088E51E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xmlns="" id="{2ABB3A80-F60D-4415-ADCF-35F553A9F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A53B3B-6A8D-4507-A59C-E341742211DA}"/>
              </a:ext>
            </a:extLst>
          </p:cNvPr>
          <p:cNvSpPr>
            <a:spLocks noGrp="1"/>
          </p:cNvSpPr>
          <p:nvPr>
            <p:ph type="dt" sz="half" idx="10"/>
          </p:nvPr>
        </p:nvSpPr>
        <p:spPr/>
        <p:txBody>
          <a:bodyPr/>
          <a:lstStyle/>
          <a:p>
            <a:fld id="{30C28875-2BC7-4230-A49F-D4E83F6C4C0F}" type="datetimeFigureOut">
              <a:rPr lang="en-AU" smtClean="0"/>
              <a:t>30/10/2019</a:t>
            </a:fld>
            <a:endParaRPr lang="en-AU"/>
          </a:p>
        </p:txBody>
      </p:sp>
      <p:sp>
        <p:nvSpPr>
          <p:cNvPr id="6" name="Footer Placeholder 5">
            <a:extLst>
              <a:ext uri="{FF2B5EF4-FFF2-40B4-BE49-F238E27FC236}">
                <a16:creationId xmlns:a16="http://schemas.microsoft.com/office/drawing/2014/main" xmlns="" id="{E2835E2E-6531-4C66-90F0-4E5F323A9C1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A0B73A34-F648-4892-BD87-85255915138E}"/>
              </a:ext>
            </a:extLst>
          </p:cNvPr>
          <p:cNvSpPr>
            <a:spLocks noGrp="1"/>
          </p:cNvSpPr>
          <p:nvPr>
            <p:ph type="sldNum" sz="quarter" idx="12"/>
          </p:nvPr>
        </p:nvSpPr>
        <p:spPr/>
        <p:txBody>
          <a:bodyPr/>
          <a:lstStyle/>
          <a:p>
            <a:fld id="{A2B37818-86B7-45D3-81C8-E723304261B7}" type="slidenum">
              <a:rPr lang="en-AU" smtClean="0"/>
              <a:t>‹#›</a:t>
            </a:fld>
            <a:endParaRPr lang="en-AU"/>
          </a:p>
        </p:txBody>
      </p:sp>
    </p:spTree>
    <p:extLst>
      <p:ext uri="{BB962C8B-B14F-4D97-AF65-F5344CB8AC3E}">
        <p14:creationId xmlns:p14="http://schemas.microsoft.com/office/powerpoint/2010/main" val="231919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389AF90-060E-4365-B395-B50E6076E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EB9625EA-8D76-403F-A285-4486F2DC8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DCCA2D3B-C0B9-4D65-BAC5-39EE9BED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28875-2BC7-4230-A49F-D4E83F6C4C0F}" type="datetimeFigureOut">
              <a:rPr lang="en-AU" smtClean="0"/>
              <a:t>30/10/2019</a:t>
            </a:fld>
            <a:endParaRPr lang="en-AU"/>
          </a:p>
        </p:txBody>
      </p:sp>
      <p:sp>
        <p:nvSpPr>
          <p:cNvPr id="5" name="Footer Placeholder 4">
            <a:extLst>
              <a:ext uri="{FF2B5EF4-FFF2-40B4-BE49-F238E27FC236}">
                <a16:creationId xmlns:a16="http://schemas.microsoft.com/office/drawing/2014/main" xmlns="" id="{3E62D34A-7762-4946-ACFB-B436203A5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xmlns="" id="{805221C9-9CBF-48D7-8D77-B63B0A900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37818-86B7-45D3-81C8-E723304261B7}" type="slidenum">
              <a:rPr lang="en-AU" smtClean="0"/>
              <a:t>‹#›</a:t>
            </a:fld>
            <a:endParaRPr lang="en-AU"/>
          </a:p>
        </p:txBody>
      </p:sp>
    </p:spTree>
    <p:extLst>
      <p:ext uri="{BB962C8B-B14F-4D97-AF65-F5344CB8AC3E}">
        <p14:creationId xmlns:p14="http://schemas.microsoft.com/office/powerpoint/2010/main" val="229862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8746D-A4A9-4026-9D04-F47EE5E47401}"/>
              </a:ext>
            </a:extLst>
          </p:cNvPr>
          <p:cNvSpPr>
            <a:spLocks noGrp="1"/>
          </p:cNvSpPr>
          <p:nvPr>
            <p:ph type="ctrTitle"/>
          </p:nvPr>
        </p:nvSpPr>
        <p:spPr/>
        <p:txBody>
          <a:bodyPr/>
          <a:lstStyle/>
          <a:p>
            <a:r>
              <a:rPr lang="en-US" dirty="0"/>
              <a:t>Kafka stream Process</a:t>
            </a:r>
            <a:endParaRPr lang="en-AU" dirty="0"/>
          </a:p>
        </p:txBody>
      </p:sp>
    </p:spTree>
    <p:extLst>
      <p:ext uri="{BB962C8B-B14F-4D97-AF65-F5344CB8AC3E}">
        <p14:creationId xmlns:p14="http://schemas.microsoft.com/office/powerpoint/2010/main" val="4100397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24392-6A02-4437-80CA-07935BAF66C1}"/>
              </a:ext>
            </a:extLst>
          </p:cNvPr>
          <p:cNvSpPr>
            <a:spLocks noGrp="1"/>
          </p:cNvSpPr>
          <p:nvPr>
            <p:ph type="title"/>
          </p:nvPr>
        </p:nvSpPr>
        <p:spPr/>
        <p:txBody>
          <a:bodyPr/>
          <a:lstStyle/>
          <a:p>
            <a:r>
              <a:rPr lang="en-US" dirty="0"/>
              <a:t>Stateless transformation</a:t>
            </a:r>
            <a:endParaRPr lang="en-AU" dirty="0"/>
          </a:p>
        </p:txBody>
      </p:sp>
      <p:sp>
        <p:nvSpPr>
          <p:cNvPr id="3" name="Content Placeholder 2">
            <a:extLst>
              <a:ext uri="{FF2B5EF4-FFF2-40B4-BE49-F238E27FC236}">
                <a16:creationId xmlns:a16="http://schemas.microsoft.com/office/drawing/2014/main" xmlns="" id="{21BCA316-DFDA-4E04-9E5C-9A6B59C38970}"/>
              </a:ext>
            </a:extLst>
          </p:cNvPr>
          <p:cNvSpPr>
            <a:spLocks noGrp="1"/>
          </p:cNvSpPr>
          <p:nvPr>
            <p:ph idx="1"/>
          </p:nvPr>
        </p:nvSpPr>
        <p:spPr/>
        <p:txBody>
          <a:bodyPr/>
          <a:lstStyle/>
          <a:p>
            <a:r>
              <a:rPr lang="en-US" dirty="0"/>
              <a:t>Those who don’t require previous records</a:t>
            </a:r>
          </a:p>
          <a:p>
            <a:pPr lvl="1"/>
            <a:r>
              <a:rPr lang="en-US" dirty="0"/>
              <a:t>i.e. if city = ‘</a:t>
            </a:r>
            <a:r>
              <a:rPr lang="en-US" dirty="0" err="1"/>
              <a:t>isb</a:t>
            </a:r>
            <a:r>
              <a:rPr lang="en-US" dirty="0"/>
              <a:t>’ then true else false; </a:t>
            </a:r>
          </a:p>
          <a:p>
            <a:r>
              <a:rPr lang="en-US" dirty="0"/>
              <a:t>Stateless transformations are better at fault </a:t>
            </a:r>
            <a:r>
              <a:rPr lang="en-US" dirty="0" smtClean="0"/>
              <a:t>tolerance.</a:t>
            </a:r>
          </a:p>
          <a:p>
            <a:r>
              <a:rPr lang="en-GB" dirty="0" smtClean="0"/>
              <a:t>Example </a:t>
            </a:r>
          </a:p>
          <a:p>
            <a:pPr lvl="1"/>
            <a:r>
              <a:rPr lang="en-GB" dirty="0" smtClean="0"/>
              <a:t>Map , Flat map , Filter ,etc.</a:t>
            </a:r>
            <a:endParaRPr lang="en-US" dirty="0"/>
          </a:p>
        </p:txBody>
      </p:sp>
    </p:spTree>
    <p:extLst>
      <p:ext uri="{BB962C8B-B14F-4D97-AF65-F5344CB8AC3E}">
        <p14:creationId xmlns:p14="http://schemas.microsoft.com/office/powerpoint/2010/main" val="361460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E65EB-018E-4B92-8AF9-215287E8449A}"/>
              </a:ext>
            </a:extLst>
          </p:cNvPr>
          <p:cNvSpPr>
            <a:spLocks noGrp="1"/>
          </p:cNvSpPr>
          <p:nvPr>
            <p:ph type="title"/>
          </p:nvPr>
        </p:nvSpPr>
        <p:spPr/>
        <p:txBody>
          <a:bodyPr/>
          <a:lstStyle/>
          <a:p>
            <a:r>
              <a:rPr lang="en-US" dirty="0"/>
              <a:t>Note</a:t>
            </a:r>
            <a:endParaRPr lang="en-AU" dirty="0"/>
          </a:p>
        </p:txBody>
      </p:sp>
      <p:sp>
        <p:nvSpPr>
          <p:cNvPr id="3" name="Content Placeholder 2">
            <a:extLst>
              <a:ext uri="{FF2B5EF4-FFF2-40B4-BE49-F238E27FC236}">
                <a16:creationId xmlns:a16="http://schemas.microsoft.com/office/drawing/2014/main" xmlns="" id="{75B3FDB4-6997-4C89-B9FA-D742A1FA2C97}"/>
              </a:ext>
            </a:extLst>
          </p:cNvPr>
          <p:cNvSpPr>
            <a:spLocks noGrp="1"/>
          </p:cNvSpPr>
          <p:nvPr>
            <p:ph idx="1"/>
          </p:nvPr>
        </p:nvSpPr>
        <p:spPr/>
        <p:txBody>
          <a:bodyPr>
            <a:normAutofit lnSpcReduction="10000"/>
          </a:bodyPr>
          <a:lstStyle/>
          <a:p>
            <a:r>
              <a:rPr lang="en-AU" dirty="0"/>
              <a:t>Kafka Streams is designed for building Kafka based stream processors where a stream input is a Kafka topic and the stream processor output is a Kafka topic. </a:t>
            </a:r>
            <a:endParaRPr lang="en-AU" dirty="0" smtClean="0"/>
          </a:p>
          <a:p>
            <a:r>
              <a:rPr lang="en-AU" dirty="0" smtClean="0">
                <a:solidFill>
                  <a:srgbClr val="00B050"/>
                </a:solidFill>
              </a:rPr>
              <a:t>Where Fit</a:t>
            </a:r>
            <a:endParaRPr lang="en-AU" dirty="0">
              <a:solidFill>
                <a:srgbClr val="00B050"/>
              </a:solidFill>
            </a:endParaRPr>
          </a:p>
          <a:p>
            <a:pPr lvl="1"/>
            <a:r>
              <a:rPr lang="en-AU" dirty="0"/>
              <a:t>If your use case is only producing messages to Kafka or only consuming messages from Kafka then a Kafka Streams based stream processor may be the right choice</a:t>
            </a:r>
            <a:r>
              <a:rPr lang="en-AU" dirty="0" smtClean="0"/>
              <a:t>.</a:t>
            </a:r>
          </a:p>
          <a:p>
            <a:r>
              <a:rPr lang="en-AU" dirty="0" smtClean="0">
                <a:solidFill>
                  <a:srgbClr val="FF0000"/>
                </a:solidFill>
              </a:rPr>
              <a:t>Where Not Fit</a:t>
            </a:r>
            <a:endParaRPr lang="en-AU" dirty="0">
              <a:solidFill>
                <a:srgbClr val="FF0000"/>
              </a:solidFill>
            </a:endParaRPr>
          </a:p>
          <a:p>
            <a:pPr lvl="1"/>
            <a:r>
              <a:rPr lang="en-AU" dirty="0"/>
              <a:t>If you need to write your own code to build stream processors for more than just Kafka such as MongoDB or Redis or Cosmos DB, you may wish to consider alternatives such as Spark Streaming, Apache </a:t>
            </a:r>
            <a:r>
              <a:rPr lang="en-AU" dirty="0" err="1"/>
              <a:t>Flink</a:t>
            </a:r>
            <a:r>
              <a:rPr lang="en-AU" dirty="0"/>
              <a:t> or Apache Beam.</a:t>
            </a:r>
          </a:p>
        </p:txBody>
      </p:sp>
    </p:spTree>
    <p:extLst>
      <p:ext uri="{BB962C8B-B14F-4D97-AF65-F5344CB8AC3E}">
        <p14:creationId xmlns:p14="http://schemas.microsoft.com/office/powerpoint/2010/main" val="14169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60FD2-B97C-42F4-AEE8-C0EA0DE555FB}"/>
              </a:ext>
            </a:extLst>
          </p:cNvPr>
          <p:cNvSpPr>
            <a:spLocks noGrp="1"/>
          </p:cNvSpPr>
          <p:nvPr>
            <p:ph type="title"/>
          </p:nvPr>
        </p:nvSpPr>
        <p:spPr/>
        <p:txBody>
          <a:bodyPr/>
          <a:lstStyle/>
          <a:p>
            <a:r>
              <a:rPr lang="en-US" dirty="0"/>
              <a:t>What is stream?</a:t>
            </a:r>
            <a:endParaRPr lang="en-AU" dirty="0"/>
          </a:p>
        </p:txBody>
      </p:sp>
      <p:sp>
        <p:nvSpPr>
          <p:cNvPr id="3" name="Content Placeholder 2">
            <a:extLst>
              <a:ext uri="{FF2B5EF4-FFF2-40B4-BE49-F238E27FC236}">
                <a16:creationId xmlns:a16="http://schemas.microsoft.com/office/drawing/2014/main" xmlns="" id="{BC36E37B-A7A7-4BA6-91EE-562C0D0A64A5}"/>
              </a:ext>
            </a:extLst>
          </p:cNvPr>
          <p:cNvSpPr>
            <a:spLocks noGrp="1"/>
          </p:cNvSpPr>
          <p:nvPr>
            <p:ph idx="1"/>
          </p:nvPr>
        </p:nvSpPr>
        <p:spPr/>
        <p:txBody>
          <a:bodyPr/>
          <a:lstStyle/>
          <a:p>
            <a:r>
              <a:rPr lang="en-US" dirty="0"/>
              <a:t>A stream is an unbounded, continuous flow of records</a:t>
            </a:r>
          </a:p>
          <a:p>
            <a:r>
              <a:rPr lang="en-US" dirty="0"/>
              <a:t>Data is real-time</a:t>
            </a:r>
          </a:p>
          <a:p>
            <a:r>
              <a:rPr lang="en-US" dirty="0"/>
              <a:t>Records are key-value pair</a:t>
            </a:r>
            <a:endParaRPr lang="en-AU" dirty="0"/>
          </a:p>
        </p:txBody>
      </p:sp>
      <p:pic>
        <p:nvPicPr>
          <p:cNvPr id="4" name="Picture 3">
            <a:extLst>
              <a:ext uri="{FF2B5EF4-FFF2-40B4-BE49-F238E27FC236}">
                <a16:creationId xmlns:a16="http://schemas.microsoft.com/office/drawing/2014/main" xmlns="" id="{96C9C5EE-8AA7-4897-8F5A-8F363730CD77}"/>
              </a:ext>
            </a:extLst>
          </p:cNvPr>
          <p:cNvPicPr>
            <a:picLocks noChangeAspect="1"/>
          </p:cNvPicPr>
          <p:nvPr/>
        </p:nvPicPr>
        <p:blipFill>
          <a:blip r:embed="rId2"/>
          <a:stretch>
            <a:fillRect/>
          </a:stretch>
        </p:blipFill>
        <p:spPr>
          <a:xfrm>
            <a:off x="1882429" y="4001294"/>
            <a:ext cx="8639175" cy="1828800"/>
          </a:xfrm>
          <a:prstGeom prst="rect">
            <a:avLst/>
          </a:prstGeom>
        </p:spPr>
      </p:pic>
    </p:spTree>
    <p:extLst>
      <p:ext uri="{BB962C8B-B14F-4D97-AF65-F5344CB8AC3E}">
        <p14:creationId xmlns:p14="http://schemas.microsoft.com/office/powerpoint/2010/main" val="263482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0E6DF-CCC9-4587-886D-2F10F7CD8301}"/>
              </a:ext>
            </a:extLst>
          </p:cNvPr>
          <p:cNvSpPr>
            <a:spLocks noGrp="1"/>
          </p:cNvSpPr>
          <p:nvPr>
            <p:ph type="title"/>
          </p:nvPr>
        </p:nvSpPr>
        <p:spPr/>
        <p:txBody>
          <a:bodyPr/>
          <a:lstStyle/>
          <a:p>
            <a:r>
              <a:rPr lang="en-US" dirty="0"/>
              <a:t>Kafka </a:t>
            </a:r>
            <a:r>
              <a:rPr lang="en-US" dirty="0" smtClean="0"/>
              <a:t>Streams</a:t>
            </a:r>
            <a:endParaRPr lang="en-AU" dirty="0"/>
          </a:p>
        </p:txBody>
      </p:sp>
      <p:sp>
        <p:nvSpPr>
          <p:cNvPr id="3" name="Content Placeholder 2">
            <a:extLst>
              <a:ext uri="{FF2B5EF4-FFF2-40B4-BE49-F238E27FC236}">
                <a16:creationId xmlns:a16="http://schemas.microsoft.com/office/drawing/2014/main" xmlns="" id="{FF8A4739-0535-4F34-9099-BD1C024C177A}"/>
              </a:ext>
            </a:extLst>
          </p:cNvPr>
          <p:cNvSpPr>
            <a:spLocks noGrp="1"/>
          </p:cNvSpPr>
          <p:nvPr>
            <p:ph idx="1"/>
          </p:nvPr>
        </p:nvSpPr>
        <p:spPr/>
        <p:txBody>
          <a:bodyPr/>
          <a:lstStyle/>
          <a:p>
            <a:r>
              <a:rPr lang="en-US" dirty="0"/>
              <a:t>Kafka </a:t>
            </a:r>
            <a:r>
              <a:rPr lang="en-US" dirty="0" smtClean="0"/>
              <a:t>streams module is </a:t>
            </a:r>
            <a:r>
              <a:rPr lang="en-US" dirty="0"/>
              <a:t>used when both input and output are in kafka.</a:t>
            </a:r>
          </a:p>
          <a:p>
            <a:r>
              <a:rPr lang="en-US" dirty="0"/>
              <a:t>Kafka connect is used for Extract and Load but to make complete ETL(Extract Transaction Load) we use Kafka </a:t>
            </a:r>
            <a:r>
              <a:rPr lang="en-US" dirty="0" smtClean="0"/>
              <a:t>streams </a:t>
            </a:r>
            <a:r>
              <a:rPr lang="en-US" dirty="0"/>
              <a:t>framework.</a:t>
            </a:r>
          </a:p>
          <a:p>
            <a:endParaRPr lang="en-AU" dirty="0"/>
          </a:p>
        </p:txBody>
      </p:sp>
      <p:pic>
        <p:nvPicPr>
          <p:cNvPr id="2050" name="Picture 2" descr="Related image">
            <a:extLst>
              <a:ext uri="{FF2B5EF4-FFF2-40B4-BE49-F238E27FC236}">
                <a16:creationId xmlns:a16="http://schemas.microsoft.com/office/drawing/2014/main" xmlns="" id="{8CFE97A2-1D5B-472A-9C1F-0CA64AE7E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7" t="23141" r="769" b="15692"/>
          <a:stretch/>
        </p:blipFill>
        <p:spPr bwMode="auto">
          <a:xfrm>
            <a:off x="3043311" y="4001294"/>
            <a:ext cx="6105378" cy="209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2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A1692-4CD9-4125-A3A2-CC6F951FC31A}"/>
              </a:ext>
            </a:extLst>
          </p:cNvPr>
          <p:cNvSpPr>
            <a:spLocks noGrp="1"/>
          </p:cNvSpPr>
          <p:nvPr>
            <p:ph type="title"/>
          </p:nvPr>
        </p:nvSpPr>
        <p:spPr/>
        <p:txBody>
          <a:bodyPr/>
          <a:lstStyle/>
          <a:p>
            <a:r>
              <a:rPr lang="en-US" dirty="0" err="1" smtClean="0"/>
              <a:t>Cont</a:t>
            </a:r>
            <a:r>
              <a:rPr lang="en-US" dirty="0" smtClean="0"/>
              <a:t>…</a:t>
            </a:r>
            <a:endParaRPr lang="en-AU" dirty="0"/>
          </a:p>
        </p:txBody>
      </p:sp>
      <p:sp>
        <p:nvSpPr>
          <p:cNvPr id="3" name="Content Placeholder 2">
            <a:extLst>
              <a:ext uri="{FF2B5EF4-FFF2-40B4-BE49-F238E27FC236}">
                <a16:creationId xmlns:a16="http://schemas.microsoft.com/office/drawing/2014/main" xmlns="" id="{06A2E769-BE25-4B0D-A7F1-CCD81FCC6212}"/>
              </a:ext>
            </a:extLst>
          </p:cNvPr>
          <p:cNvSpPr>
            <a:spLocks noGrp="1"/>
          </p:cNvSpPr>
          <p:nvPr>
            <p:ph idx="1"/>
          </p:nvPr>
        </p:nvSpPr>
        <p:spPr/>
        <p:txBody>
          <a:bodyPr/>
          <a:lstStyle/>
          <a:p>
            <a:r>
              <a:rPr lang="en-US" dirty="0"/>
              <a:t>Kafka stream don't require separate processing cluster</a:t>
            </a:r>
            <a:r>
              <a:rPr lang="en-US" dirty="0" smtClean="0"/>
              <a:t>.*</a:t>
            </a:r>
          </a:p>
          <a:p>
            <a:pPr marL="0" indent="0">
              <a:buNone/>
            </a:pPr>
            <a:r>
              <a:rPr lang="en-GB" sz="1800" dirty="0" smtClean="0">
                <a:solidFill>
                  <a:srgbClr val="FF0000"/>
                </a:solidFill>
              </a:rPr>
              <a:t>    (Confusion in above statement as different portals have contrasting information/opinion)</a:t>
            </a:r>
            <a:endParaRPr lang="en-AU" sz="1800" dirty="0">
              <a:solidFill>
                <a:srgbClr val="FF0000"/>
              </a:solidFill>
            </a:endParaRPr>
          </a:p>
        </p:txBody>
      </p:sp>
    </p:spTree>
    <p:extLst>
      <p:ext uri="{BB962C8B-B14F-4D97-AF65-F5344CB8AC3E}">
        <p14:creationId xmlns:p14="http://schemas.microsoft.com/office/powerpoint/2010/main" val="95437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75B26-613E-4F68-A237-9B4970546D63}"/>
              </a:ext>
            </a:extLst>
          </p:cNvPr>
          <p:cNvSpPr>
            <a:spLocks noGrp="1"/>
          </p:cNvSpPr>
          <p:nvPr>
            <p:ph type="title"/>
          </p:nvPr>
        </p:nvSpPr>
        <p:spPr/>
        <p:txBody>
          <a:bodyPr/>
          <a:lstStyle/>
          <a:p>
            <a:r>
              <a:rPr lang="en-US" dirty="0"/>
              <a:t>Cont.</a:t>
            </a:r>
            <a:endParaRPr lang="en-AU" dirty="0"/>
          </a:p>
        </p:txBody>
      </p:sp>
      <p:sp>
        <p:nvSpPr>
          <p:cNvPr id="3" name="Content Placeholder 2">
            <a:extLst>
              <a:ext uri="{FF2B5EF4-FFF2-40B4-BE49-F238E27FC236}">
                <a16:creationId xmlns:a16="http://schemas.microsoft.com/office/drawing/2014/main" xmlns="" id="{A3348610-7FD2-4341-A1F0-7F16C923D419}"/>
              </a:ext>
            </a:extLst>
          </p:cNvPr>
          <p:cNvSpPr>
            <a:spLocks noGrp="1"/>
          </p:cNvSpPr>
          <p:nvPr>
            <p:ph idx="1"/>
          </p:nvPr>
        </p:nvSpPr>
        <p:spPr/>
        <p:txBody>
          <a:bodyPr/>
          <a:lstStyle/>
          <a:p>
            <a:r>
              <a:rPr lang="en-US" dirty="0"/>
              <a:t>We have two level of transformation.</a:t>
            </a:r>
            <a:endParaRPr lang="en-AU" dirty="0"/>
          </a:p>
          <a:p>
            <a:pPr lvl="1"/>
            <a:r>
              <a:rPr lang="en-AU" dirty="0" err="1"/>
              <a:t>KStream</a:t>
            </a:r>
            <a:r>
              <a:rPr lang="en-AU" dirty="0"/>
              <a:t>.</a:t>
            </a:r>
          </a:p>
          <a:p>
            <a:pPr lvl="1"/>
            <a:r>
              <a:rPr lang="en-AU" dirty="0" err="1"/>
              <a:t>Ktable</a:t>
            </a:r>
            <a:r>
              <a:rPr lang="en-AU"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537" y="3096882"/>
            <a:ext cx="6185472" cy="3554083"/>
          </a:xfrm>
          <a:prstGeom prst="rect">
            <a:avLst/>
          </a:prstGeom>
        </p:spPr>
      </p:pic>
    </p:spTree>
    <p:extLst>
      <p:ext uri="{BB962C8B-B14F-4D97-AF65-F5344CB8AC3E}">
        <p14:creationId xmlns:p14="http://schemas.microsoft.com/office/powerpoint/2010/main" val="280883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6E822F-94F6-429A-BBBF-B2494A4DDF8F}"/>
              </a:ext>
            </a:extLst>
          </p:cNvPr>
          <p:cNvSpPr>
            <a:spLocks noGrp="1"/>
          </p:cNvSpPr>
          <p:nvPr>
            <p:ph type="title"/>
          </p:nvPr>
        </p:nvSpPr>
        <p:spPr/>
        <p:txBody>
          <a:bodyPr/>
          <a:lstStyle/>
          <a:p>
            <a:r>
              <a:rPr lang="en-US" dirty="0" err="1"/>
              <a:t>KTable</a:t>
            </a:r>
            <a:endParaRPr lang="en-AU" dirty="0"/>
          </a:p>
        </p:txBody>
      </p:sp>
      <p:sp>
        <p:nvSpPr>
          <p:cNvPr id="3" name="Content Placeholder 2">
            <a:extLst>
              <a:ext uri="{FF2B5EF4-FFF2-40B4-BE49-F238E27FC236}">
                <a16:creationId xmlns:a16="http://schemas.microsoft.com/office/drawing/2014/main" xmlns="" id="{CA508469-F00A-4322-8389-67B949CA1C0E}"/>
              </a:ext>
            </a:extLst>
          </p:cNvPr>
          <p:cNvSpPr>
            <a:spLocks noGrp="1"/>
          </p:cNvSpPr>
          <p:nvPr>
            <p:ph idx="1"/>
          </p:nvPr>
        </p:nvSpPr>
        <p:spPr/>
        <p:txBody>
          <a:bodyPr/>
          <a:lstStyle/>
          <a:p>
            <a:r>
              <a:rPr lang="en-US" dirty="0" err="1"/>
              <a:t>Ktable</a:t>
            </a:r>
            <a:r>
              <a:rPr lang="en-US" dirty="0"/>
              <a:t> gets an upset when a record is found.</a:t>
            </a:r>
          </a:p>
          <a:p>
            <a:r>
              <a:rPr lang="en-US" dirty="0"/>
              <a:t>If record is already in the table then it will be updated, if not then inserted </a:t>
            </a:r>
          </a:p>
          <a:p>
            <a:endParaRPr lang="en-AU" dirty="0"/>
          </a:p>
        </p:txBody>
      </p:sp>
      <p:graphicFrame>
        <p:nvGraphicFramePr>
          <p:cNvPr id="4" name="Table 4">
            <a:extLst>
              <a:ext uri="{FF2B5EF4-FFF2-40B4-BE49-F238E27FC236}">
                <a16:creationId xmlns:a16="http://schemas.microsoft.com/office/drawing/2014/main" xmlns="" id="{9CE52544-95BB-4E1C-9ABD-D3ADAC9DCBFC}"/>
              </a:ext>
            </a:extLst>
          </p:cNvPr>
          <p:cNvGraphicFramePr>
            <a:graphicFrameLocks noGrp="1"/>
          </p:cNvGraphicFramePr>
          <p:nvPr>
            <p:extLst>
              <p:ext uri="{D42A27DB-BD31-4B8C-83A1-F6EECF244321}">
                <p14:modId xmlns:p14="http://schemas.microsoft.com/office/powerpoint/2010/main" val="3739959549"/>
              </p:ext>
            </p:extLst>
          </p:nvPr>
        </p:nvGraphicFramePr>
        <p:xfrm>
          <a:off x="1793460" y="3720880"/>
          <a:ext cx="8127999" cy="1112520"/>
        </p:xfrm>
        <a:graphic>
          <a:graphicData uri="http://schemas.openxmlformats.org/drawingml/2006/table">
            <a:tbl>
              <a:tblPr bandRow="1">
                <a:tableStyleId>{073A0DAA-6AF3-43AB-8588-CEC1D06C72B9}</a:tableStyleId>
              </a:tblPr>
              <a:tblGrid>
                <a:gridCol w="2709333">
                  <a:extLst>
                    <a:ext uri="{9D8B030D-6E8A-4147-A177-3AD203B41FA5}">
                      <a16:colId xmlns:a16="http://schemas.microsoft.com/office/drawing/2014/main" xmlns="" val="2563544520"/>
                    </a:ext>
                  </a:extLst>
                </a:gridCol>
                <a:gridCol w="2709333">
                  <a:extLst>
                    <a:ext uri="{9D8B030D-6E8A-4147-A177-3AD203B41FA5}">
                      <a16:colId xmlns:a16="http://schemas.microsoft.com/office/drawing/2014/main" xmlns="" val="14350674"/>
                    </a:ext>
                  </a:extLst>
                </a:gridCol>
                <a:gridCol w="2709333">
                  <a:extLst>
                    <a:ext uri="{9D8B030D-6E8A-4147-A177-3AD203B41FA5}">
                      <a16:colId xmlns:a16="http://schemas.microsoft.com/office/drawing/2014/main" xmlns="" val="1175098722"/>
                    </a:ext>
                  </a:extLst>
                </a:gridCol>
              </a:tblGrid>
              <a:tr h="370840">
                <a:tc>
                  <a:txBody>
                    <a:bodyPr/>
                    <a:lstStyle/>
                    <a:p>
                      <a:r>
                        <a:rPr lang="en-US" dirty="0"/>
                        <a:t>Id</a:t>
                      </a:r>
                      <a:endParaRPr lang="en-AU" dirty="0"/>
                    </a:p>
                  </a:txBody>
                  <a:tcPr/>
                </a:tc>
                <a:tc>
                  <a:txBody>
                    <a:bodyPr/>
                    <a:lstStyle/>
                    <a:p>
                      <a:r>
                        <a:rPr lang="en-US" dirty="0"/>
                        <a:t>Product</a:t>
                      </a:r>
                      <a:endParaRPr lang="en-AU" dirty="0"/>
                    </a:p>
                  </a:txBody>
                  <a:tcPr/>
                </a:tc>
                <a:tc>
                  <a:txBody>
                    <a:bodyPr/>
                    <a:lstStyle/>
                    <a:p>
                      <a:r>
                        <a:rPr lang="en-US" dirty="0"/>
                        <a:t>Price ($)</a:t>
                      </a:r>
                      <a:endParaRPr lang="en-AU" dirty="0"/>
                    </a:p>
                  </a:txBody>
                  <a:tcPr/>
                </a:tc>
                <a:extLst>
                  <a:ext uri="{0D108BD9-81ED-4DB2-BD59-A6C34878D82A}">
                    <a16:rowId xmlns:a16="http://schemas.microsoft.com/office/drawing/2014/main" xmlns="" val="3469221224"/>
                  </a:ext>
                </a:extLst>
              </a:tr>
              <a:tr h="370840">
                <a:tc>
                  <a:txBody>
                    <a:bodyPr/>
                    <a:lstStyle/>
                    <a:p>
                      <a:r>
                        <a:rPr lang="en-US" dirty="0"/>
                        <a:t>1</a:t>
                      </a:r>
                      <a:endParaRPr lang="en-AU" dirty="0"/>
                    </a:p>
                  </a:txBody>
                  <a:tcPr/>
                </a:tc>
                <a:tc>
                  <a:txBody>
                    <a:bodyPr/>
                    <a:lstStyle/>
                    <a:p>
                      <a:r>
                        <a:rPr lang="en-US" dirty="0"/>
                        <a:t>A</a:t>
                      </a:r>
                      <a:endParaRPr lang="en-AU" dirty="0"/>
                    </a:p>
                  </a:txBody>
                  <a:tcPr/>
                </a:tc>
                <a:tc>
                  <a:txBody>
                    <a:bodyPr/>
                    <a:lstStyle/>
                    <a:p>
                      <a:r>
                        <a:rPr lang="en-US" dirty="0"/>
                        <a:t>3</a:t>
                      </a:r>
                      <a:endParaRPr lang="en-AU" dirty="0"/>
                    </a:p>
                  </a:txBody>
                  <a:tcPr/>
                </a:tc>
                <a:extLst>
                  <a:ext uri="{0D108BD9-81ED-4DB2-BD59-A6C34878D82A}">
                    <a16:rowId xmlns:a16="http://schemas.microsoft.com/office/drawing/2014/main" xmlns="" val="1916552504"/>
                  </a:ext>
                </a:extLst>
              </a:tr>
              <a:tr h="370840">
                <a:tc>
                  <a:txBody>
                    <a:bodyPr/>
                    <a:lstStyle/>
                    <a:p>
                      <a:r>
                        <a:rPr lang="en-US" dirty="0"/>
                        <a:t>2</a:t>
                      </a:r>
                      <a:endParaRPr lang="en-AU" dirty="0"/>
                    </a:p>
                  </a:txBody>
                  <a:tcPr/>
                </a:tc>
                <a:tc>
                  <a:txBody>
                    <a:bodyPr/>
                    <a:lstStyle/>
                    <a:p>
                      <a:r>
                        <a:rPr lang="en-US" dirty="0"/>
                        <a:t>A</a:t>
                      </a:r>
                      <a:endParaRPr lang="en-AU" dirty="0"/>
                    </a:p>
                  </a:txBody>
                  <a:tcPr/>
                </a:tc>
                <a:tc>
                  <a:txBody>
                    <a:bodyPr/>
                    <a:lstStyle/>
                    <a:p>
                      <a:r>
                        <a:rPr lang="en-US" dirty="0"/>
                        <a:t>5</a:t>
                      </a:r>
                      <a:endParaRPr lang="en-AU" dirty="0"/>
                    </a:p>
                  </a:txBody>
                  <a:tcPr/>
                </a:tc>
                <a:extLst>
                  <a:ext uri="{0D108BD9-81ED-4DB2-BD59-A6C34878D82A}">
                    <a16:rowId xmlns:a16="http://schemas.microsoft.com/office/drawing/2014/main" xmlns="" val="2105934847"/>
                  </a:ext>
                </a:extLst>
              </a:tr>
            </a:tbl>
          </a:graphicData>
        </a:graphic>
      </p:graphicFrame>
      <p:pic>
        <p:nvPicPr>
          <p:cNvPr id="7" name="Picture 6" descr="A picture containing clock&#10;&#10;Description automatically generated">
            <a:extLst>
              <a:ext uri="{FF2B5EF4-FFF2-40B4-BE49-F238E27FC236}">
                <a16:creationId xmlns:a16="http://schemas.microsoft.com/office/drawing/2014/main" xmlns="" id="{C35C76B5-6A3A-488A-A9EA-F92B662B9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524" y="4409330"/>
            <a:ext cx="424070" cy="424070"/>
          </a:xfrm>
          <a:prstGeom prst="rect">
            <a:avLst/>
          </a:prstGeom>
        </p:spPr>
      </p:pic>
    </p:spTree>
    <p:extLst>
      <p:ext uri="{BB962C8B-B14F-4D97-AF65-F5344CB8AC3E}">
        <p14:creationId xmlns:p14="http://schemas.microsoft.com/office/powerpoint/2010/main" val="396496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401BB-0516-4286-9C69-3BE039975C10}"/>
              </a:ext>
            </a:extLst>
          </p:cNvPr>
          <p:cNvSpPr>
            <a:spLocks noGrp="1"/>
          </p:cNvSpPr>
          <p:nvPr>
            <p:ph type="title"/>
          </p:nvPr>
        </p:nvSpPr>
        <p:spPr/>
        <p:txBody>
          <a:bodyPr/>
          <a:lstStyle/>
          <a:p>
            <a:r>
              <a:rPr lang="en-US" dirty="0" err="1"/>
              <a:t>KStream</a:t>
            </a:r>
            <a:endParaRPr lang="en-AU" dirty="0"/>
          </a:p>
        </p:txBody>
      </p:sp>
      <p:sp>
        <p:nvSpPr>
          <p:cNvPr id="3" name="Content Placeholder 2">
            <a:extLst>
              <a:ext uri="{FF2B5EF4-FFF2-40B4-BE49-F238E27FC236}">
                <a16:creationId xmlns:a16="http://schemas.microsoft.com/office/drawing/2014/main" xmlns="" id="{E1D7EC28-1045-4749-AC09-DFEC1679A1E4}"/>
              </a:ext>
            </a:extLst>
          </p:cNvPr>
          <p:cNvSpPr>
            <a:spLocks noGrp="1"/>
          </p:cNvSpPr>
          <p:nvPr>
            <p:ph idx="1"/>
          </p:nvPr>
        </p:nvSpPr>
        <p:spPr/>
        <p:txBody>
          <a:bodyPr/>
          <a:lstStyle/>
          <a:p>
            <a:r>
              <a:rPr lang="en-US" dirty="0" err="1"/>
              <a:t>Kstream</a:t>
            </a:r>
            <a:r>
              <a:rPr lang="en-US" dirty="0"/>
              <a:t> is used when full history of data is required </a:t>
            </a:r>
          </a:p>
          <a:p>
            <a:endParaRPr lang="en-AU" dirty="0"/>
          </a:p>
          <a:p>
            <a:endParaRPr lang="en-AU" dirty="0"/>
          </a:p>
          <a:p>
            <a:endParaRPr lang="en-AU" dirty="0"/>
          </a:p>
          <a:p>
            <a:endParaRPr lang="en-AU" dirty="0"/>
          </a:p>
          <a:p>
            <a:pPr marL="0" indent="0">
              <a:buNone/>
            </a:pPr>
            <a:r>
              <a:rPr lang="en-AU" dirty="0"/>
              <a:t>We can do aggregation over it.</a:t>
            </a:r>
          </a:p>
          <a:p>
            <a:endParaRPr lang="en-AU" dirty="0"/>
          </a:p>
        </p:txBody>
      </p:sp>
      <p:graphicFrame>
        <p:nvGraphicFramePr>
          <p:cNvPr id="4" name="Table 4">
            <a:extLst>
              <a:ext uri="{FF2B5EF4-FFF2-40B4-BE49-F238E27FC236}">
                <a16:creationId xmlns:a16="http://schemas.microsoft.com/office/drawing/2014/main" xmlns="" id="{A2EE4738-A1C3-46A2-BA4F-1C3E6B7D17F5}"/>
              </a:ext>
            </a:extLst>
          </p:cNvPr>
          <p:cNvGraphicFramePr>
            <a:graphicFrameLocks noGrp="1"/>
          </p:cNvGraphicFramePr>
          <p:nvPr>
            <p:extLst>
              <p:ext uri="{D42A27DB-BD31-4B8C-83A1-F6EECF244321}">
                <p14:modId xmlns:p14="http://schemas.microsoft.com/office/powerpoint/2010/main" val="947199146"/>
              </p:ext>
            </p:extLst>
          </p:nvPr>
        </p:nvGraphicFramePr>
        <p:xfrm>
          <a:off x="1766956" y="2872740"/>
          <a:ext cx="8127999" cy="1112520"/>
        </p:xfrm>
        <a:graphic>
          <a:graphicData uri="http://schemas.openxmlformats.org/drawingml/2006/table">
            <a:tbl>
              <a:tblPr bandRow="1">
                <a:tableStyleId>{073A0DAA-6AF3-43AB-8588-CEC1D06C72B9}</a:tableStyleId>
              </a:tblPr>
              <a:tblGrid>
                <a:gridCol w="2709333">
                  <a:extLst>
                    <a:ext uri="{9D8B030D-6E8A-4147-A177-3AD203B41FA5}">
                      <a16:colId xmlns:a16="http://schemas.microsoft.com/office/drawing/2014/main" xmlns="" val="2563544520"/>
                    </a:ext>
                  </a:extLst>
                </a:gridCol>
                <a:gridCol w="2709333">
                  <a:extLst>
                    <a:ext uri="{9D8B030D-6E8A-4147-A177-3AD203B41FA5}">
                      <a16:colId xmlns:a16="http://schemas.microsoft.com/office/drawing/2014/main" xmlns="" val="14350674"/>
                    </a:ext>
                  </a:extLst>
                </a:gridCol>
                <a:gridCol w="2709333">
                  <a:extLst>
                    <a:ext uri="{9D8B030D-6E8A-4147-A177-3AD203B41FA5}">
                      <a16:colId xmlns:a16="http://schemas.microsoft.com/office/drawing/2014/main" xmlns="" val="1175098722"/>
                    </a:ext>
                  </a:extLst>
                </a:gridCol>
              </a:tblGrid>
              <a:tr h="370840">
                <a:tc>
                  <a:txBody>
                    <a:bodyPr/>
                    <a:lstStyle/>
                    <a:p>
                      <a:r>
                        <a:rPr lang="en-US" dirty="0"/>
                        <a:t>Id</a:t>
                      </a:r>
                      <a:endParaRPr lang="en-AU" dirty="0"/>
                    </a:p>
                  </a:txBody>
                  <a:tcPr/>
                </a:tc>
                <a:tc>
                  <a:txBody>
                    <a:bodyPr/>
                    <a:lstStyle/>
                    <a:p>
                      <a:r>
                        <a:rPr lang="en-US" dirty="0"/>
                        <a:t>Product</a:t>
                      </a:r>
                      <a:endParaRPr lang="en-AU" dirty="0"/>
                    </a:p>
                  </a:txBody>
                  <a:tcPr/>
                </a:tc>
                <a:tc>
                  <a:txBody>
                    <a:bodyPr/>
                    <a:lstStyle/>
                    <a:p>
                      <a:r>
                        <a:rPr lang="en-US" dirty="0"/>
                        <a:t>Price ($)</a:t>
                      </a:r>
                      <a:endParaRPr lang="en-AU" dirty="0"/>
                    </a:p>
                  </a:txBody>
                  <a:tcPr/>
                </a:tc>
                <a:extLst>
                  <a:ext uri="{0D108BD9-81ED-4DB2-BD59-A6C34878D82A}">
                    <a16:rowId xmlns:a16="http://schemas.microsoft.com/office/drawing/2014/main" xmlns="" val="3469221224"/>
                  </a:ext>
                </a:extLst>
              </a:tr>
              <a:tr h="370840">
                <a:tc>
                  <a:txBody>
                    <a:bodyPr/>
                    <a:lstStyle/>
                    <a:p>
                      <a:r>
                        <a:rPr lang="en-US" dirty="0"/>
                        <a:t>1</a:t>
                      </a:r>
                      <a:endParaRPr lang="en-AU" dirty="0"/>
                    </a:p>
                  </a:txBody>
                  <a:tcPr/>
                </a:tc>
                <a:tc>
                  <a:txBody>
                    <a:bodyPr/>
                    <a:lstStyle/>
                    <a:p>
                      <a:r>
                        <a:rPr lang="en-US" dirty="0"/>
                        <a:t>A</a:t>
                      </a:r>
                      <a:endParaRPr lang="en-AU" dirty="0"/>
                    </a:p>
                  </a:txBody>
                  <a:tcPr/>
                </a:tc>
                <a:tc>
                  <a:txBody>
                    <a:bodyPr/>
                    <a:lstStyle/>
                    <a:p>
                      <a:r>
                        <a:rPr lang="en-US" dirty="0"/>
                        <a:t>3</a:t>
                      </a:r>
                      <a:endParaRPr lang="en-AU" dirty="0"/>
                    </a:p>
                  </a:txBody>
                  <a:tcPr/>
                </a:tc>
                <a:extLst>
                  <a:ext uri="{0D108BD9-81ED-4DB2-BD59-A6C34878D82A}">
                    <a16:rowId xmlns:a16="http://schemas.microsoft.com/office/drawing/2014/main" xmlns="" val="1916552504"/>
                  </a:ext>
                </a:extLst>
              </a:tr>
              <a:tr h="370840">
                <a:tc>
                  <a:txBody>
                    <a:bodyPr/>
                    <a:lstStyle/>
                    <a:p>
                      <a:r>
                        <a:rPr lang="en-US" dirty="0"/>
                        <a:t>2</a:t>
                      </a:r>
                      <a:endParaRPr lang="en-AU" dirty="0"/>
                    </a:p>
                  </a:txBody>
                  <a:tcPr/>
                </a:tc>
                <a:tc>
                  <a:txBody>
                    <a:bodyPr/>
                    <a:lstStyle/>
                    <a:p>
                      <a:r>
                        <a:rPr lang="en-US" dirty="0"/>
                        <a:t>A</a:t>
                      </a:r>
                      <a:endParaRPr lang="en-AU" dirty="0"/>
                    </a:p>
                  </a:txBody>
                  <a:tcPr/>
                </a:tc>
                <a:tc>
                  <a:txBody>
                    <a:bodyPr/>
                    <a:lstStyle/>
                    <a:p>
                      <a:r>
                        <a:rPr lang="en-US" dirty="0"/>
                        <a:t>5</a:t>
                      </a:r>
                      <a:endParaRPr lang="en-AU" dirty="0"/>
                    </a:p>
                  </a:txBody>
                  <a:tcPr/>
                </a:tc>
                <a:extLst>
                  <a:ext uri="{0D108BD9-81ED-4DB2-BD59-A6C34878D82A}">
                    <a16:rowId xmlns:a16="http://schemas.microsoft.com/office/drawing/2014/main" xmlns="" val="2105934847"/>
                  </a:ext>
                </a:extLst>
              </a:tr>
            </a:tbl>
          </a:graphicData>
        </a:graphic>
      </p:graphicFrame>
    </p:spTree>
    <p:extLst>
      <p:ext uri="{BB962C8B-B14F-4D97-AF65-F5344CB8AC3E}">
        <p14:creationId xmlns:p14="http://schemas.microsoft.com/office/powerpoint/2010/main" val="66736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2E743-7929-4C78-9A29-BF5A24005C2A}"/>
              </a:ext>
            </a:extLst>
          </p:cNvPr>
          <p:cNvSpPr>
            <a:spLocks noGrp="1"/>
          </p:cNvSpPr>
          <p:nvPr>
            <p:ph type="title"/>
          </p:nvPr>
        </p:nvSpPr>
        <p:spPr/>
        <p:txBody>
          <a:bodyPr/>
          <a:lstStyle/>
          <a:p>
            <a:r>
              <a:rPr lang="en-US" dirty="0"/>
              <a:t>Cont.</a:t>
            </a:r>
            <a:endParaRPr lang="en-AU" dirty="0"/>
          </a:p>
        </p:txBody>
      </p:sp>
      <p:sp>
        <p:nvSpPr>
          <p:cNvPr id="3" name="Content Placeholder 2">
            <a:extLst>
              <a:ext uri="{FF2B5EF4-FFF2-40B4-BE49-F238E27FC236}">
                <a16:creationId xmlns:a16="http://schemas.microsoft.com/office/drawing/2014/main" xmlns="" id="{A7C4FEAF-C522-49FF-BF80-DFDB5D130E90}"/>
              </a:ext>
            </a:extLst>
          </p:cNvPr>
          <p:cNvSpPr>
            <a:spLocks noGrp="1"/>
          </p:cNvSpPr>
          <p:nvPr>
            <p:ph idx="1"/>
          </p:nvPr>
        </p:nvSpPr>
        <p:spPr/>
        <p:txBody>
          <a:bodyPr/>
          <a:lstStyle/>
          <a:p>
            <a:r>
              <a:rPr lang="en-US" dirty="0" err="1"/>
              <a:t>Kstream</a:t>
            </a:r>
            <a:r>
              <a:rPr lang="en-US" dirty="0"/>
              <a:t> transformations have two states</a:t>
            </a:r>
          </a:p>
          <a:p>
            <a:pPr lvl="1"/>
            <a:r>
              <a:rPr lang="en-US" dirty="0"/>
              <a:t>Stateful.</a:t>
            </a:r>
          </a:p>
          <a:p>
            <a:pPr lvl="1"/>
            <a:r>
              <a:rPr lang="en-US" dirty="0"/>
              <a:t>Stateless.</a:t>
            </a:r>
            <a:endParaRPr lang="en-A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3049" y="2625288"/>
            <a:ext cx="5720751" cy="3551675"/>
          </a:xfrm>
          <a:prstGeom prst="rect">
            <a:avLst/>
          </a:prstGeom>
        </p:spPr>
      </p:pic>
    </p:spTree>
    <p:extLst>
      <p:ext uri="{BB962C8B-B14F-4D97-AF65-F5344CB8AC3E}">
        <p14:creationId xmlns:p14="http://schemas.microsoft.com/office/powerpoint/2010/main" val="394987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EE563-7126-41FE-8254-FE279AAD3EE4}"/>
              </a:ext>
            </a:extLst>
          </p:cNvPr>
          <p:cNvSpPr>
            <a:spLocks noGrp="1"/>
          </p:cNvSpPr>
          <p:nvPr>
            <p:ph type="title"/>
          </p:nvPr>
        </p:nvSpPr>
        <p:spPr/>
        <p:txBody>
          <a:bodyPr/>
          <a:lstStyle/>
          <a:p>
            <a:r>
              <a:rPr lang="en-US" dirty="0"/>
              <a:t>Stateful transformation</a:t>
            </a:r>
            <a:endParaRPr lang="en-AU" dirty="0"/>
          </a:p>
        </p:txBody>
      </p:sp>
      <p:sp>
        <p:nvSpPr>
          <p:cNvPr id="3" name="Content Placeholder 2">
            <a:extLst>
              <a:ext uri="{FF2B5EF4-FFF2-40B4-BE49-F238E27FC236}">
                <a16:creationId xmlns:a16="http://schemas.microsoft.com/office/drawing/2014/main" xmlns="" id="{E208AFFF-514C-433C-9104-99CA512B521F}"/>
              </a:ext>
            </a:extLst>
          </p:cNvPr>
          <p:cNvSpPr>
            <a:spLocks noGrp="1"/>
          </p:cNvSpPr>
          <p:nvPr>
            <p:ph idx="1"/>
          </p:nvPr>
        </p:nvSpPr>
        <p:spPr/>
        <p:txBody>
          <a:bodyPr/>
          <a:lstStyle/>
          <a:p>
            <a:r>
              <a:rPr lang="en-US" dirty="0"/>
              <a:t>Those who need previous state of records</a:t>
            </a:r>
          </a:p>
          <a:p>
            <a:pPr lvl="1"/>
            <a:r>
              <a:rPr lang="en-US" dirty="0"/>
              <a:t>i.e. total average of sale of whole month</a:t>
            </a:r>
          </a:p>
          <a:p>
            <a:r>
              <a:rPr lang="en-US" dirty="0"/>
              <a:t>Stateful transformations are better at performance</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992" y="3286621"/>
            <a:ext cx="4327678" cy="3372972"/>
          </a:xfrm>
          <a:prstGeom prst="rect">
            <a:avLst/>
          </a:prstGeom>
        </p:spPr>
      </p:pic>
    </p:spTree>
    <p:extLst>
      <p:ext uri="{BB962C8B-B14F-4D97-AF65-F5344CB8AC3E}">
        <p14:creationId xmlns:p14="http://schemas.microsoft.com/office/powerpoint/2010/main" val="213816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345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Kafka stream Process</vt:lpstr>
      <vt:lpstr>What is stream?</vt:lpstr>
      <vt:lpstr>Kafka Streams</vt:lpstr>
      <vt:lpstr>Cont…</vt:lpstr>
      <vt:lpstr>Cont.</vt:lpstr>
      <vt:lpstr>KTable</vt:lpstr>
      <vt:lpstr>KStream</vt:lpstr>
      <vt:lpstr>Cont.</vt:lpstr>
      <vt:lpstr>Stateful transformation</vt:lpstr>
      <vt:lpstr>Stateless transformation</vt:lpstr>
      <vt:lpstr>Note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stream Process</dc:title>
  <dc:creator>Ijlal Ahsen</dc:creator>
  <cp:lastModifiedBy>Owais Ajaz</cp:lastModifiedBy>
  <cp:revision>39</cp:revision>
  <dcterms:created xsi:type="dcterms:W3CDTF">2019-10-30T05:35:23Z</dcterms:created>
  <dcterms:modified xsi:type="dcterms:W3CDTF">2019-10-30T07:41:08Z</dcterms:modified>
</cp:coreProperties>
</file>