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38E4-86AD-4826-9A44-4DD858A9B447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52A6C-FC2C-43CA-B1B0-49991CE52A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634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38E4-86AD-4826-9A44-4DD858A9B447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52A6C-FC2C-43CA-B1B0-49991CE52A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982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38E4-86AD-4826-9A44-4DD858A9B447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52A6C-FC2C-43CA-B1B0-49991CE52A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30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38E4-86AD-4826-9A44-4DD858A9B447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52A6C-FC2C-43CA-B1B0-49991CE52A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243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38E4-86AD-4826-9A44-4DD858A9B447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52A6C-FC2C-43CA-B1B0-49991CE52A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4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38E4-86AD-4826-9A44-4DD858A9B447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52A6C-FC2C-43CA-B1B0-49991CE52A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10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38E4-86AD-4826-9A44-4DD858A9B447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52A6C-FC2C-43CA-B1B0-49991CE52A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355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38E4-86AD-4826-9A44-4DD858A9B447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52A6C-FC2C-43CA-B1B0-49991CE52A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384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38E4-86AD-4826-9A44-4DD858A9B447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52A6C-FC2C-43CA-B1B0-49991CE52A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72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38E4-86AD-4826-9A44-4DD858A9B447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52A6C-FC2C-43CA-B1B0-49991CE52A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0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38E4-86AD-4826-9A44-4DD858A9B447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52A6C-FC2C-43CA-B1B0-49991CE52A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24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138E4-86AD-4826-9A44-4DD858A9B447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52A6C-FC2C-43CA-B1B0-49991CE52A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599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mongodb.org/master/reference/operator/query/regex/#op._S_regex" TargetMode="External"/><Relationship Id="rId2" Type="http://schemas.openxmlformats.org/officeDocument/2006/relationships/hyperlink" Target="http://docs.mongodb.org/master/tutorial/model-data-for-keyword-search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ucene.apache.org/solr/" TargetMode="External"/><Relationship Id="rId4" Type="http://schemas.openxmlformats.org/officeDocument/2006/relationships/hyperlink" Target="https://www.elastic.co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Text Search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MongDB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1562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579"/>
          </a:xfrm>
        </p:spPr>
        <p:txBody>
          <a:bodyPr/>
          <a:lstStyle/>
          <a:p>
            <a:r>
              <a:rPr lang="en-GB" dirty="0" smtClean="0"/>
              <a:t>Why in MongoDB?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4704"/>
            <a:ext cx="10515600" cy="5082259"/>
          </a:xfrm>
        </p:spPr>
        <p:txBody>
          <a:bodyPr/>
          <a:lstStyle/>
          <a:p>
            <a:pPr marL="0" indent="0">
              <a:buNone/>
            </a:pPr>
            <a:r>
              <a:rPr lang="en-GB" sz="2000" b="1" dirty="0" smtClean="0"/>
              <a:t>MongoDB is well known for:</a:t>
            </a:r>
          </a:p>
          <a:p>
            <a:r>
              <a:rPr lang="en-GB" sz="1800" dirty="0"/>
              <a:t>F</a:t>
            </a:r>
            <a:r>
              <a:rPr lang="en-GB" sz="1800" dirty="0" smtClean="0"/>
              <a:t>ast </a:t>
            </a:r>
            <a:r>
              <a:rPr lang="en-GB" sz="1800" dirty="0"/>
              <a:t>performance</a:t>
            </a:r>
            <a:r>
              <a:rPr lang="en-GB" sz="1800" dirty="0" smtClean="0"/>
              <a:t>,</a:t>
            </a:r>
          </a:p>
          <a:p>
            <a:r>
              <a:rPr lang="en-GB" sz="1800" dirty="0" smtClean="0"/>
              <a:t>Flexible schema</a:t>
            </a:r>
          </a:p>
          <a:p>
            <a:r>
              <a:rPr lang="en-GB" sz="1800" dirty="0" smtClean="0"/>
              <a:t>Scalability</a:t>
            </a:r>
          </a:p>
          <a:p>
            <a:r>
              <a:rPr lang="en-GB" sz="1800" dirty="0"/>
              <a:t>G</a:t>
            </a:r>
            <a:r>
              <a:rPr lang="en-GB" sz="1800" dirty="0" smtClean="0"/>
              <a:t>reat </a:t>
            </a:r>
            <a:r>
              <a:rPr lang="en-GB" sz="1800" dirty="0"/>
              <a:t>indexing </a:t>
            </a:r>
            <a:r>
              <a:rPr lang="en-GB" sz="1800" dirty="0" smtClean="0"/>
              <a:t>capabilities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b="1" dirty="0" smtClean="0"/>
              <a:t>How MongoDB achieve fast performance?</a:t>
            </a:r>
          </a:p>
          <a:p>
            <a:pPr marL="0" indent="0">
              <a:buNone/>
            </a:pPr>
            <a:r>
              <a:rPr lang="en-GB" sz="1800" dirty="0" smtClean="0"/>
              <a:t>Fast </a:t>
            </a:r>
            <a:r>
              <a:rPr lang="en-GB" sz="1800" dirty="0"/>
              <a:t>performance lies MongoDB indexes, which support efficient execution of queries by avoiding full-collection scans and hence limiting the number of documents MongoDB </a:t>
            </a:r>
            <a:r>
              <a:rPr lang="en-GB" sz="1800" dirty="0" smtClean="0"/>
              <a:t>searches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1800" dirty="0" smtClean="0"/>
              <a:t>In Mongo 2.4 they started experimenting Full text search but now it become high lighted feature of MongoDB called </a:t>
            </a:r>
            <a:r>
              <a:rPr lang="en-GB" sz="1800" b="1" dirty="0" smtClean="0"/>
              <a:t>Text Index</a:t>
            </a:r>
          </a:p>
        </p:txBody>
      </p:sp>
    </p:spTree>
    <p:extLst>
      <p:ext uri="{BB962C8B-B14F-4D97-AF65-F5344CB8AC3E}">
        <p14:creationId xmlns:p14="http://schemas.microsoft.com/office/powerpoint/2010/main" val="2649296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579"/>
          </a:xfrm>
        </p:spPr>
        <p:txBody>
          <a:bodyPr/>
          <a:lstStyle/>
          <a:p>
            <a:r>
              <a:rPr lang="en-GB" dirty="0"/>
              <a:t>Full-text search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4704"/>
            <a:ext cx="10515600" cy="508225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1800" dirty="0" smtClean="0"/>
              <a:t>Full-text </a:t>
            </a:r>
            <a:r>
              <a:rPr lang="en-GB" sz="1800" dirty="0"/>
              <a:t>search refers to the technique of searching a </a:t>
            </a:r>
            <a:r>
              <a:rPr lang="en-GB" sz="1800" b="1" dirty="0"/>
              <a:t>full-text database</a:t>
            </a:r>
            <a:r>
              <a:rPr lang="en-GB" sz="1800" dirty="0"/>
              <a:t> against the search criteria specified by the </a:t>
            </a:r>
            <a:r>
              <a:rPr lang="en-GB" sz="1800" dirty="0" smtClean="0"/>
              <a:t>user.</a:t>
            </a:r>
            <a:endParaRPr lang="en-GB" sz="1800" b="1" dirty="0" smtClean="0"/>
          </a:p>
          <a:p>
            <a:r>
              <a:rPr lang="en-GB" sz="1800" dirty="0"/>
              <a:t>Consider searching your </a:t>
            </a:r>
            <a:r>
              <a:rPr lang="en-GB" sz="1800" dirty="0" err="1"/>
              <a:t>favorite</a:t>
            </a:r>
            <a:r>
              <a:rPr lang="en-GB" sz="1800" dirty="0"/>
              <a:t> topic on Wiki. When you enter a search text on Wiki, the search engine brings up results of all the articles related to the keywords/phrase you searched for (even if those keywords were used deep inside the article). These search results are sorted by relevance based on their matched score. </a:t>
            </a:r>
            <a:endParaRPr lang="en-GB" sz="1800" b="1" dirty="0"/>
          </a:p>
          <a:p>
            <a:r>
              <a:rPr lang="en-GB" sz="1800" dirty="0"/>
              <a:t>As another example, consider a social networking site where the user can make a search to find all the posts which contain the keyword cats in them; or to be more complex, all the posts which have comments containing the word cats. </a:t>
            </a:r>
            <a:endParaRPr lang="en-GB" sz="1800" dirty="0" smtClean="0"/>
          </a:p>
          <a:p>
            <a:endParaRPr lang="en-GB" sz="1800" dirty="0"/>
          </a:p>
          <a:p>
            <a:pPr marL="0" indent="0">
              <a:buNone/>
            </a:pPr>
            <a:r>
              <a:rPr lang="en-GB" sz="1700" b="1" dirty="0"/>
              <a:t>Stop Words</a:t>
            </a:r>
          </a:p>
          <a:p>
            <a:r>
              <a:rPr lang="en-GB" sz="1700" dirty="0"/>
              <a:t>Stop words are the irrelevant words that should be filtered out from a text. For example: a, an, the, is, at, which, etc.</a:t>
            </a:r>
          </a:p>
          <a:p>
            <a:pPr marL="0" indent="0">
              <a:buNone/>
            </a:pPr>
            <a:r>
              <a:rPr lang="en-GB" sz="1700" b="1" dirty="0"/>
              <a:t>Stemming</a:t>
            </a:r>
          </a:p>
          <a:p>
            <a:r>
              <a:rPr lang="en-GB" sz="1700" dirty="0"/>
              <a:t>Stemming is the process of reducing the words to their stem. For example: words like standing, stands, stood, etc. have a common base stand.</a:t>
            </a:r>
          </a:p>
          <a:p>
            <a:pPr marL="0" indent="0">
              <a:buNone/>
            </a:pPr>
            <a:r>
              <a:rPr lang="en-GB" sz="1700" b="1" dirty="0"/>
              <a:t>Scoring</a:t>
            </a:r>
          </a:p>
          <a:p>
            <a:r>
              <a:rPr lang="en-GB" sz="1700" dirty="0"/>
              <a:t>A relative ranking to measure which of the search results is most relevant</a:t>
            </a:r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863037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579"/>
          </a:xfrm>
        </p:spPr>
        <p:txBody>
          <a:bodyPr>
            <a:normAutofit/>
          </a:bodyPr>
          <a:lstStyle/>
          <a:p>
            <a:r>
              <a:rPr lang="en-GB" b="1" dirty="0"/>
              <a:t>Alternatives to Full-Text Search in </a:t>
            </a:r>
            <a:r>
              <a:rPr lang="en-GB" b="1" dirty="0" smtClean="0"/>
              <a:t>MongoDB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4704"/>
            <a:ext cx="10515600" cy="5082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/>
              <a:t>We usually model </a:t>
            </a:r>
            <a:r>
              <a:rPr lang="en-GB" sz="1800" dirty="0"/>
              <a:t>our data to support </a:t>
            </a:r>
            <a:r>
              <a:rPr lang="en-GB" sz="1800" dirty="0">
                <a:hlinkClick r:id="rId2"/>
              </a:rPr>
              <a:t>keyword searches</a:t>
            </a:r>
            <a:r>
              <a:rPr lang="en-GB" sz="1800" dirty="0"/>
              <a:t> or use </a:t>
            </a:r>
            <a:r>
              <a:rPr lang="en-GB" sz="1800" dirty="0">
                <a:hlinkClick r:id="rId3"/>
              </a:rPr>
              <a:t>regular expressions</a:t>
            </a:r>
            <a:r>
              <a:rPr lang="en-GB" sz="1800" dirty="0"/>
              <a:t> for implementing such search </a:t>
            </a:r>
            <a:r>
              <a:rPr lang="en-GB" sz="1800" dirty="0" smtClean="0"/>
              <a:t>functionalities with limitations</a:t>
            </a:r>
            <a:r>
              <a:rPr lang="en-GB" sz="1800" dirty="0"/>
              <a:t>:</a:t>
            </a:r>
            <a:r>
              <a:rPr lang="en-GB" sz="1800" dirty="0" smtClean="0"/>
              <a:t> </a:t>
            </a:r>
          </a:p>
          <a:p>
            <a:r>
              <a:rPr lang="en-GB" sz="1800" dirty="0"/>
              <a:t>Firstly, none of these approaches supports functionalities like stemming, stop words, ranking, etc.  </a:t>
            </a:r>
          </a:p>
          <a:p>
            <a:r>
              <a:rPr lang="en-GB" sz="1800" dirty="0"/>
              <a:t>Using keyword searches would require the creation of multi-key indexes, which are not sufficient compared to full-text.</a:t>
            </a:r>
          </a:p>
          <a:p>
            <a:r>
              <a:rPr lang="en-GB" sz="1800" dirty="0"/>
              <a:t>Using regular expressions is not efficient from the performance point of view, since these expressions do not effectively utilize indexes.</a:t>
            </a:r>
          </a:p>
          <a:p>
            <a:r>
              <a:rPr lang="en-GB" sz="1800" dirty="0"/>
              <a:t>In addition to that, none of these techniques can be used to perform any phrase searches (like searching for </a:t>
            </a:r>
            <a:r>
              <a:rPr lang="en-GB" sz="1800" dirty="0" smtClean="0"/>
              <a:t>‘president of </a:t>
            </a:r>
            <a:r>
              <a:rPr lang="en-GB" sz="1800" dirty="0" err="1" smtClean="0"/>
              <a:t>pakistan</a:t>
            </a:r>
            <a:r>
              <a:rPr lang="en-GB" sz="1800" dirty="0" smtClean="0"/>
              <a:t> </a:t>
            </a:r>
            <a:r>
              <a:rPr lang="en-GB" sz="1800" dirty="0"/>
              <a:t>in 2015’) or weighted searches.  </a:t>
            </a:r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GB" sz="1800" b="1" dirty="0" smtClean="0"/>
              <a:t>What is the solution?</a:t>
            </a:r>
          </a:p>
          <a:p>
            <a:pPr marL="0" indent="0">
              <a:buNone/>
            </a:pPr>
            <a:r>
              <a:rPr lang="en-GB" sz="1800" dirty="0" smtClean="0"/>
              <a:t>There </a:t>
            </a:r>
            <a:r>
              <a:rPr lang="en-GB" sz="1800" dirty="0"/>
              <a:t>are alternative solutions like </a:t>
            </a:r>
            <a:r>
              <a:rPr lang="en-GB" sz="1800" dirty="0">
                <a:hlinkClick r:id="rId4"/>
              </a:rPr>
              <a:t>Elastic Search</a:t>
            </a:r>
            <a:r>
              <a:rPr lang="en-GB" sz="1800" dirty="0"/>
              <a:t> or </a:t>
            </a:r>
            <a:r>
              <a:rPr lang="en-GB" sz="1800" dirty="0">
                <a:hlinkClick r:id="rId5"/>
              </a:rPr>
              <a:t>SOLR</a:t>
            </a:r>
            <a:r>
              <a:rPr lang="en-GB" sz="1800" dirty="0"/>
              <a:t>. But using any of these solutions increases the architectural complexity of the application</a:t>
            </a:r>
            <a:endParaRPr lang="en-GB" sz="1800" dirty="0" smtClean="0"/>
          </a:p>
          <a:p>
            <a:endParaRPr lang="en-GB" sz="1800" dirty="0"/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181285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579"/>
          </a:xfrm>
        </p:spPr>
        <p:txBody>
          <a:bodyPr>
            <a:normAutofit/>
          </a:bodyPr>
          <a:lstStyle/>
          <a:p>
            <a:r>
              <a:rPr lang="en-GB" b="1" dirty="0"/>
              <a:t>Introducing MongoDB Text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4704"/>
            <a:ext cx="10515600" cy="5082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Using MongoDB full-text search, you can define a text index on any field in the document whose value is a </a:t>
            </a:r>
            <a:r>
              <a:rPr lang="en-GB" sz="1800" b="1" dirty="0"/>
              <a:t>string</a:t>
            </a:r>
            <a:r>
              <a:rPr lang="en-GB" sz="1800" dirty="0"/>
              <a:t> or an </a:t>
            </a:r>
            <a:r>
              <a:rPr lang="en-GB" sz="1800" b="1" dirty="0"/>
              <a:t>array of strings. </a:t>
            </a:r>
            <a:endParaRPr lang="en-GB" sz="1800" b="1" dirty="0" smtClean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GB" sz="1800" dirty="0" smtClean="0"/>
              <a:t>When </a:t>
            </a:r>
            <a:r>
              <a:rPr lang="en-GB" sz="1800" dirty="0"/>
              <a:t>we create a text index on a field, MongoDB </a:t>
            </a:r>
            <a:r>
              <a:rPr lang="en-GB" sz="1800" b="1" dirty="0"/>
              <a:t>tokenizes</a:t>
            </a:r>
            <a:r>
              <a:rPr lang="en-GB" sz="1800" dirty="0"/>
              <a:t> and </a:t>
            </a:r>
            <a:r>
              <a:rPr lang="en-GB" sz="1800" b="1" dirty="0"/>
              <a:t>stems</a:t>
            </a:r>
            <a:r>
              <a:rPr lang="en-GB" sz="1800" dirty="0"/>
              <a:t> the indexed field’s text content, and sets up the indexes accordingly.  </a:t>
            </a:r>
            <a:endParaRPr lang="en-GB" sz="1800" dirty="0" smtClean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3200" b="1" dirty="0"/>
          </a:p>
          <a:p>
            <a:pPr marL="0" indent="0" algn="ctr">
              <a:buNone/>
            </a:pPr>
            <a:r>
              <a:rPr lang="en-GB" sz="3200" b="1" dirty="0" smtClean="0"/>
              <a:t>Practical Work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3297989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579"/>
          </a:xfrm>
        </p:spPr>
        <p:txBody>
          <a:bodyPr>
            <a:normAutofit/>
          </a:bodyPr>
          <a:lstStyle/>
          <a:p>
            <a:r>
              <a:rPr lang="en-GB" b="1" dirty="0"/>
              <a:t>Text Indexes: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4101"/>
            <a:ext cx="10515600" cy="4592862"/>
          </a:xfrm>
        </p:spPr>
        <p:txBody>
          <a:bodyPr>
            <a:normAutofit/>
          </a:bodyPr>
          <a:lstStyle/>
          <a:p>
            <a:r>
              <a:rPr lang="en-GB" sz="1600" dirty="0" smtClean="0"/>
              <a:t>Text indexes provide multi-language support, allowing you to search in different languages using the $language operator. MongoDB currently supports around 15 languages, including French, German, Russian, etc.</a:t>
            </a:r>
          </a:p>
          <a:p>
            <a:r>
              <a:rPr lang="en-GB" sz="1600" dirty="0" smtClean="0"/>
              <a:t>Text indexes can be used in aggregation pipeline queries. The match stage in an aggregate search can specify the use of a full-text search query.</a:t>
            </a:r>
          </a:p>
          <a:p>
            <a:r>
              <a:rPr lang="en-GB" sz="1600" dirty="0" smtClean="0"/>
              <a:t>You can use your regular operators for projections, filters, limits, sorts, etc., while working with text indexes.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006707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579"/>
          </a:xfrm>
        </p:spPr>
        <p:txBody>
          <a:bodyPr>
            <a:normAutofit/>
          </a:bodyPr>
          <a:lstStyle/>
          <a:p>
            <a:r>
              <a:rPr lang="en-GB" sz="3600" b="1" dirty="0"/>
              <a:t>MongoDB Text Indexing vs. External Search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4101"/>
            <a:ext cx="10515600" cy="45928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b="0" i="0" dirty="0" smtClean="0">
                <a:solidFill>
                  <a:srgbClr val="3A3A3A"/>
                </a:solidFill>
                <a:effectLst/>
                <a:latin typeface="Roboto"/>
              </a:rPr>
              <a:t>Keeping in mind the fact that MongoDB full-text search is not a complete replacement for traditional search engine databases used with MongoDB, using the native MongoDB functionality is recommended for the following reasons:</a:t>
            </a:r>
          </a:p>
          <a:p>
            <a:r>
              <a:rPr lang="en-GB" sz="1600" b="0" i="0" dirty="0" smtClean="0">
                <a:solidFill>
                  <a:srgbClr val="3A3A3A"/>
                </a:solidFill>
                <a:effectLst/>
                <a:latin typeface="Roboto"/>
              </a:rPr>
              <a:t>As per a recent talk at MongoDB, the current scope of text search works perfectly fine for a majority of applications (around 80%) that are built using MongoDB today.</a:t>
            </a:r>
          </a:p>
          <a:p>
            <a:r>
              <a:rPr lang="en-GB" sz="1600" b="0" i="0" dirty="0" smtClean="0">
                <a:solidFill>
                  <a:srgbClr val="3A3A3A"/>
                </a:solidFill>
                <a:effectLst/>
                <a:latin typeface="Roboto"/>
              </a:rPr>
              <a:t>Building the search capabilities of your application within the same application database reduces the architectural complexity of the application.</a:t>
            </a:r>
          </a:p>
          <a:p>
            <a:r>
              <a:rPr lang="en-GB" sz="1600" b="0" i="0" dirty="0" smtClean="0">
                <a:solidFill>
                  <a:srgbClr val="3A3A3A"/>
                </a:solidFill>
                <a:effectLst/>
                <a:latin typeface="Roboto"/>
              </a:rPr>
              <a:t>MongoDB text search works in real time, without any lags or batch updates. The moment you insert or update a document, the text index entries are updated.</a:t>
            </a:r>
          </a:p>
          <a:p>
            <a:r>
              <a:rPr lang="en-GB" sz="1600" b="0" i="0" dirty="0" smtClean="0">
                <a:solidFill>
                  <a:srgbClr val="3A3A3A"/>
                </a:solidFill>
                <a:effectLst/>
                <a:latin typeface="Roboto"/>
              </a:rPr>
              <a:t>Text search being integrated into the </a:t>
            </a:r>
            <a:r>
              <a:rPr lang="en-GB" sz="1600" b="0" i="0" dirty="0" err="1" smtClean="0">
                <a:solidFill>
                  <a:srgbClr val="3A3A3A"/>
                </a:solidFill>
                <a:effectLst/>
                <a:latin typeface="Roboto"/>
              </a:rPr>
              <a:t>db</a:t>
            </a:r>
            <a:r>
              <a:rPr lang="en-GB" sz="1600" b="0" i="0" dirty="0" smtClean="0">
                <a:solidFill>
                  <a:srgbClr val="3A3A3A"/>
                </a:solidFill>
                <a:effectLst/>
                <a:latin typeface="Roboto"/>
              </a:rPr>
              <a:t> kernel functionalities of MongoDB, it is totally consistent and works well even with </a:t>
            </a:r>
            <a:r>
              <a:rPr lang="en-GB" sz="1600" b="0" i="0" dirty="0" err="1" smtClean="0">
                <a:solidFill>
                  <a:srgbClr val="3A3A3A"/>
                </a:solidFill>
                <a:effectLst/>
                <a:latin typeface="Roboto"/>
              </a:rPr>
              <a:t>sharding</a:t>
            </a:r>
            <a:r>
              <a:rPr lang="en-GB" sz="1600" b="0" i="0" dirty="0" smtClean="0">
                <a:solidFill>
                  <a:srgbClr val="3A3A3A"/>
                </a:solidFill>
                <a:effectLst/>
                <a:latin typeface="Roboto"/>
              </a:rPr>
              <a:t> and replication.</a:t>
            </a:r>
          </a:p>
          <a:p>
            <a:r>
              <a:rPr lang="en-GB" sz="1600" b="0" i="0" dirty="0" smtClean="0">
                <a:solidFill>
                  <a:srgbClr val="3A3A3A"/>
                </a:solidFill>
                <a:effectLst/>
                <a:latin typeface="Roboto"/>
              </a:rPr>
              <a:t>It integrates perfectly with your existing Mongo features such as filters, aggregation, updates, etc.</a:t>
            </a:r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843844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579"/>
          </a:xfrm>
        </p:spPr>
        <p:txBody>
          <a:bodyPr>
            <a:normAutofit fontScale="90000"/>
          </a:bodyPr>
          <a:lstStyle/>
          <a:p>
            <a:r>
              <a:rPr lang="en-GB" sz="3600" b="1" i="0" dirty="0" smtClean="0">
                <a:solidFill>
                  <a:srgbClr val="3A3A3A"/>
                </a:solidFill>
                <a:effectLst/>
                <a:latin typeface="Roboto"/>
              </a:rPr>
              <a:t>Text Indexes: Drawbacks</a:t>
            </a:r>
            <a:br>
              <a:rPr lang="en-GB" sz="3600" b="1" i="0" dirty="0" smtClean="0">
                <a:solidFill>
                  <a:srgbClr val="3A3A3A"/>
                </a:solidFill>
                <a:effectLst/>
                <a:latin typeface="Roboto"/>
              </a:rPr>
            </a:br>
            <a:endParaRPr lang="en-GB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4101"/>
            <a:ext cx="10515600" cy="45928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b="1" i="0" dirty="0" smtClean="0">
                <a:solidFill>
                  <a:srgbClr val="3A3A3A"/>
                </a:solidFill>
                <a:effectLst/>
                <a:latin typeface="Roboto"/>
              </a:rPr>
              <a:t>Full-text search being a relatively new feature in MongoDB, there are certain functionalities which it currently lacks</a:t>
            </a:r>
            <a:r>
              <a:rPr lang="en-GB" sz="1400" b="0" i="0" dirty="0" smtClean="0">
                <a:solidFill>
                  <a:srgbClr val="3A3A3A"/>
                </a:solidFill>
                <a:effectLst/>
                <a:latin typeface="Roboto"/>
              </a:rPr>
              <a:t>.</a:t>
            </a:r>
          </a:p>
          <a:p>
            <a:pPr marL="0" indent="0">
              <a:buNone/>
            </a:pPr>
            <a:r>
              <a:rPr lang="en-GB" sz="1400" b="1" dirty="0" smtClean="0"/>
              <a:t>Functionalities Missing From Text Search</a:t>
            </a:r>
          </a:p>
          <a:p>
            <a:r>
              <a:rPr lang="en-GB" sz="1400" dirty="0" smtClean="0"/>
              <a:t>Text Indexes currently do not have the capability to support pluggable interfaces like pluggable stemmers, stop words, etc.</a:t>
            </a:r>
          </a:p>
          <a:p>
            <a:r>
              <a:rPr lang="en-GB" sz="1400" dirty="0" smtClean="0"/>
              <a:t>They do not currently support features like searching based on synonyms, similar words, etc.</a:t>
            </a:r>
          </a:p>
          <a:p>
            <a:r>
              <a:rPr lang="en-GB" sz="1400" dirty="0" smtClean="0"/>
              <a:t>They do not store term positions, i.e. the number of words by which the two keywords are separated.</a:t>
            </a:r>
          </a:p>
          <a:p>
            <a:pPr marL="0" indent="0">
              <a:buNone/>
            </a:pPr>
            <a:r>
              <a:rPr lang="en-GB" sz="1400" b="1" dirty="0" smtClean="0"/>
              <a:t>Restrictions in Existing Functionalities</a:t>
            </a:r>
          </a:p>
          <a:p>
            <a:r>
              <a:rPr lang="en-GB" sz="1400" dirty="0" smtClean="0"/>
              <a:t>A compound text index cannot include any other type of index, like multi-key indexes or geo-spatial indexes. Additionally, if your compound text index includes any index keys before the text index key, all the queries must specify the equality operators for the preceding keys.</a:t>
            </a:r>
          </a:p>
          <a:p>
            <a:r>
              <a:rPr lang="en-GB" sz="1400" dirty="0" smtClean="0"/>
              <a:t>There are some query-specific limitations. For example, a query can specify only a single $text expression, you can’t use $text with $nor, you can’t use the hint</a:t>
            </a:r>
          </a:p>
          <a:p>
            <a:pPr marL="0" indent="0">
              <a:buNone/>
            </a:pPr>
            <a:r>
              <a:rPr lang="en-GB" sz="1400" b="1" dirty="0"/>
              <a:t>Performance Downsides</a:t>
            </a:r>
          </a:p>
          <a:p>
            <a:r>
              <a:rPr lang="en-GB" sz="1400" dirty="0"/>
              <a:t>Text indexes create an overhead while inserting new documents. This in turn hits the insertion throughput.</a:t>
            </a:r>
          </a:p>
          <a:p>
            <a:r>
              <a:rPr lang="en-GB" sz="1400" dirty="0"/>
              <a:t>Some queries like phrase searches can be relatively slow</a:t>
            </a:r>
          </a:p>
          <a:p>
            <a:r>
              <a:rPr lang="en-GB" sz="1400" dirty="0" smtClean="0"/>
              <a:t>() command with $text, using $text with $or needs all the clauses in your $or expression to be indexed, etc.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093595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609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Office Theme</vt:lpstr>
      <vt:lpstr>Text Search</vt:lpstr>
      <vt:lpstr>Why in MongoDB?</vt:lpstr>
      <vt:lpstr>Full-text search?</vt:lpstr>
      <vt:lpstr>Alternatives to Full-Text Search in MongoDB</vt:lpstr>
      <vt:lpstr>Introducing MongoDB Text Search</vt:lpstr>
      <vt:lpstr>Text Indexes: Benefits</vt:lpstr>
      <vt:lpstr>MongoDB Text Indexing vs. External Search Databases</vt:lpstr>
      <vt:lpstr>Text Indexes: Drawbacks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Owais Ajaz</dc:creator>
  <cp:lastModifiedBy>Owais Ajaz</cp:lastModifiedBy>
  <cp:revision>47</cp:revision>
  <dcterms:created xsi:type="dcterms:W3CDTF">2018-08-05T09:28:11Z</dcterms:created>
  <dcterms:modified xsi:type="dcterms:W3CDTF">2018-08-05T13:21:23Z</dcterms:modified>
</cp:coreProperties>
</file>