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handoutMasterIdLst>
    <p:handoutMasterId r:id="rId35"/>
  </p:handoutMasterIdLst>
  <p:sldIdLst>
    <p:sldId id="256" r:id="rId2"/>
    <p:sldId id="257" r:id="rId3"/>
    <p:sldId id="261" r:id="rId4"/>
    <p:sldId id="283" r:id="rId5"/>
    <p:sldId id="284" r:id="rId6"/>
    <p:sldId id="258" r:id="rId7"/>
    <p:sldId id="285" r:id="rId8"/>
    <p:sldId id="262" r:id="rId9"/>
    <p:sldId id="263" r:id="rId10"/>
    <p:sldId id="264" r:id="rId11"/>
    <p:sldId id="265" r:id="rId12"/>
    <p:sldId id="266" r:id="rId13"/>
    <p:sldId id="269" r:id="rId14"/>
    <p:sldId id="286" r:id="rId15"/>
    <p:sldId id="287" r:id="rId16"/>
    <p:sldId id="271" r:id="rId17"/>
    <p:sldId id="288" r:id="rId18"/>
    <p:sldId id="289" r:id="rId19"/>
    <p:sldId id="272" r:id="rId20"/>
    <p:sldId id="291" r:id="rId21"/>
    <p:sldId id="290" r:id="rId22"/>
    <p:sldId id="281" r:id="rId23"/>
    <p:sldId id="282" r:id="rId24"/>
    <p:sldId id="259" r:id="rId25"/>
    <p:sldId id="274" r:id="rId26"/>
    <p:sldId id="275" r:id="rId27"/>
    <p:sldId id="270" r:id="rId28"/>
    <p:sldId id="273" r:id="rId29"/>
    <p:sldId id="276" r:id="rId30"/>
    <p:sldId id="279" r:id="rId31"/>
    <p:sldId id="277" r:id="rId32"/>
    <p:sldId id="278" r:id="rId33"/>
    <p:sldId id="28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1"/>
      </a:buClr>
      <a:buSzPct val="70000"/>
      <a:buFont typeface="Monotype Sorts" pitchFamily="2" charset="2"/>
      <a:buChar char="n"/>
      <a:defRPr kumimoji="1"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1"/>
      </a:buClr>
      <a:buSzPct val="70000"/>
      <a:buFont typeface="Monotype Sorts" pitchFamily="2" charset="2"/>
      <a:buChar char="n"/>
      <a:defRPr kumimoji="1"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1"/>
      </a:buClr>
      <a:buSzPct val="70000"/>
      <a:buFont typeface="Monotype Sorts" pitchFamily="2" charset="2"/>
      <a:buChar char="n"/>
      <a:defRPr kumimoji="1"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1"/>
      </a:buClr>
      <a:buSzPct val="70000"/>
      <a:buFont typeface="Monotype Sorts" pitchFamily="2" charset="2"/>
      <a:buChar char="n"/>
      <a:defRPr kumimoji="1"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1"/>
      </a:buClr>
      <a:buSzPct val="70000"/>
      <a:buFont typeface="Monotype Sorts" pitchFamily="2" charset="2"/>
      <a:buChar char="n"/>
      <a:defRPr kumimoji="1"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CD1A4E-D4C9-4E59-88DE-446210D341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833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614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5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6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6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6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6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6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6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167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171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172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173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F00CE473-60AC-4985-83DE-5F21D58BBD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047B7-4F83-4F21-A26F-ED17601FA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35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DDFF7-2D60-49E6-973F-A7D0AE769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08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A288B-4583-46D3-865E-D568A6CE6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1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D7D61-DDAD-4635-ADEF-7EA14B518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71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99AA0-E80E-4803-94D3-35EA394091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83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E8DC7-429B-49C6-A3B6-2B1F0E134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5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5DED1-CB17-4373-9AEC-270F849A1B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16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3FB40-4CBE-46D1-86C8-54BAE4786B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26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0E5CB-47FE-4DFB-B92F-21E1360D6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99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84FDC-CF66-44B9-980F-AEB19D5050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46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5124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2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5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14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4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4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400"/>
            </a:lvl1pPr>
          </a:lstStyle>
          <a:p>
            <a:endParaRPr lang="en-US" altLang="en-US"/>
          </a:p>
        </p:txBody>
      </p:sp>
      <p:sp>
        <p:nvSpPr>
          <p:cNvPr id="5148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SzTx/>
              <a:buFontTx/>
              <a:buNone/>
              <a:defRPr kumimoji="0" sz="1400"/>
            </a:lvl1pPr>
          </a:lstStyle>
          <a:p>
            <a:endParaRPr lang="en-US" altLang="en-US"/>
          </a:p>
        </p:txBody>
      </p:sp>
      <p:sp>
        <p:nvSpPr>
          <p:cNvPr id="514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SzTx/>
              <a:buFontTx/>
              <a:buNone/>
              <a:defRPr kumimoji="0" sz="1400"/>
            </a:lvl1pPr>
          </a:lstStyle>
          <a:p>
            <a:fld id="{071BBB2B-F32C-4A33-B5E5-C514AAF7CF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65000"/>
        <a:buFont typeface="Monotype Sort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66"/>
        </a:buClr>
        <a:buFont typeface="Monotype Sorts" pitchFamily="2" charset="2"/>
        <a:buChar char="Ø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Capability Maturity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3: Defined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Ì"/>
            </a:pPr>
            <a:r>
              <a:rPr lang="en-US" altLang="en-US"/>
              <a:t>The software process for both management and engineering activities is documented, standardized, and integrated into a standard software process for the organization. All projects use an approved, tailored version of the organization’s standard software process for developing an maintaining software.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4: Managed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495800"/>
          </a:xfrm>
        </p:spPr>
        <p:txBody>
          <a:bodyPr/>
          <a:lstStyle/>
          <a:p>
            <a:pPr>
              <a:buFont typeface="Monotype Sorts" pitchFamily="2" charset="2"/>
              <a:buChar char="Í"/>
            </a:pPr>
            <a:r>
              <a:rPr lang="en-US" altLang="en-US" sz="2800"/>
              <a:t>Detailed measures of the software process and product quality are collected. Both the software process and products are quantitatively understood and controlled.</a:t>
            </a:r>
          </a:p>
          <a:p>
            <a:pPr lvl="1">
              <a:buFont typeface="Monotype Sorts" pitchFamily="2" charset="2"/>
              <a:buChar char="Í"/>
            </a:pPr>
            <a:r>
              <a:rPr lang="en-US" altLang="en-US" sz="2400"/>
              <a:t>Narrowing the variation in process performance to fall within acceptable quantitative bounds</a:t>
            </a:r>
          </a:p>
          <a:p>
            <a:pPr lvl="1">
              <a:buFont typeface="Monotype Sorts" pitchFamily="2" charset="2"/>
              <a:buChar char="Í"/>
            </a:pPr>
            <a:r>
              <a:rPr lang="en-US" altLang="en-US" sz="2400"/>
              <a:t>When known limits are exceeded, corrective action can be taken</a:t>
            </a:r>
          </a:p>
          <a:p>
            <a:pPr lvl="1">
              <a:buFont typeface="Monotype Sorts" pitchFamily="2" charset="2"/>
              <a:buChar char="Í"/>
            </a:pPr>
            <a:r>
              <a:rPr lang="en-US" altLang="en-US" sz="2400"/>
              <a:t>Quantifiable and predictable</a:t>
            </a:r>
          </a:p>
          <a:p>
            <a:pPr lvl="2">
              <a:buFont typeface="Monotype Sorts" pitchFamily="2" charset="2"/>
              <a:buChar char="Í"/>
            </a:pPr>
            <a:r>
              <a:rPr lang="en-US" altLang="en-US" sz="2000"/>
              <a:t>predict trends in process and product quality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5: Optimizing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Î"/>
            </a:pPr>
            <a:r>
              <a:rPr lang="en-US" altLang="en-US" sz="2800"/>
              <a:t>Continuous process improvement is enabled by quantitative feedback from the process and from piloting innovative ideas and technologies.</a:t>
            </a:r>
          </a:p>
          <a:p>
            <a:pPr>
              <a:lnSpc>
                <a:spcPct val="90000"/>
              </a:lnSpc>
              <a:buFont typeface="Monotype Sorts" pitchFamily="2" charset="2"/>
              <a:buChar char="Î"/>
            </a:pPr>
            <a:r>
              <a:rPr lang="en-US" altLang="en-US" sz="2800"/>
              <a:t>Goal is to prevent the occurrence of defects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Î"/>
            </a:pPr>
            <a:r>
              <a:rPr lang="en-US" altLang="en-US" sz="2400"/>
              <a:t>Causal analysis</a:t>
            </a:r>
          </a:p>
          <a:p>
            <a:pPr>
              <a:lnSpc>
                <a:spcPct val="90000"/>
              </a:lnSpc>
              <a:buFont typeface="Monotype Sorts" pitchFamily="2" charset="2"/>
              <a:buChar char="Î"/>
            </a:pPr>
            <a:r>
              <a:rPr lang="en-US" altLang="en-US" sz="2800"/>
              <a:t>Data on process effectiveness used for cost benefit analysis of new technologies and proposed process changes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Structure to Maturity Levels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Except for level 1, each level is decomposed into key process areas (KPA)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Each KPA identifies a cluster of related activities that, when performed collectively, achieve a set of goals considered important for enhancing software capability.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commitment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activity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measurement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verification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235200" y="533400"/>
          <a:ext cx="49276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Image" r:id="rId3" imgW="4673016" imgH="5434921" progId="Photoshop.Image.6">
                  <p:embed/>
                </p:oleObj>
              </mc:Choice>
              <mc:Fallback>
                <p:oleObj name="Image" r:id="rId3" imgW="4673016" imgH="5434921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33400"/>
                        <a:ext cx="4927600" cy="561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286000" y="381000"/>
          <a:ext cx="455930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Image" r:id="rId3" imgW="4558730" imgH="5473016" progId="Photoshop.Image.6">
                  <p:embed/>
                </p:oleObj>
              </mc:Choice>
              <mc:Fallback>
                <p:oleObj name="Image" r:id="rId3" imgW="4558730" imgH="5473016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"/>
                        <a:ext cx="455930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667000" y="6324600"/>
          <a:ext cx="3302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Image" r:id="rId5" imgW="3301587" imgH="152274" progId="Photoshop.Image.6">
                  <p:embed/>
                </p:oleObj>
              </mc:Choice>
              <mc:Fallback>
                <p:oleObj name="Image" r:id="rId5" imgW="3301587" imgH="152274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324600"/>
                        <a:ext cx="3302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2 KPAs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Requirements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Establish common understanding of customer requirements between the customer and the software project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Requirements is basis for planning and managing the software project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Not working backwards from a given release date!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Software Project Planning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Establish reasonable plans for performing the software engineering activities and for managing the software project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2 KPAs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Software Project Tracking and Oversight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Establish adequate visibility into actual progress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Take effective actions when project’s performance deviates significantly from planned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Software Subcontract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Manage projects outsourced to subcontractors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Software Quality Assurance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Provide management with appropriate visibility into 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process being used by the software projects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work products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2 KPAs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Software Configuration Management</a:t>
            </a:r>
          </a:p>
          <a:p>
            <a:pPr lvl="1"/>
            <a:r>
              <a:rPr lang="en-US" altLang="en-US"/>
              <a:t>Establish and maintain the integrity of work products</a:t>
            </a:r>
          </a:p>
          <a:p>
            <a:pPr lvl="1"/>
            <a:r>
              <a:rPr lang="en-US" altLang="en-US"/>
              <a:t>Product baseline</a:t>
            </a:r>
          </a:p>
          <a:p>
            <a:pPr lvl="1"/>
            <a:r>
              <a:rPr lang="en-US" altLang="en-US"/>
              <a:t>Baseline authority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3 KPAs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Organization Process Focus</a:t>
            </a:r>
          </a:p>
          <a:p>
            <a:pPr lvl="1"/>
            <a:r>
              <a:rPr lang="en-US" altLang="en-US" sz="2400"/>
              <a:t>Establish organizational responsibility for software process activities that improve the organization’s overall software process capability</a:t>
            </a:r>
          </a:p>
          <a:p>
            <a:r>
              <a:rPr lang="en-US" altLang="en-US" sz="2800"/>
              <a:t>Organization Process Definition</a:t>
            </a:r>
          </a:p>
          <a:p>
            <a:pPr lvl="1"/>
            <a:r>
              <a:rPr lang="en-US" altLang="en-US" sz="2400"/>
              <a:t>Develop and maintain a usable set of software process assets</a:t>
            </a:r>
          </a:p>
          <a:p>
            <a:pPr lvl="2"/>
            <a:r>
              <a:rPr lang="en-US" altLang="en-US" sz="2000"/>
              <a:t>stable foundation that can be institutionalized</a:t>
            </a:r>
          </a:p>
          <a:p>
            <a:pPr lvl="2"/>
            <a:r>
              <a:rPr lang="en-US" altLang="en-US" sz="2000"/>
              <a:t>basis for defining meaningful data for quantitative process management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CMM?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CMM: Capability Maturity Model</a:t>
            </a:r>
          </a:p>
          <a:p>
            <a:r>
              <a:rPr lang="en-US" altLang="en-US"/>
              <a:t>Developed by the Software Engineering Institute of the Carnegie Mellon University</a:t>
            </a:r>
          </a:p>
          <a:p>
            <a:r>
              <a:rPr lang="en-US" altLang="en-US"/>
              <a:t>Framework that describes the key elements of an effective software process.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3 KPAs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Training Program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Develop skills and knowledge so that individual can perform their roles effectively and efficiently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Organizational responsibility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Needs identified by project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Integrated Software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Integrated engineering and management activities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Engineering and management processes are tailored from the organizational standard processes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Tailoring based on business environment and project needs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3 KPAs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Software Product Engineering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technical activities of the project are well defined (SDLC)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correct, consistent work products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Intergroup Coordination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Software engineering groups participate actively with other groups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Peer Reviews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early defect detection and removal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better understanding of the products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implemented with inspections, walkthroughs, etc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4 KPAs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419600"/>
          </a:xfrm>
        </p:spPr>
        <p:txBody>
          <a:bodyPr/>
          <a:lstStyle/>
          <a:p>
            <a:r>
              <a:rPr lang="en-US" altLang="en-US" sz="2800"/>
              <a:t>Quantitative Process Management</a:t>
            </a:r>
          </a:p>
          <a:p>
            <a:pPr lvl="1"/>
            <a:r>
              <a:rPr lang="en-US" altLang="en-US" sz="2400"/>
              <a:t>control process performance quantitatively</a:t>
            </a:r>
          </a:p>
          <a:p>
            <a:pPr lvl="1"/>
            <a:r>
              <a:rPr lang="en-US" altLang="en-US" sz="2400"/>
              <a:t>actual results from following a software process</a:t>
            </a:r>
          </a:p>
          <a:p>
            <a:pPr lvl="1"/>
            <a:r>
              <a:rPr lang="en-US" altLang="en-US" sz="2400"/>
              <a:t>focus on identifying and correcting special causes of variation with respect to a baseline process</a:t>
            </a:r>
          </a:p>
          <a:p>
            <a:r>
              <a:rPr lang="en-US" altLang="en-US" sz="2800"/>
              <a:t>Software Quality Management</a:t>
            </a:r>
          </a:p>
          <a:p>
            <a:pPr lvl="1"/>
            <a:r>
              <a:rPr lang="en-US" altLang="en-US" sz="2400"/>
              <a:t>quantitative understanding of software quality</a:t>
            </a:r>
          </a:p>
          <a:p>
            <a:pPr lvl="2"/>
            <a:r>
              <a:rPr lang="en-US" altLang="en-US" sz="2000"/>
              <a:t>products</a:t>
            </a:r>
          </a:p>
          <a:p>
            <a:pPr lvl="2"/>
            <a:r>
              <a:rPr lang="en-US" altLang="en-US" sz="2000"/>
              <a:t>process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5 KPAs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Process Change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continuous process improvement to improve quality, increase productivity, decrease cycle time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Technology Change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identify and transfer beneficial new technologies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tools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methods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processes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Defect Prevention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causal analysis of defects to prevent recurrence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the benefits 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Helps forge a shared vision of what software process improvement means for the organization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Defines set of priorities for addressing software problems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Supports measurement of process by providing framework for performing reliable and consistent appraisals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Provides framework for consistency of processes and product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measure software and software process?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Obtain data that helps us to better control</a:t>
            </a:r>
          </a:p>
          <a:p>
            <a:r>
              <a:rPr lang="en-US" altLang="en-US"/>
              <a:t>schedule</a:t>
            </a:r>
          </a:p>
          <a:p>
            <a:r>
              <a:rPr lang="en-US" altLang="en-US"/>
              <a:t>cost</a:t>
            </a:r>
          </a:p>
          <a:p>
            <a:r>
              <a:rPr lang="en-US" altLang="en-US"/>
              <a:t>quality of software products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Consistent measurement provide data for: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Quantitatively expressing requirements, goals, and acceptance criteria</a:t>
            </a:r>
          </a:p>
          <a:p>
            <a:r>
              <a:rPr lang="en-US" altLang="en-US"/>
              <a:t>Monitoring progress and anticipating problems</a:t>
            </a:r>
          </a:p>
          <a:p>
            <a:r>
              <a:rPr lang="en-US" altLang="en-US"/>
              <a:t>Quantifying tradeoffs used in allocating resources</a:t>
            </a:r>
          </a:p>
          <a:p>
            <a:r>
              <a:rPr lang="en-US" altLang="en-US"/>
              <a:t>Predicting schedule, cost and quality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Historical</a:t>
            </a:r>
          </a:p>
          <a:p>
            <a:r>
              <a:rPr lang="en-US" altLang="en-US"/>
              <a:t>Plan</a:t>
            </a:r>
          </a:p>
          <a:p>
            <a:r>
              <a:rPr lang="en-US" altLang="en-US"/>
              <a:t>Actual</a:t>
            </a:r>
          </a:p>
          <a:p>
            <a:r>
              <a:rPr lang="en-US" altLang="en-US"/>
              <a:t>Projections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SEI Core Measures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990600" y="2590800"/>
          <a:ext cx="7772400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5632920" imgH="2043360" progId="Word.Document.8">
                  <p:embed/>
                </p:oleObj>
              </mc:Choice>
              <mc:Fallback>
                <p:oleObj name="Document" r:id="rId3" imgW="5632920" imgH="20433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7772400" cy="281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measurements for size of work products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Estimated number of requirements</a:t>
            </a:r>
          </a:p>
          <a:p>
            <a:r>
              <a:rPr lang="en-US" altLang="en-US"/>
              <a:t>Actual number of requirements</a:t>
            </a:r>
          </a:p>
          <a:p>
            <a:r>
              <a:rPr lang="en-US" altLang="en-US"/>
              <a:t>Estimated source lines of code (SLOC)</a:t>
            </a:r>
          </a:p>
          <a:p>
            <a:r>
              <a:rPr lang="en-US" altLang="en-US"/>
              <a:t>Actual SLOC</a:t>
            </a:r>
          </a:p>
          <a:p>
            <a:r>
              <a:rPr lang="en-US" altLang="en-US"/>
              <a:t>Estimated number of test cases</a:t>
            </a:r>
          </a:p>
          <a:p>
            <a:r>
              <a:rPr lang="en-US" altLang="en-US"/>
              <a:t>Actual number of test cases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772400" cy="4114800"/>
          </a:xfrm>
        </p:spPr>
        <p:txBody>
          <a:bodyPr/>
          <a:lstStyle/>
          <a:p>
            <a:r>
              <a:rPr lang="en-US" altLang="en-US"/>
              <a:t>Describes an evolutionary improvement path for software organizations from an ad hoc, immature process to a mature, disciplined one.</a:t>
            </a:r>
          </a:p>
          <a:p>
            <a:r>
              <a:rPr lang="en-US" altLang="en-US"/>
              <a:t>Provides guidance on how to gain control of processes for developing and maintaining software and how to evolve toward a culture of software engineering and management excellence.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CMM?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measurements of effort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Estimated man-hours to design/code a given module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Actual man-hours expended for designing/coding the module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Estimated number of hours to run builds for a given release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Actual number of hours spent running builds for the release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measurements of quality of the work product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Number of issues raised at requirements inspection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Number of requirements issues open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Number of requirements issues closed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Number of issues raised during code inspection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Number of defects opened during unit testing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measurements of quality of the work product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Number of defects opened during system testing</a:t>
            </a:r>
          </a:p>
          <a:p>
            <a:r>
              <a:rPr lang="en-US" altLang="en-US"/>
              <a:t>Number of defects opened during UAT</a:t>
            </a:r>
          </a:p>
          <a:p>
            <a:r>
              <a:rPr lang="en-US" altLang="en-US"/>
              <a:t>Number of defects still open</a:t>
            </a:r>
          </a:p>
          <a:p>
            <a:r>
              <a:rPr lang="en-US" altLang="en-US"/>
              <a:t>Number of defects closed</a:t>
            </a:r>
          </a:p>
          <a:p>
            <a:r>
              <a:rPr lang="en-US" altLang="en-US"/>
              <a:t>Defect 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measurements of quality of the work product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Total number of build failures</a:t>
            </a:r>
          </a:p>
          <a:p>
            <a:r>
              <a:rPr lang="en-US" altLang="en-US"/>
              <a:t>Total number of defects fixed for a given release</a:t>
            </a:r>
          </a:p>
          <a:p>
            <a:r>
              <a:rPr lang="en-US" altLang="en-US"/>
              <a:t>Total number of defects verified and accepted</a:t>
            </a:r>
          </a:p>
          <a:p>
            <a:r>
              <a:rPr lang="en-US" altLang="en-US"/>
              <a:t>Total number of defects verified and rejected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Maturity Concepts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Software Process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set of activities, methods, practices, and transformations that people use to develop and maintain software and the associated products (e.g., project plans, design documents, code, test cases, user manuals)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Software Process Capability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describes the range of expected results that can be achieved by following a software process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means of predicting the most likely outcomes to be expected from the next software project the organization undertakes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Maturity Concepts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Software Process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actual results achieved by following a software process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Software Process Maturity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extent to which a specific process is explicitly defined, managed, measured, controlled and effective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implies potential growth in capability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indicates richness of process and consistency with which it is applied in projects throughout the organization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the CMM Levels?</a:t>
            </a:r>
            <a:br>
              <a:rPr lang="en-US" altLang="en-US"/>
            </a:br>
            <a:r>
              <a:rPr lang="en-US" altLang="en-US" sz="3200"/>
              <a:t>(The five levels of software process maturity) 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Maturity level indicates level of process capability:</a:t>
            </a:r>
          </a:p>
          <a:p>
            <a:pPr>
              <a:buFont typeface="Monotype Sorts" pitchFamily="2" charset="2"/>
              <a:buChar char="o"/>
            </a:pPr>
            <a:r>
              <a:rPr lang="en-US" altLang="en-US"/>
              <a:t>Initial</a:t>
            </a:r>
          </a:p>
          <a:p>
            <a:pPr>
              <a:buFont typeface="Monotype Sorts" pitchFamily="2" charset="2"/>
              <a:buChar char="o"/>
            </a:pPr>
            <a:r>
              <a:rPr lang="en-US" altLang="en-US"/>
              <a:t>Repeatable</a:t>
            </a:r>
          </a:p>
          <a:p>
            <a:pPr>
              <a:buFont typeface="Monotype Sorts" pitchFamily="2" charset="2"/>
              <a:buChar char="o"/>
            </a:pPr>
            <a:r>
              <a:rPr lang="en-US" altLang="en-US"/>
              <a:t>Defined</a:t>
            </a:r>
          </a:p>
          <a:p>
            <a:pPr>
              <a:buFont typeface="Monotype Sorts" pitchFamily="2" charset="2"/>
              <a:buChar char="o"/>
            </a:pPr>
            <a:r>
              <a:rPr lang="en-US" altLang="en-US"/>
              <a:t>Managed</a:t>
            </a:r>
          </a:p>
          <a:p>
            <a:pPr>
              <a:buFont typeface="Monotype Sorts" pitchFamily="2" charset="2"/>
              <a:buChar char="o"/>
            </a:pPr>
            <a:r>
              <a:rPr lang="en-US" altLang="en-US"/>
              <a:t>Optimizing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286000" y="838200"/>
          <a:ext cx="4716463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Image" r:id="rId3" imgW="4266667" imgH="4406349" progId="Photoshop.Image.6">
                  <p:embed/>
                </p:oleObj>
              </mc:Choice>
              <mc:Fallback>
                <p:oleObj name="Image" r:id="rId3" imgW="4266667" imgH="4406349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38200"/>
                        <a:ext cx="4716463" cy="48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1: Initial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Ê"/>
            </a:pPr>
            <a:r>
              <a:rPr lang="en-US" altLang="en-US" sz="2800"/>
              <a:t>Initial : The software process is characterized as ad hoc, and occasionally even chaotic. Few processes are defined, and success depends on individual effort.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Ê"/>
            </a:pPr>
            <a:r>
              <a:rPr lang="en-US" altLang="en-US" sz="2400"/>
              <a:t>At this level, frequently have difficulty making commitments that the staff can meet with an orderly process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Ê"/>
            </a:pPr>
            <a:r>
              <a:rPr lang="en-US" altLang="en-US" sz="2400"/>
              <a:t>Products developed are often over budget and schedule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Ê"/>
            </a:pPr>
            <a:r>
              <a:rPr lang="en-US" altLang="en-US" sz="2400"/>
              <a:t>Wide variations in cost, schedule, functionality and quality targets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Ê"/>
            </a:pPr>
            <a:r>
              <a:rPr lang="en-US" altLang="en-US" sz="2400"/>
              <a:t>Capability is a characteristic of the individuals, not of the organization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 2: Repeatable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Ë"/>
            </a:pPr>
            <a:r>
              <a:rPr lang="en-US" altLang="en-US" sz="2800"/>
              <a:t>Basic process management processes are established to track cost, schedule, and functionality. The necessary process discipline is in place to repeat earlier successes on projects with similar applications.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Ë"/>
            </a:pPr>
            <a:r>
              <a:rPr lang="en-US" altLang="en-US" sz="2400"/>
              <a:t>Realistic project commitments based on results observed on previous projects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Ë"/>
            </a:pPr>
            <a:r>
              <a:rPr lang="en-US" altLang="en-US" sz="2400"/>
              <a:t>Software project standards are defined and faithfully followed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Ë"/>
            </a:pPr>
            <a:r>
              <a:rPr lang="en-US" altLang="en-US" sz="2400"/>
              <a:t>Processes may differ between projects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Ë"/>
            </a:pPr>
            <a:r>
              <a:rPr lang="en-US" altLang="en-US" sz="2400"/>
              <a:t>Process is disciplined 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Ë"/>
            </a:pPr>
            <a:r>
              <a:rPr lang="en-US" altLang="en-US" sz="2400"/>
              <a:t>earlier successes can be repeated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70000"/>
          <a:buFont typeface="Monotype Sorts" pitchFamily="2" charset="2"/>
          <a:buChar char="n"/>
          <a:tabLst/>
          <a:defRPr kumimoji="1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70000"/>
          <a:buFont typeface="Monotype Sorts" pitchFamily="2" charset="2"/>
          <a:buChar char="n"/>
          <a:tabLst/>
          <a:defRPr kumimoji="1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826</TotalTime>
  <Words>1255</Words>
  <Application>Microsoft Office PowerPoint</Application>
  <PresentationFormat>On-screen Show (4:3)</PresentationFormat>
  <Paragraphs>180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Times New Roman</vt:lpstr>
      <vt:lpstr>Arial</vt:lpstr>
      <vt:lpstr>Monotype Sorts</vt:lpstr>
      <vt:lpstr>Dads Tie</vt:lpstr>
      <vt:lpstr>Adobe Photoshop Image</vt:lpstr>
      <vt:lpstr>Microsoft Word Document</vt:lpstr>
      <vt:lpstr>Capability Maturity Model</vt:lpstr>
      <vt:lpstr>What is CMM?</vt:lpstr>
      <vt:lpstr>What is CMM?</vt:lpstr>
      <vt:lpstr>Process Maturity Concepts</vt:lpstr>
      <vt:lpstr>Process Maturity Concepts</vt:lpstr>
      <vt:lpstr>What are the CMM Levels? (The five levels of software process maturity) </vt:lpstr>
      <vt:lpstr>PowerPoint Presentation</vt:lpstr>
      <vt:lpstr>Level 1: Initial</vt:lpstr>
      <vt:lpstr>Level 2: Repeatable</vt:lpstr>
      <vt:lpstr>Level 3: Defined</vt:lpstr>
      <vt:lpstr>Level 4: Managed</vt:lpstr>
      <vt:lpstr>Level 5: Optimizing</vt:lpstr>
      <vt:lpstr>Internal Structure to Maturity Levels</vt:lpstr>
      <vt:lpstr>PowerPoint Presentation</vt:lpstr>
      <vt:lpstr>PowerPoint Presentation</vt:lpstr>
      <vt:lpstr>Level 2 KPAs</vt:lpstr>
      <vt:lpstr>Level 2 KPAs</vt:lpstr>
      <vt:lpstr>Level 2 KPAs</vt:lpstr>
      <vt:lpstr>Level 3 KPAs</vt:lpstr>
      <vt:lpstr>Level 3 KPAs</vt:lpstr>
      <vt:lpstr>Level 3 KPAs</vt:lpstr>
      <vt:lpstr>Level 4 KPAs</vt:lpstr>
      <vt:lpstr>Level 5 KPAs</vt:lpstr>
      <vt:lpstr>What are the benefits ?</vt:lpstr>
      <vt:lpstr>Why measure software and software process?</vt:lpstr>
      <vt:lpstr>Consistent measurement provide data for:</vt:lpstr>
      <vt:lpstr>Measurements</vt:lpstr>
      <vt:lpstr>SEI Core Measures</vt:lpstr>
      <vt:lpstr>Examples of measurements for size of work products</vt:lpstr>
      <vt:lpstr>Example of measurements of effort</vt:lpstr>
      <vt:lpstr>Examples of measurements of quality of the work product</vt:lpstr>
      <vt:lpstr>Examples of measurements of quality of the work product</vt:lpstr>
      <vt:lpstr>Examples of measurements of quality of the work product</vt:lpstr>
    </vt:vector>
  </TitlesOfParts>
  <Company>AIG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Maturity Model</dc:title>
  <dc:creator>CDEVERA</dc:creator>
  <cp:lastModifiedBy>Ahsan Nabi Khan</cp:lastModifiedBy>
  <cp:revision>24</cp:revision>
  <cp:lastPrinted>2002-07-11T08:06:44Z</cp:lastPrinted>
  <dcterms:created xsi:type="dcterms:W3CDTF">2002-07-11T00:11:40Z</dcterms:created>
  <dcterms:modified xsi:type="dcterms:W3CDTF">2018-02-06T10:07:56Z</dcterms:modified>
</cp:coreProperties>
</file>