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79" r:id="rId5"/>
    <p:sldId id="280" r:id="rId6"/>
    <p:sldId id="281" r:id="rId7"/>
    <p:sldId id="282" r:id="rId8"/>
    <p:sldId id="263" r:id="rId9"/>
    <p:sldId id="264" r:id="rId10"/>
    <p:sldId id="266" r:id="rId11"/>
    <p:sldId id="267" r:id="rId12"/>
    <p:sldId id="283" r:id="rId13"/>
    <p:sldId id="284" r:id="rId14"/>
    <p:sldId id="285" r:id="rId15"/>
    <p:sldId id="273" r:id="rId16"/>
    <p:sldId id="276" r:id="rId17"/>
    <p:sldId id="278"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9144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762000" y="2209800"/>
            <a:ext cx="7848600" cy="38100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229600" y="6248401"/>
            <a:ext cx="914400" cy="609600"/>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2210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46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575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439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19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6449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584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140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5555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1428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057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9144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762000" y="2209800"/>
            <a:ext cx="7848600" cy="38100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229600" y="6248401"/>
            <a:ext cx="914400" cy="609600"/>
          </a:xfrm>
        </p:spPr>
        <p:txBody>
          <a:bodyPr/>
          <a:lstStyle>
            <a:lvl1pPr algn="ctr">
              <a:defRPr>
                <a:solidFill>
                  <a:schemeClr val="bg1"/>
                </a:solidFill>
              </a:defRPr>
            </a:lvl1pPr>
          </a:lstStyle>
          <a:p>
            <a:fld id="{94F50CEE-9349-4ADC-BEA7-83425282D2C9}"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35328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8553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2646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3758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9855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72899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384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1033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3115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009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3" cstate="print"/>
          <a:srcRect/>
          <a:stretch>
            <a:fillRect/>
          </a:stretch>
        </p:blipFill>
        <p:spPr bwMode="auto">
          <a:xfrm>
            <a:off x="-1621" y="0"/>
            <a:ext cx="9145656" cy="6858000"/>
          </a:xfrm>
          <a:prstGeom prst="rect">
            <a:avLst/>
          </a:prstGeom>
          <a:noFill/>
        </p:spPr>
      </p:pic>
    </p:spTree>
    <p:extLst>
      <p:ext uri="{BB962C8B-B14F-4D97-AF65-F5344CB8AC3E}">
        <p14:creationId xmlns:p14="http://schemas.microsoft.com/office/powerpoint/2010/main" val="2086220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pic>
        <p:nvPicPr>
          <p:cNvPr id="2051" name="Picture 3" descr="C:\Users\SAJID\Desktop\two.jpg"/>
          <p:cNvPicPr>
            <a:picLocks noChangeAspect="1" noChangeArrowheads="1"/>
          </p:cNvPicPr>
          <p:nvPr/>
        </p:nvPicPr>
        <p:blipFill>
          <a:blip r:embed="rId13" cstate="print"/>
          <a:srcRect/>
          <a:stretch>
            <a:fillRect/>
          </a:stretch>
        </p:blipFill>
        <p:spPr bwMode="auto">
          <a:xfrm>
            <a:off x="-1621" y="0"/>
            <a:ext cx="9145656" cy="6858000"/>
          </a:xfrm>
          <a:prstGeom prst="rect">
            <a:avLst/>
          </a:prstGeom>
          <a:noFill/>
        </p:spPr>
      </p:pic>
    </p:spTree>
    <p:extLst>
      <p:ext uri="{BB962C8B-B14F-4D97-AF65-F5344CB8AC3E}">
        <p14:creationId xmlns:p14="http://schemas.microsoft.com/office/powerpoint/2010/main" val="1708243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reference/android/hardware/Sensor.html" TargetMode="External"/><Relationship Id="rId2" Type="http://schemas.openxmlformats.org/officeDocument/2006/relationships/hyperlink" Target="http://developer.android.com/develop/index.html" TargetMode="External"/><Relationship Id="rId1" Type="http://schemas.openxmlformats.org/officeDocument/2006/relationships/slideLayout" Target="../slideLayouts/slideLayout13.xml"/><Relationship Id="rId4" Type="http://schemas.openxmlformats.org/officeDocument/2006/relationships/hyperlink" Target="https://developer.android.com/reference/android/speech/tts/TextToSpeech.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47800"/>
          </a:xfrm>
        </p:spPr>
        <p:txBody>
          <a:bodyPr/>
          <a:lstStyle/>
          <a:p>
            <a:r>
              <a:rPr lang="en-US" b="1" dirty="0" smtClean="0"/>
              <a:t>Gesture based Smartphone Application for Visually Impaired</a:t>
            </a:r>
            <a:endParaRPr lang="en-US" b="1" dirty="0"/>
          </a:p>
        </p:txBody>
      </p:sp>
      <p:sp>
        <p:nvSpPr>
          <p:cNvPr id="3" name="Content Placeholder 2"/>
          <p:cNvSpPr txBox="1">
            <a:spLocks/>
          </p:cNvSpPr>
          <p:nvPr/>
        </p:nvSpPr>
        <p:spPr>
          <a:xfrm>
            <a:off x="228600" y="3352800"/>
            <a:ext cx="4735882" cy="27432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prstClr val="black"/>
                </a:solidFill>
              </a:rPr>
              <a:t>Ahmad Ali</a:t>
            </a:r>
          </a:p>
          <a:p>
            <a:pPr algn="l"/>
            <a:r>
              <a:rPr lang="en-US" sz="2800" dirty="0" smtClean="0">
                <a:solidFill>
                  <a:prstClr val="black"/>
                </a:solidFill>
              </a:rPr>
              <a:t>FA12-BCS-008</a:t>
            </a:r>
          </a:p>
          <a:p>
            <a:pPr algn="l"/>
            <a:endParaRPr lang="en-US" sz="2800" dirty="0" smtClean="0">
              <a:solidFill>
                <a:prstClr val="black"/>
              </a:solidFill>
            </a:endParaRPr>
          </a:p>
          <a:p>
            <a:pPr algn="l"/>
            <a:r>
              <a:rPr lang="en-US" sz="2800" b="1" dirty="0" smtClean="0">
                <a:solidFill>
                  <a:prstClr val="black"/>
                </a:solidFill>
              </a:rPr>
              <a:t>Awais Ahmad</a:t>
            </a:r>
          </a:p>
          <a:p>
            <a:pPr algn="l"/>
            <a:r>
              <a:rPr lang="en-US" sz="2800" dirty="0" smtClean="0">
                <a:solidFill>
                  <a:prstClr val="black"/>
                </a:solidFill>
              </a:rPr>
              <a:t>FA12-BCS-025</a:t>
            </a:r>
          </a:p>
          <a:p>
            <a:pPr algn="l"/>
            <a:endParaRPr lang="en-US" sz="2800" dirty="0" smtClean="0">
              <a:solidFill>
                <a:prstClr val="black"/>
              </a:solidFill>
            </a:endParaRPr>
          </a:p>
        </p:txBody>
      </p:sp>
      <p:sp>
        <p:nvSpPr>
          <p:cNvPr id="4" name="Rectangle 3"/>
          <p:cNvSpPr/>
          <p:nvPr/>
        </p:nvSpPr>
        <p:spPr>
          <a:xfrm>
            <a:off x="4964482" y="3372415"/>
            <a:ext cx="3646118" cy="1384995"/>
          </a:xfrm>
          <a:prstGeom prst="rect">
            <a:avLst/>
          </a:prstGeom>
        </p:spPr>
        <p:txBody>
          <a:bodyPr wrap="square">
            <a:spAutoFit/>
          </a:bodyPr>
          <a:lstStyle/>
          <a:p>
            <a:r>
              <a:rPr lang="en-US" sz="2800" b="1" dirty="0" smtClean="0">
                <a:solidFill>
                  <a:prstClr val="black"/>
                </a:solidFill>
              </a:rPr>
              <a:t>Supervisor: </a:t>
            </a:r>
          </a:p>
          <a:p>
            <a:r>
              <a:rPr lang="en-GB" sz="2800" dirty="0" err="1" smtClean="0">
                <a:solidFill>
                  <a:prstClr val="black"/>
                </a:solidFill>
              </a:rPr>
              <a:t>Dr.</a:t>
            </a:r>
            <a:r>
              <a:rPr lang="en-GB" sz="2800" dirty="0" smtClean="0">
                <a:solidFill>
                  <a:prstClr val="black"/>
                </a:solidFill>
              </a:rPr>
              <a:t> Yasir Faheem</a:t>
            </a:r>
            <a:endParaRPr lang="en-US" sz="2800" dirty="0" smtClean="0">
              <a:solidFill>
                <a:prstClr val="black"/>
              </a:solidFill>
            </a:endParaRPr>
          </a:p>
          <a:p>
            <a:endParaRPr lang="en-US" sz="2800" b="1" dirty="0" smtClean="0">
              <a:solidFill>
                <a:prstClr val="black"/>
              </a:solidFill>
            </a:endParaRPr>
          </a:p>
        </p:txBody>
      </p:sp>
    </p:spTree>
    <p:extLst>
      <p:ext uri="{BB962C8B-B14F-4D97-AF65-F5344CB8AC3E}">
        <p14:creationId xmlns:p14="http://schemas.microsoft.com/office/powerpoint/2010/main" val="340757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lstStyle/>
          <a:p>
            <a:r>
              <a:rPr lang="en-US" dirty="0" smtClean="0"/>
              <a:t>Class Diagram</a:t>
            </a:r>
            <a:endParaRPr lang="en-US" dirty="0"/>
          </a:p>
        </p:txBody>
      </p:sp>
      <p:sp>
        <p:nvSpPr>
          <p:cNvPr id="3" name="Content Placeholder 2"/>
          <p:cNvSpPr>
            <a:spLocks noGrp="1"/>
          </p:cNvSpPr>
          <p:nvPr>
            <p:ph idx="1"/>
          </p:nvPr>
        </p:nvSpPr>
        <p:spPr>
          <a:xfrm>
            <a:off x="457200" y="4343400"/>
            <a:ext cx="8229600" cy="1782763"/>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402514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61" y="1028700"/>
            <a:ext cx="8229600" cy="1143000"/>
          </a:xfrm>
        </p:spPr>
        <p:txBody>
          <a:bodyPr/>
          <a:lstStyle/>
          <a:p>
            <a:r>
              <a:rPr lang="en-US" dirty="0" smtClean="0"/>
              <a:t>Sequence Diagram</a:t>
            </a:r>
            <a:endParaRPr lang="en-US" dirty="0"/>
          </a:p>
        </p:txBody>
      </p:sp>
      <p:sp>
        <p:nvSpPr>
          <p:cNvPr id="3" name="Content Placeholder 2"/>
          <p:cNvSpPr>
            <a:spLocks noGrp="1"/>
          </p:cNvSpPr>
          <p:nvPr>
            <p:ph idx="1"/>
          </p:nvPr>
        </p:nvSpPr>
        <p:spPr>
          <a:xfrm>
            <a:off x="457200" y="4267200"/>
            <a:ext cx="8229600" cy="1782763"/>
          </a:xfrm>
        </p:spPr>
        <p:txBody>
          <a:bodyPr/>
          <a:lstStyle/>
          <a:p>
            <a:pPr marL="0" indent="0">
              <a:buNone/>
            </a:pPr>
            <a:r>
              <a:rPr lang="en-US" dirty="0"/>
              <a:t> </a:t>
            </a:r>
          </a:p>
        </p:txBody>
      </p:sp>
    </p:spTree>
    <p:extLst>
      <p:ext uri="{BB962C8B-B14F-4D97-AF65-F5344CB8AC3E}">
        <p14:creationId xmlns:p14="http://schemas.microsoft.com/office/powerpoint/2010/main" val="20799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122"/>
            <a:ext cx="8229600" cy="1143000"/>
          </a:xfrm>
        </p:spPr>
        <p:txBody>
          <a:bodyPr/>
          <a:lstStyle/>
          <a:p>
            <a:r>
              <a:rPr lang="en-US" dirty="0" smtClean="0"/>
              <a:t>Activity Diagram</a:t>
            </a:r>
            <a:endParaRPr lang="en-US" dirty="0"/>
          </a:p>
        </p:txBody>
      </p:sp>
      <p:sp>
        <p:nvSpPr>
          <p:cNvPr id="3" name="Content Placeholder 2"/>
          <p:cNvSpPr>
            <a:spLocks noGrp="1"/>
          </p:cNvSpPr>
          <p:nvPr>
            <p:ph idx="1"/>
          </p:nvPr>
        </p:nvSpPr>
        <p:spPr>
          <a:xfrm>
            <a:off x="457200" y="2819400"/>
            <a:ext cx="8229600" cy="3306763"/>
          </a:xfrm>
        </p:spPr>
        <p:txBody>
          <a:bodyPr/>
          <a:lstStyle/>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18074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2" y="990600"/>
            <a:ext cx="8915400" cy="914400"/>
          </a:xfrm>
        </p:spPr>
        <p:txBody>
          <a:bodyPr anchor="b"/>
          <a:lstStyle/>
          <a:p>
            <a:pPr lvl="0"/>
            <a:r>
              <a:rPr lang="en-US" b="1" dirty="0"/>
              <a:t>Algorithm &amp; Implementation </a:t>
            </a:r>
          </a:p>
        </p:txBody>
      </p:sp>
      <p:sp>
        <p:nvSpPr>
          <p:cNvPr id="3" name="Content Placeholder 2"/>
          <p:cNvSpPr>
            <a:spLocks noGrp="1"/>
          </p:cNvSpPr>
          <p:nvPr>
            <p:ph idx="1"/>
          </p:nvPr>
        </p:nvSpPr>
        <p:spPr>
          <a:xfrm>
            <a:off x="152400" y="2133600"/>
            <a:ext cx="8634248" cy="3048000"/>
          </a:xfrm>
        </p:spPr>
        <p:txBody>
          <a:bodyPr/>
          <a:lstStyle/>
          <a:p>
            <a:r>
              <a:rPr lang="en-US" dirty="0"/>
              <a:t>For limiting the accelerometer values coming from the sensor, to the desired input, the readings are added in three dimensions. Then a modulus is taken to ignore negative values (avoid multiple directions) and these values are used to compare with the defined threshold values.</a:t>
            </a:r>
          </a:p>
        </p:txBody>
      </p:sp>
    </p:spTree>
    <p:extLst>
      <p:ext uri="{BB962C8B-B14F-4D97-AF65-F5344CB8AC3E}">
        <p14:creationId xmlns:p14="http://schemas.microsoft.com/office/powerpoint/2010/main" val="209869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762"/>
            <a:ext cx="8229600" cy="884238"/>
          </a:xfrm>
        </p:spPr>
        <p:txBody>
          <a:bodyPr anchor="b"/>
          <a:lstStyle/>
          <a:p>
            <a:r>
              <a:rPr lang="en-US" b="1" smtClean="0"/>
              <a:t>References</a:t>
            </a:r>
            <a:endParaRPr lang="en-US" b="1" dirty="0"/>
          </a:p>
        </p:txBody>
      </p:sp>
      <p:sp>
        <p:nvSpPr>
          <p:cNvPr id="3" name="Content Placeholder 2"/>
          <p:cNvSpPr>
            <a:spLocks noGrp="1"/>
          </p:cNvSpPr>
          <p:nvPr>
            <p:ph idx="1"/>
          </p:nvPr>
        </p:nvSpPr>
        <p:spPr/>
        <p:txBody>
          <a:bodyPr/>
          <a:lstStyle/>
          <a:p>
            <a:pPr lvl="1"/>
            <a:r>
              <a:rPr lang="en-US" sz="2400" dirty="0"/>
              <a:t>Marco </a:t>
            </a:r>
            <a:r>
              <a:rPr lang="en-US" sz="2400" dirty="0" err="1"/>
              <a:t>Klingmann</a:t>
            </a:r>
            <a:r>
              <a:rPr lang="en-US" sz="2400" dirty="0"/>
              <a:t>, (2009), Accelerometer-Based Gesture Recognition with the iPhone, Goldsmiths University of London.</a:t>
            </a:r>
          </a:p>
          <a:p>
            <a:pPr lvl="1"/>
            <a:r>
              <a:rPr lang="en-US" sz="2400" dirty="0"/>
              <a:t>Creative Commons Attributions, </a:t>
            </a:r>
            <a:r>
              <a:rPr lang="en-US" sz="2400" u="sng" dirty="0">
                <a:hlinkClick r:id="rId2"/>
              </a:rPr>
              <a:t>http://developer.android.com/develop/index.html</a:t>
            </a:r>
            <a:r>
              <a:rPr lang="en-US" sz="2400" dirty="0"/>
              <a:t>, Index, April 22, 2016.</a:t>
            </a:r>
          </a:p>
          <a:p>
            <a:pPr lvl="1"/>
            <a:r>
              <a:rPr lang="en-US" sz="2400" u="sng" dirty="0">
                <a:hlinkClick r:id="rId3"/>
              </a:rPr>
              <a:t>https://developer.android.com/reference/android/hardware/Sensor.html</a:t>
            </a:r>
            <a:r>
              <a:rPr lang="en-US" sz="2400" dirty="0"/>
              <a:t>, Accelerometer, March 07, </a:t>
            </a:r>
            <a:r>
              <a:rPr lang="en-US" sz="2400" dirty="0" smtClean="0"/>
              <a:t>2016.</a:t>
            </a:r>
          </a:p>
          <a:p>
            <a:pPr lvl="1"/>
            <a:r>
              <a:rPr lang="en-US" sz="2400" u="sng" dirty="0" smtClean="0">
                <a:hlinkClick r:id="rId4"/>
              </a:rPr>
              <a:t>https</a:t>
            </a:r>
            <a:r>
              <a:rPr lang="en-US" sz="2400" u="sng" dirty="0">
                <a:hlinkClick r:id="rId4"/>
              </a:rPr>
              <a:t>://developer.android.com/reference/android/speech/tts/TextToSpeech.html</a:t>
            </a:r>
            <a:r>
              <a:rPr lang="en-US" sz="2400" dirty="0"/>
              <a:t>, Text-to-Speech, March 14, 2016.</a:t>
            </a:r>
          </a:p>
        </p:txBody>
      </p:sp>
    </p:spTree>
    <p:extLst>
      <p:ext uri="{BB962C8B-B14F-4D97-AF65-F5344CB8AC3E}">
        <p14:creationId xmlns:p14="http://schemas.microsoft.com/office/powerpoint/2010/main" val="69326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71800"/>
            <a:ext cx="8229600" cy="1143000"/>
          </a:xfrm>
        </p:spPr>
        <p:txBody>
          <a:bodyPr/>
          <a:lstStyle/>
          <a:p>
            <a:r>
              <a:rPr lang="en-US" dirty="0" smtClean="0"/>
              <a:t>Demo</a:t>
            </a:r>
            <a:endParaRPr lang="en-US" dirty="0"/>
          </a:p>
        </p:txBody>
      </p:sp>
      <p:sp>
        <p:nvSpPr>
          <p:cNvPr id="3" name="Content Placeholder 2"/>
          <p:cNvSpPr>
            <a:spLocks noGrp="1"/>
          </p:cNvSpPr>
          <p:nvPr>
            <p:ph idx="1"/>
          </p:nvPr>
        </p:nvSpPr>
        <p:spPr>
          <a:xfrm>
            <a:off x="457200" y="5715000"/>
            <a:ext cx="1600200" cy="411163"/>
          </a:xfrm>
        </p:spPr>
        <p:txBody>
          <a:bodyPr/>
          <a:lstStyle/>
          <a:p>
            <a:pPr marL="0" indent="0">
              <a:buNone/>
            </a:pPr>
            <a:r>
              <a:rPr lang="en-US" dirty="0"/>
              <a:t> </a:t>
            </a:r>
          </a:p>
        </p:txBody>
      </p:sp>
    </p:spTree>
    <p:extLst>
      <p:ext uri="{BB962C8B-B14F-4D97-AF65-F5344CB8AC3E}">
        <p14:creationId xmlns:p14="http://schemas.microsoft.com/office/powerpoint/2010/main" val="240465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457200" lvl="1" indent="0">
              <a:spcBef>
                <a:spcPct val="0"/>
              </a:spcBef>
              <a:buNone/>
            </a:pPr>
            <a:endParaRPr lang="en-US" sz="4400" b="1" dirty="0" smtClean="0">
              <a:latin typeface="+mj-lt"/>
              <a:ea typeface="+mj-ea"/>
              <a:cs typeface="+mj-cs"/>
            </a:endParaRPr>
          </a:p>
          <a:p>
            <a:pPr marL="457200" lvl="1" indent="0">
              <a:spcBef>
                <a:spcPct val="0"/>
              </a:spcBef>
              <a:buNone/>
            </a:pPr>
            <a:r>
              <a:rPr lang="en-US" sz="4400" b="1" dirty="0">
                <a:latin typeface="+mj-lt"/>
                <a:ea typeface="+mj-ea"/>
                <a:cs typeface="+mj-cs"/>
              </a:rPr>
              <a:t> </a:t>
            </a:r>
            <a:r>
              <a:rPr lang="en-US" sz="4400" b="1" dirty="0" smtClean="0">
                <a:latin typeface="+mj-lt"/>
                <a:ea typeface="+mj-ea"/>
                <a:cs typeface="+mj-cs"/>
              </a:rPr>
              <a:t>      Question and Answers</a:t>
            </a:r>
            <a:endParaRPr lang="en-US" sz="4400" b="1" dirty="0">
              <a:latin typeface="+mj-lt"/>
              <a:ea typeface="+mj-ea"/>
              <a:cs typeface="+mj-cs"/>
            </a:endParaRPr>
          </a:p>
        </p:txBody>
      </p:sp>
    </p:spTree>
    <p:extLst>
      <p:ext uri="{BB962C8B-B14F-4D97-AF65-F5344CB8AC3E}">
        <p14:creationId xmlns:p14="http://schemas.microsoft.com/office/powerpoint/2010/main" val="282570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chor="b"/>
          <a:lstStyle/>
          <a:p>
            <a:r>
              <a:rPr lang="en-US" dirty="0" smtClean="0"/>
              <a:t>Introduction</a:t>
            </a:r>
            <a:endParaRPr lang="en-US" dirty="0"/>
          </a:p>
        </p:txBody>
      </p:sp>
      <p:sp>
        <p:nvSpPr>
          <p:cNvPr id="3" name="Content Placeholder 2"/>
          <p:cNvSpPr>
            <a:spLocks noGrp="1"/>
          </p:cNvSpPr>
          <p:nvPr>
            <p:ph idx="1"/>
          </p:nvPr>
        </p:nvSpPr>
        <p:spPr>
          <a:xfrm>
            <a:off x="457200" y="1905000"/>
            <a:ext cx="7543800" cy="4221163"/>
          </a:xfrm>
        </p:spPr>
        <p:txBody>
          <a:bodyPr/>
          <a:lstStyle/>
          <a:p>
            <a:pPr marL="0" indent="0">
              <a:buNone/>
            </a:pPr>
            <a:r>
              <a:rPr lang="en-US" dirty="0"/>
              <a:t>Gesture-based Smartphone application </a:t>
            </a:r>
            <a:r>
              <a:rPr lang="en-US" dirty="0" smtClean="0"/>
              <a:t>is an Android application </a:t>
            </a:r>
            <a:r>
              <a:rPr lang="en-US" dirty="0"/>
              <a:t>designed for Visually Impaired people</a:t>
            </a:r>
            <a:r>
              <a:rPr lang="en-US" dirty="0" smtClean="0"/>
              <a:t> which will be operated using hand gestures and provide them with basic usage of a mobile phone.</a:t>
            </a:r>
          </a:p>
        </p:txBody>
      </p:sp>
    </p:spTree>
    <p:extLst>
      <p:ext uri="{BB962C8B-B14F-4D97-AF65-F5344CB8AC3E}">
        <p14:creationId xmlns:p14="http://schemas.microsoft.com/office/powerpoint/2010/main" val="316556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a:t>Scope statement</a:t>
            </a:r>
          </a:p>
        </p:txBody>
      </p:sp>
      <p:sp>
        <p:nvSpPr>
          <p:cNvPr id="3" name="Content Placeholder 2"/>
          <p:cNvSpPr>
            <a:spLocks noGrp="1"/>
          </p:cNvSpPr>
          <p:nvPr>
            <p:ph idx="1"/>
          </p:nvPr>
        </p:nvSpPr>
        <p:spPr>
          <a:xfrm>
            <a:off x="457200" y="1752600"/>
            <a:ext cx="8229600" cy="4648200"/>
          </a:xfrm>
        </p:spPr>
        <p:txBody>
          <a:bodyPr/>
          <a:lstStyle/>
          <a:p>
            <a:r>
              <a:rPr lang="en-US" dirty="0" smtClean="0"/>
              <a:t>The major objective of designing this system is to operate 3 applications (Call, Messaging and Contacts) with selective features which are required by a visually impaired person to facilitate them for using basic functions of a smartphone.</a:t>
            </a:r>
          </a:p>
          <a:p>
            <a:r>
              <a:rPr lang="en-US" dirty="0" smtClean="0"/>
              <a:t>As it is a smartphone application, the system will be an </a:t>
            </a:r>
            <a:r>
              <a:rPr lang="en-US" dirty="0"/>
              <a:t>A</a:t>
            </a:r>
            <a:r>
              <a:rPr lang="en-US" dirty="0" smtClean="0"/>
              <a:t>ndroid application.</a:t>
            </a:r>
            <a:endParaRPr lang="en-US" dirty="0"/>
          </a:p>
        </p:txBody>
      </p:sp>
    </p:spTree>
    <p:extLst>
      <p:ext uri="{BB962C8B-B14F-4D97-AF65-F5344CB8AC3E}">
        <p14:creationId xmlns:p14="http://schemas.microsoft.com/office/powerpoint/2010/main" val="94063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08038"/>
          </a:xfrm>
        </p:spPr>
        <p:txBody>
          <a:bodyPr/>
          <a:lstStyle/>
          <a:p>
            <a:r>
              <a:rPr lang="en-US" dirty="0" smtClean="0"/>
              <a:t>Modules</a:t>
            </a:r>
            <a:endParaRPr lang="en-US" dirty="0"/>
          </a:p>
        </p:txBody>
      </p:sp>
      <p:sp>
        <p:nvSpPr>
          <p:cNvPr id="3" name="Content Placeholder 2"/>
          <p:cNvSpPr>
            <a:spLocks noGrp="1"/>
          </p:cNvSpPr>
          <p:nvPr>
            <p:ph idx="1"/>
          </p:nvPr>
        </p:nvSpPr>
        <p:spPr>
          <a:xfrm>
            <a:off x="381000" y="1752600"/>
            <a:ext cx="8229600" cy="4724400"/>
          </a:xfrm>
        </p:spPr>
        <p:txBody>
          <a:bodyPr/>
          <a:lstStyle/>
          <a:p>
            <a:pPr marL="0" indent="0">
              <a:buNone/>
            </a:pPr>
            <a:r>
              <a:rPr lang="en-US" dirty="0" smtClean="0"/>
              <a:t>Main modules include:</a:t>
            </a:r>
          </a:p>
          <a:p>
            <a:r>
              <a:rPr lang="en-US" dirty="0" smtClean="0"/>
              <a:t>Call</a:t>
            </a:r>
          </a:p>
          <a:p>
            <a:r>
              <a:rPr lang="en-US" dirty="0" smtClean="0"/>
              <a:t>Messaging</a:t>
            </a:r>
          </a:p>
          <a:p>
            <a:r>
              <a:rPr lang="en-US" dirty="0" smtClean="0"/>
              <a:t>Contacts</a:t>
            </a:r>
          </a:p>
          <a:p>
            <a:r>
              <a:rPr lang="en-US" dirty="0" smtClean="0"/>
              <a:t>Identifying gesture</a:t>
            </a:r>
          </a:p>
          <a:p>
            <a:r>
              <a:rPr lang="en-US" dirty="0"/>
              <a:t>Action on </a:t>
            </a:r>
            <a:r>
              <a:rPr lang="en-US" dirty="0" smtClean="0"/>
              <a:t>Gesture</a:t>
            </a:r>
          </a:p>
          <a:p>
            <a:r>
              <a:rPr lang="en-US" dirty="0" smtClean="0"/>
              <a:t>Feedback</a:t>
            </a:r>
          </a:p>
          <a:p>
            <a:r>
              <a:rPr lang="en-US" dirty="0" smtClean="0"/>
              <a:t>Training</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00403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914400"/>
          </a:xfrm>
        </p:spPr>
        <p:txBody>
          <a:bodyPr/>
          <a:lstStyle/>
          <a:p>
            <a:pPr lvl="1" algn="ctr" rtl="0">
              <a:spcBef>
                <a:spcPct val="0"/>
              </a:spcBef>
            </a:pPr>
            <a:r>
              <a:rPr lang="en-US" sz="4000" dirty="0" smtClean="0"/>
              <a:t>Tools and Technologies overview</a:t>
            </a:r>
            <a:endParaRPr lang="en-US" sz="4000" dirty="0"/>
          </a:p>
        </p:txBody>
      </p:sp>
      <p:sp>
        <p:nvSpPr>
          <p:cNvPr id="3" name="Content Placeholder 2"/>
          <p:cNvSpPr>
            <a:spLocks noGrp="1"/>
          </p:cNvSpPr>
          <p:nvPr>
            <p:ph idx="1"/>
          </p:nvPr>
        </p:nvSpPr>
        <p:spPr>
          <a:xfrm>
            <a:off x="457200" y="2514600"/>
            <a:ext cx="8229600" cy="3611563"/>
          </a:xfrm>
        </p:spPr>
        <p:txBody>
          <a:bodyPr/>
          <a:lstStyle/>
          <a:p>
            <a:r>
              <a:rPr lang="en-US" dirty="0" smtClean="0"/>
              <a:t>Android Studio</a:t>
            </a:r>
          </a:p>
          <a:p>
            <a:r>
              <a:rPr lang="en-US" dirty="0" smtClean="0"/>
              <a:t>Java</a:t>
            </a:r>
          </a:p>
          <a:p>
            <a:r>
              <a:rPr lang="en-US" dirty="0" err="1" smtClean="0"/>
              <a:t>SensorManager</a:t>
            </a:r>
            <a:r>
              <a:rPr lang="en-US" dirty="0" smtClean="0"/>
              <a:t> </a:t>
            </a:r>
            <a:r>
              <a:rPr lang="en-US" dirty="0" err="1" smtClean="0"/>
              <a:t>Api</a:t>
            </a:r>
            <a:endParaRPr lang="en-US" dirty="0" smtClean="0"/>
          </a:p>
          <a:p>
            <a:r>
              <a:rPr lang="en-US" dirty="0" smtClean="0"/>
              <a:t>TTS </a:t>
            </a:r>
            <a:r>
              <a:rPr lang="en-US" dirty="0" err="1" smtClean="0"/>
              <a:t>Api</a:t>
            </a:r>
            <a:endParaRPr lang="en-US" dirty="0" smtClean="0"/>
          </a:p>
        </p:txBody>
      </p:sp>
    </p:spTree>
    <p:extLst>
      <p:ext uri="{BB962C8B-B14F-4D97-AF65-F5344CB8AC3E}">
        <p14:creationId xmlns:p14="http://schemas.microsoft.com/office/powerpoint/2010/main" val="171954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85800"/>
            <a:ext cx="8229600" cy="1143000"/>
          </a:xfrm>
        </p:spPr>
        <p:txBody>
          <a:bodyPr anchor="b"/>
          <a:lstStyle/>
          <a:p>
            <a:pPr lvl="0"/>
            <a:r>
              <a:rPr lang="en-US" b="1" dirty="0"/>
              <a:t>System Architecture</a:t>
            </a:r>
          </a:p>
        </p:txBody>
      </p:sp>
      <p:sp>
        <p:nvSpPr>
          <p:cNvPr id="3" name="Content Placeholder 2"/>
          <p:cNvSpPr>
            <a:spLocks noGrp="1"/>
          </p:cNvSpPr>
          <p:nvPr>
            <p:ph idx="1"/>
          </p:nvPr>
        </p:nvSpPr>
        <p:spPr>
          <a:xfrm>
            <a:off x="304800" y="2133600"/>
            <a:ext cx="8458200" cy="4068763"/>
          </a:xfrm>
        </p:spPr>
        <p:txBody>
          <a:bodyPr/>
          <a:lstStyle/>
          <a:p>
            <a:r>
              <a:rPr lang="en-US" sz="2000" dirty="0"/>
              <a:t>The system architecture followed will be the MVC (Model View Controller). We place Activities in the View part of MVC, as it forms the UIs of Android applications and updates them throughout the lifecycle of the Android application. The Services and Content Provider or data are hidden components and monitoring the behavior of the application, they are placed in Model part of MVC. Widget components at kernel are acting as Controller of MVC and interacts with Models and Views. Therefore, we can separate presentation (View) from the logic of application (Model). Frontend activities rely on the XML and Java files and their interactions in Android app programming. Java files/libraries are falling in Model part of MVC, whereas XML belongs to the View part. </a:t>
            </a:r>
          </a:p>
        </p:txBody>
      </p:sp>
    </p:spTree>
    <p:extLst>
      <p:ext uri="{BB962C8B-B14F-4D97-AF65-F5344CB8AC3E}">
        <p14:creationId xmlns:p14="http://schemas.microsoft.com/office/powerpoint/2010/main" val="91767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chor="b"/>
          <a:lstStyle/>
          <a:p>
            <a:pPr lvl="0"/>
            <a:r>
              <a:rPr lang="en-US" b="1" dirty="0"/>
              <a:t>Design Methodology</a:t>
            </a:r>
          </a:p>
        </p:txBody>
      </p:sp>
      <p:sp>
        <p:nvSpPr>
          <p:cNvPr id="3" name="Content Placeholder 2"/>
          <p:cNvSpPr>
            <a:spLocks noGrp="1"/>
          </p:cNvSpPr>
          <p:nvPr>
            <p:ph idx="1"/>
          </p:nvPr>
        </p:nvSpPr>
        <p:spPr>
          <a:xfrm>
            <a:off x="304800" y="2209800"/>
            <a:ext cx="8458200" cy="3992563"/>
          </a:xfrm>
        </p:spPr>
        <p:txBody>
          <a:bodyPr/>
          <a:lstStyle/>
          <a:p>
            <a:pPr algn="just"/>
            <a:r>
              <a:rPr lang="en-US" dirty="0"/>
              <a:t>To design this system, </a:t>
            </a:r>
            <a:r>
              <a:rPr lang="en-US" dirty="0" smtClean="0"/>
              <a:t>we used Object </a:t>
            </a:r>
            <a:r>
              <a:rPr lang="en-US" dirty="0"/>
              <a:t>Oriented Programming </a:t>
            </a:r>
            <a:r>
              <a:rPr lang="en-US" dirty="0" smtClean="0"/>
              <a:t>in </a:t>
            </a:r>
            <a:r>
              <a:rPr lang="en-US" dirty="0"/>
              <a:t>creation of classes and the relation between </a:t>
            </a:r>
            <a:r>
              <a:rPr lang="en-US" dirty="0" smtClean="0"/>
              <a:t>them.</a:t>
            </a:r>
            <a:endParaRPr lang="en-US" i="1" dirty="0" smtClean="0">
              <a:solidFill>
                <a:srgbClr val="FF0000"/>
              </a:solidFill>
            </a:endParaRPr>
          </a:p>
        </p:txBody>
      </p:sp>
    </p:spTree>
    <p:extLst>
      <p:ext uri="{BB962C8B-B14F-4D97-AF65-F5344CB8AC3E}">
        <p14:creationId xmlns:p14="http://schemas.microsoft.com/office/powerpoint/2010/main" val="2707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828800"/>
            <a:ext cx="8229600" cy="1143000"/>
          </a:xfrm>
        </p:spPr>
        <p:txBody>
          <a:bodyPr anchor="b"/>
          <a:lstStyle/>
          <a:p>
            <a:pPr lvl="0"/>
            <a:r>
              <a:rPr lang="en-US" b="1" dirty="0"/>
              <a:t>Use Case Diagram</a:t>
            </a:r>
          </a:p>
        </p:txBody>
      </p:sp>
      <p:sp>
        <p:nvSpPr>
          <p:cNvPr id="3" name="Content Placeholder 2"/>
          <p:cNvSpPr>
            <a:spLocks noGrp="1"/>
          </p:cNvSpPr>
          <p:nvPr>
            <p:ph idx="1"/>
          </p:nvPr>
        </p:nvSpPr>
        <p:spPr>
          <a:xfrm>
            <a:off x="304800" y="1676401"/>
            <a:ext cx="381000" cy="533400"/>
          </a:xfrm>
        </p:spPr>
        <p:txBody>
          <a:bodyPr/>
          <a:lstStyle/>
          <a:p>
            <a:pPr marL="0" indent="0" algn="just">
              <a:buNone/>
            </a:pPr>
            <a:r>
              <a:rPr lang="en-US" i="1" dirty="0" smtClean="0">
                <a:solidFill>
                  <a:srgbClr val="FF0000"/>
                </a:solidFill>
              </a:rPr>
              <a:t>  </a:t>
            </a:r>
          </a:p>
        </p:txBody>
      </p:sp>
      <p:pic>
        <p:nvPicPr>
          <p:cNvPr id="4" name="Picture 3" descr="http://yuml.me/8ea2c6f9"/>
          <p:cNvPicPr/>
          <p:nvPr/>
        </p:nvPicPr>
        <p:blipFill>
          <a:blip r:embed="rId2">
            <a:extLst>
              <a:ext uri="{28A0092B-C50C-407E-A947-70E740481C1C}">
                <a14:useLocalDpi xmlns:a14="http://schemas.microsoft.com/office/drawing/2010/main" val="0"/>
              </a:ext>
            </a:extLst>
          </a:blip>
          <a:srcRect/>
          <a:stretch>
            <a:fillRect/>
          </a:stretch>
        </p:blipFill>
        <p:spPr bwMode="auto">
          <a:xfrm>
            <a:off x="5020244" y="17060"/>
            <a:ext cx="3742756" cy="6840940"/>
          </a:xfrm>
          <a:prstGeom prst="rect">
            <a:avLst/>
          </a:prstGeom>
          <a:noFill/>
          <a:ln>
            <a:noFill/>
          </a:ln>
        </p:spPr>
      </p:pic>
    </p:spTree>
    <p:extLst>
      <p:ext uri="{BB962C8B-B14F-4D97-AF65-F5344CB8AC3E}">
        <p14:creationId xmlns:p14="http://schemas.microsoft.com/office/powerpoint/2010/main" val="412451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952" y="685800"/>
            <a:ext cx="7567448" cy="685800"/>
          </a:xfrm>
        </p:spPr>
        <p:txBody>
          <a:bodyPr anchor="b"/>
          <a:lstStyle/>
          <a:p>
            <a:pPr lvl="0"/>
            <a:r>
              <a:rPr lang="en-US" b="1" dirty="0" smtClean="0"/>
              <a:t>XML Schema</a:t>
            </a:r>
            <a:endParaRPr lang="en-US" b="1" dirty="0"/>
          </a:p>
        </p:txBody>
      </p:sp>
      <p:sp>
        <p:nvSpPr>
          <p:cNvPr id="3" name="Content Placeholder 2"/>
          <p:cNvSpPr>
            <a:spLocks noGrp="1"/>
          </p:cNvSpPr>
          <p:nvPr>
            <p:ph idx="1"/>
          </p:nvPr>
        </p:nvSpPr>
        <p:spPr>
          <a:xfrm>
            <a:off x="152400" y="1371600"/>
            <a:ext cx="8634248" cy="5181600"/>
          </a:xfrm>
        </p:spPr>
        <p:txBody>
          <a:bodyPr/>
          <a:lstStyle/>
          <a:p>
            <a:pPr latinLnBrk="1"/>
            <a:r>
              <a:rPr lang="en-US" sz="1600" dirty="0"/>
              <a:t>&lt;</a:t>
            </a:r>
            <a:r>
              <a:rPr lang="en-US" sz="1600" dirty="0" err="1"/>
              <a:t>xs:element</a:t>
            </a:r>
            <a:r>
              <a:rPr lang="en-US" sz="1600" dirty="0"/>
              <a:t> name="Contacts"&gt;</a:t>
            </a:r>
          </a:p>
          <a:p>
            <a:pPr latinLnBrk="1"/>
            <a:r>
              <a:rPr lang="en-US" sz="1600" dirty="0"/>
              <a:t>        &lt;</a:t>
            </a:r>
            <a:r>
              <a:rPr lang="en-US" sz="1600" dirty="0" err="1"/>
              <a:t>xs:complexType</a:t>
            </a:r>
            <a:r>
              <a:rPr lang="en-US" sz="1600" dirty="0"/>
              <a:t>&gt;</a:t>
            </a:r>
          </a:p>
          <a:p>
            <a:pPr latinLnBrk="1"/>
            <a:r>
              <a:rPr lang="en-US" sz="1600" dirty="0"/>
              <a:t>                &lt;</a:t>
            </a:r>
            <a:r>
              <a:rPr lang="en-US" sz="1600" dirty="0" err="1"/>
              <a:t>xs:sequence</a:t>
            </a:r>
            <a:r>
              <a:rPr lang="en-US" sz="1600" dirty="0"/>
              <a:t>&gt;</a:t>
            </a:r>
          </a:p>
          <a:p>
            <a:pPr latinLnBrk="1"/>
            <a:r>
              <a:rPr lang="en-US" sz="1600" dirty="0"/>
              <a:t>                        &lt;</a:t>
            </a:r>
            <a:r>
              <a:rPr lang="en-US" sz="1600" dirty="0" err="1"/>
              <a:t>xs:element</a:t>
            </a:r>
            <a:r>
              <a:rPr lang="en-US" sz="1600" dirty="0"/>
              <a:t> name="name" type="</a:t>
            </a:r>
            <a:r>
              <a:rPr lang="en-US" sz="1600" dirty="0" err="1"/>
              <a:t>xs:string</a:t>
            </a:r>
            <a:r>
              <a:rPr lang="en-US" sz="1600" dirty="0"/>
              <a:t>" /&gt;</a:t>
            </a:r>
          </a:p>
          <a:p>
            <a:pPr latinLnBrk="1"/>
            <a:r>
              <a:rPr lang="en-US" sz="1600" dirty="0"/>
              <a:t>                        &lt;</a:t>
            </a:r>
            <a:r>
              <a:rPr lang="en-US" sz="1600" dirty="0" err="1"/>
              <a:t>xs:element</a:t>
            </a:r>
            <a:r>
              <a:rPr lang="en-US" sz="1600" dirty="0"/>
              <a:t> name="id " type="</a:t>
            </a:r>
            <a:r>
              <a:rPr lang="en-US" sz="1600" dirty="0" err="1"/>
              <a:t>xs:int</a:t>
            </a:r>
            <a:r>
              <a:rPr lang="en-US" sz="1600" dirty="0"/>
              <a:t>" /&gt;</a:t>
            </a:r>
          </a:p>
          <a:p>
            <a:pPr latinLnBrk="1"/>
            <a:r>
              <a:rPr lang="en-US" sz="1600" dirty="0"/>
              <a:t>                        &lt;</a:t>
            </a:r>
            <a:r>
              <a:rPr lang="en-US" sz="1600" dirty="0" err="1"/>
              <a:t>xs:element</a:t>
            </a:r>
            <a:r>
              <a:rPr lang="en-US" sz="1600" dirty="0"/>
              <a:t> name="number" type="</a:t>
            </a:r>
            <a:r>
              <a:rPr lang="en-US" sz="1600" dirty="0" err="1"/>
              <a:t>xs:string</a:t>
            </a:r>
            <a:r>
              <a:rPr lang="en-US" sz="1600" dirty="0"/>
              <a:t>" /&gt;</a:t>
            </a:r>
          </a:p>
          <a:p>
            <a:pPr latinLnBrk="1"/>
            <a:r>
              <a:rPr lang="en-US" sz="1600" dirty="0"/>
              <a:t>                &lt;/</a:t>
            </a:r>
            <a:r>
              <a:rPr lang="en-US" sz="1600" dirty="0" err="1"/>
              <a:t>xs:sequence</a:t>
            </a:r>
            <a:r>
              <a:rPr lang="en-US" sz="1600" dirty="0"/>
              <a:t>&gt;</a:t>
            </a:r>
          </a:p>
          <a:p>
            <a:pPr latinLnBrk="1"/>
            <a:r>
              <a:rPr lang="en-US" sz="1600" dirty="0"/>
              <a:t>        &lt;/</a:t>
            </a:r>
            <a:r>
              <a:rPr lang="en-US" sz="1600" dirty="0" err="1"/>
              <a:t>xs:complexType</a:t>
            </a:r>
            <a:r>
              <a:rPr lang="en-US" sz="1600" dirty="0"/>
              <a:t>&gt;</a:t>
            </a:r>
          </a:p>
          <a:p>
            <a:pPr latinLnBrk="1"/>
            <a:r>
              <a:rPr lang="en-US" sz="1600" dirty="0"/>
              <a:t>&lt;/</a:t>
            </a:r>
            <a:r>
              <a:rPr lang="en-US" sz="1600" dirty="0" err="1"/>
              <a:t>xs:element</a:t>
            </a:r>
            <a:r>
              <a:rPr lang="en-US" sz="1600" dirty="0"/>
              <a:t>&gt;</a:t>
            </a:r>
          </a:p>
          <a:p>
            <a:pPr latinLnBrk="1"/>
            <a:r>
              <a:rPr lang="en-US" sz="1600" dirty="0"/>
              <a:t>&lt;</a:t>
            </a:r>
            <a:r>
              <a:rPr lang="en-US" sz="1600" dirty="0" err="1"/>
              <a:t>xs:element</a:t>
            </a:r>
            <a:r>
              <a:rPr lang="en-US" sz="1600" dirty="0"/>
              <a:t> name="Organiser"&gt;</a:t>
            </a:r>
          </a:p>
          <a:p>
            <a:pPr latinLnBrk="1"/>
            <a:r>
              <a:rPr lang="en-US" sz="1600" dirty="0"/>
              <a:t>        &lt;</a:t>
            </a:r>
            <a:r>
              <a:rPr lang="en-US" sz="1600" dirty="0" err="1"/>
              <a:t>xs:complexType</a:t>
            </a:r>
            <a:r>
              <a:rPr lang="en-US" sz="1600" dirty="0"/>
              <a:t>&gt;</a:t>
            </a:r>
          </a:p>
          <a:p>
            <a:pPr latinLnBrk="1"/>
            <a:r>
              <a:rPr lang="en-US" sz="1600" dirty="0"/>
              <a:t>                &lt;</a:t>
            </a:r>
            <a:r>
              <a:rPr lang="en-US" sz="1600" dirty="0" err="1"/>
              <a:t>xs:sequence</a:t>
            </a:r>
            <a:r>
              <a:rPr lang="en-US" sz="1600" dirty="0"/>
              <a:t>&gt;</a:t>
            </a:r>
          </a:p>
          <a:p>
            <a:pPr latinLnBrk="1"/>
            <a:r>
              <a:rPr lang="en-US" sz="1600" dirty="0"/>
              <a:t>                        &lt;</a:t>
            </a:r>
            <a:r>
              <a:rPr lang="en-US" sz="1600" dirty="0" err="1"/>
              <a:t>xs:element</a:t>
            </a:r>
            <a:r>
              <a:rPr lang="en-US" sz="1600" dirty="0"/>
              <a:t> name="Date" type="</a:t>
            </a:r>
            <a:r>
              <a:rPr lang="en-US" sz="1600" dirty="0" err="1"/>
              <a:t>xs:dob</a:t>
            </a:r>
            <a:r>
              <a:rPr lang="en-US" sz="1600" dirty="0"/>
              <a:t>" /&gt;</a:t>
            </a:r>
          </a:p>
          <a:p>
            <a:pPr latinLnBrk="1"/>
            <a:r>
              <a:rPr lang="en-US" sz="1600" dirty="0"/>
              <a:t>                        &lt;</a:t>
            </a:r>
            <a:r>
              <a:rPr lang="en-US" sz="1600" dirty="0" err="1"/>
              <a:t>xs:element</a:t>
            </a:r>
            <a:r>
              <a:rPr lang="en-US" sz="1600" dirty="0"/>
              <a:t> name="Time" type="</a:t>
            </a:r>
            <a:r>
              <a:rPr lang="en-US" sz="1600" dirty="0" err="1"/>
              <a:t>xs:HH</a:t>
            </a:r>
            <a:r>
              <a:rPr lang="en-US" sz="1600" dirty="0"/>
              <a:t>/MM/SS" /&gt;</a:t>
            </a:r>
          </a:p>
          <a:p>
            <a:pPr latinLnBrk="1"/>
            <a:r>
              <a:rPr lang="en-US" sz="1600" dirty="0"/>
              <a:t>                &lt;/</a:t>
            </a:r>
            <a:r>
              <a:rPr lang="en-US" sz="1600" dirty="0" err="1"/>
              <a:t>xs:sequence</a:t>
            </a:r>
            <a:r>
              <a:rPr lang="en-US" sz="1600" dirty="0"/>
              <a:t>&gt;</a:t>
            </a:r>
          </a:p>
          <a:p>
            <a:pPr latinLnBrk="1"/>
            <a:r>
              <a:rPr lang="en-US" sz="1600" dirty="0"/>
              <a:t>        &lt;/</a:t>
            </a:r>
            <a:r>
              <a:rPr lang="en-US" sz="1600" dirty="0" err="1"/>
              <a:t>xs:complexType</a:t>
            </a:r>
            <a:r>
              <a:rPr lang="en-US" sz="1600" dirty="0"/>
              <a:t>&gt;</a:t>
            </a:r>
          </a:p>
          <a:p>
            <a:pPr latinLnBrk="1"/>
            <a:r>
              <a:rPr lang="en-US" sz="1600" dirty="0"/>
              <a:t>&lt;/</a:t>
            </a:r>
            <a:r>
              <a:rPr lang="en-US" sz="1600" dirty="0" err="1"/>
              <a:t>xs:element</a:t>
            </a:r>
            <a:r>
              <a:rPr lang="en-US" sz="1600" dirty="0"/>
              <a:t>&gt;</a:t>
            </a:r>
          </a:p>
          <a:p>
            <a:pPr marL="0" indent="0" algn="just">
              <a:buNone/>
            </a:pPr>
            <a:endParaRPr lang="en-US" sz="1600" i="1" dirty="0" smtClean="0">
              <a:solidFill>
                <a:srgbClr val="FF0000"/>
              </a:solidFill>
            </a:endParaRPr>
          </a:p>
        </p:txBody>
      </p:sp>
    </p:spTree>
    <p:extLst>
      <p:ext uri="{BB962C8B-B14F-4D97-AF65-F5344CB8AC3E}">
        <p14:creationId xmlns:p14="http://schemas.microsoft.com/office/powerpoint/2010/main" val="305440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406</Words>
  <Application>Microsoft Office PowerPoint</Application>
  <PresentationFormat>On-screen Show (4:3)</PresentationFormat>
  <Paragraphs>69</Paragraphs>
  <Slides>16</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16</vt:i4>
      </vt:variant>
    </vt:vector>
  </HeadingPairs>
  <TitlesOfParts>
    <vt:vector size="21" baseType="lpstr">
      <vt:lpstr>Arial</vt:lpstr>
      <vt:lpstr>Calibri</vt:lpstr>
      <vt:lpstr>Office Theme</vt:lpstr>
      <vt:lpstr>1_Office Theme</vt:lpstr>
      <vt:lpstr>Theme3</vt:lpstr>
      <vt:lpstr>Gesture based Smartphone Application for Visually Impaired</vt:lpstr>
      <vt:lpstr>Introduction</vt:lpstr>
      <vt:lpstr>Scope statement</vt:lpstr>
      <vt:lpstr>Modules</vt:lpstr>
      <vt:lpstr>Tools and Technologies overview</vt:lpstr>
      <vt:lpstr>System Architecture</vt:lpstr>
      <vt:lpstr>Design Methodology</vt:lpstr>
      <vt:lpstr>Use Case Diagram</vt:lpstr>
      <vt:lpstr>XML Schema</vt:lpstr>
      <vt:lpstr>Class Diagram</vt:lpstr>
      <vt:lpstr>Sequence Diagram</vt:lpstr>
      <vt:lpstr>Activity Diagram</vt:lpstr>
      <vt:lpstr>Algorithm &amp; Implementation </vt:lpstr>
      <vt:lpstr>References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TRA</dc:creator>
  <cp:lastModifiedBy>Ahmad</cp:lastModifiedBy>
  <cp:revision>19</cp:revision>
  <dcterms:created xsi:type="dcterms:W3CDTF">2006-08-16T00:00:00Z</dcterms:created>
  <dcterms:modified xsi:type="dcterms:W3CDTF">2016-06-04T23:03:33Z</dcterms:modified>
</cp:coreProperties>
</file>