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53"/>
  </p:notesMasterIdLst>
  <p:handoutMasterIdLst>
    <p:handoutMasterId r:id="rId54"/>
  </p:handoutMasterIdLst>
  <p:sldIdLst>
    <p:sldId id="327" r:id="rId5"/>
    <p:sldId id="330" r:id="rId6"/>
    <p:sldId id="331" r:id="rId7"/>
    <p:sldId id="332" r:id="rId8"/>
    <p:sldId id="298" r:id="rId9"/>
    <p:sldId id="262" r:id="rId10"/>
    <p:sldId id="263" r:id="rId11"/>
    <p:sldId id="299" r:id="rId12"/>
    <p:sldId id="302" r:id="rId13"/>
    <p:sldId id="264" r:id="rId14"/>
    <p:sldId id="266" r:id="rId15"/>
    <p:sldId id="265" r:id="rId16"/>
    <p:sldId id="276" r:id="rId17"/>
    <p:sldId id="303" r:id="rId18"/>
    <p:sldId id="293" r:id="rId19"/>
    <p:sldId id="333" r:id="rId20"/>
    <p:sldId id="277" r:id="rId21"/>
    <p:sldId id="284" r:id="rId22"/>
    <p:sldId id="269" r:id="rId23"/>
    <p:sldId id="304" r:id="rId24"/>
    <p:sldId id="305" r:id="rId25"/>
    <p:sldId id="307" r:id="rId26"/>
    <p:sldId id="306" r:id="rId27"/>
    <p:sldId id="308" r:id="rId28"/>
    <p:sldId id="270" r:id="rId29"/>
    <p:sldId id="309" r:id="rId30"/>
    <p:sldId id="310" r:id="rId31"/>
    <p:sldId id="311" r:id="rId32"/>
    <p:sldId id="312" r:id="rId33"/>
    <p:sldId id="314" r:id="rId34"/>
    <p:sldId id="313" r:id="rId35"/>
    <p:sldId id="315" r:id="rId36"/>
    <p:sldId id="316" r:id="rId37"/>
    <p:sldId id="317" r:id="rId38"/>
    <p:sldId id="294" r:id="rId39"/>
    <p:sldId id="296" r:id="rId40"/>
    <p:sldId id="318" r:id="rId41"/>
    <p:sldId id="319" r:id="rId42"/>
    <p:sldId id="321" r:id="rId43"/>
    <p:sldId id="322" r:id="rId44"/>
    <p:sldId id="323" r:id="rId45"/>
    <p:sldId id="324" r:id="rId46"/>
    <p:sldId id="288" r:id="rId47"/>
    <p:sldId id="289" r:id="rId48"/>
    <p:sldId id="320" r:id="rId49"/>
    <p:sldId id="274" r:id="rId50"/>
    <p:sldId id="275" r:id="rId51"/>
    <p:sldId id="329" r:id="rId52"/>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0B49CB"/>
    <a:srgbClr val="F2F4F8"/>
    <a:srgbClr val="1C7DDB"/>
    <a:srgbClr val="121619"/>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1"/>
    <p:restoredTop sz="85174"/>
  </p:normalViewPr>
  <p:slideViewPr>
    <p:cSldViewPr snapToGrid="0" snapToObjects="1">
      <p:cViewPr varScale="1">
        <p:scale>
          <a:sx n="94" d="100"/>
          <a:sy n="94" d="100"/>
        </p:scale>
        <p:origin x="1488"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6/21/2025</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6/21/2025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2990077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471705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17</a:t>
            </a:fld>
            <a:endParaRPr lang="en-US"/>
          </a:p>
        </p:txBody>
      </p:sp>
    </p:spTree>
    <p:extLst>
      <p:ext uri="{BB962C8B-B14F-4D97-AF65-F5344CB8AC3E}">
        <p14:creationId xmlns:p14="http://schemas.microsoft.com/office/powerpoint/2010/main" val="392496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47</a:t>
            </a:fld>
            <a:endParaRPr lang="en-US"/>
          </a:p>
        </p:txBody>
      </p:sp>
    </p:spTree>
    <p:extLst>
      <p:ext uri="{BB962C8B-B14F-4D97-AF65-F5344CB8AC3E}">
        <p14:creationId xmlns:p14="http://schemas.microsoft.com/office/powerpoint/2010/main" val="99850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6/21/2025</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6/21/2025</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a:prstGeom prst="rect">
            <a:avLst/>
          </a:prstGeo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a:t>Click to edit Master title style</a:t>
            </a:r>
          </a:p>
        </p:txBody>
      </p:sp>
      <p:sp>
        <p:nvSpPr>
          <p:cNvPr id="2" name="Footer Placeholder 1">
            <a:extLst>
              <a:ext uri="{FF2B5EF4-FFF2-40B4-BE49-F238E27FC236}">
                <a16:creationId xmlns:a16="http://schemas.microsoft.com/office/drawing/2014/main" id="{FD30FDD2-E0CC-3E4C-A49E-91BE8BE0367F}"/>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03807829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119083-F06C-6F4F-9852-321B8C953CC2}"/>
              </a:ext>
            </a:extLst>
          </p:cNvPr>
          <p:cNvSpPr>
            <a:spLocks noGrp="1"/>
          </p:cNvSpPr>
          <p:nvPr>
            <p:ph type="ftr" sz="quarter" idx="10"/>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97621030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6/21/2025</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6/21/2025</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6/21/2025</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6/21/2025</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6/21/2025</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6/21/2025</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6/21/2025</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6/21/2025</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arget="../media/image21.png" Type="http://schemas.openxmlformats.org/officeDocument/2006/relationships/image"/><Relationship Id="rId2" Target="../media/image20.png" Type="http://schemas.openxmlformats.org/officeDocument/2006/relationships/image"/><Relationship Id="rId1" Target="../slideLayouts/slideLayout1.xml" Type="http://schemas.openxmlformats.org/officeDocument/2006/relationships/slideLayout"/><Relationship Id="rId4" Target="../media/image9.jpeg" Type="http://schemas.openxmlformats.org/officeDocument/2006/relationships/image"/></Relationships>
</file>

<file path=ppt/slides/_rels/slide19.xml.rels><?xml version="1.0" encoding="UTF-8" standalone="yes" ?><Relationships xmlns="http://schemas.openxmlformats.org/package/2006/relationships"><Relationship Id="rId3" Target="../media/image22.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2.xml.rels><?xml version="1.0" encoding="UTF-8" standalone="yes" ?><Relationships xmlns="http://schemas.openxmlformats.org/package/2006/relationships"><Relationship Id="rId3" Target="../media/image3.png" Type="http://schemas.openxmlformats.org/officeDocument/2006/relationships/image"/><Relationship Id="rId2" Target="../notesSlides/notesSlide1.xml" Type="http://schemas.openxmlformats.org/officeDocument/2006/relationships/notesSlide"/><Relationship Id="rId1" Target="../slideLayouts/slideLayout1.xml" Type="http://schemas.openxmlformats.org/officeDocument/2006/relationships/slideLayout"/><Relationship Id="rId4" Target="../media/image4.jpeg" Type="http://schemas.openxmlformats.org/officeDocument/2006/relationships/image"/></Relationships>
</file>

<file path=ppt/slides/_rels/slide20.xml.rels><?xml version="1.0" encoding="UTF-8" standalone="yes" ?><Relationships xmlns="http://schemas.openxmlformats.org/package/2006/relationships"><Relationship Id="rId3" Target="../media/image23.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21.xml.rels><?xml version="1.0" encoding="UTF-8" standalone="yes" ?><Relationships xmlns="http://schemas.openxmlformats.org/package/2006/relationships"><Relationship Id="rId3" Target="../media/image24.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22.xml.rels><?xml version="1.0" encoding="UTF-8" standalone="yes" ?><Relationships xmlns="http://schemas.openxmlformats.org/package/2006/relationships"><Relationship Id="rId3" Target="../media/image25.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23.xml.rels><?xml version="1.0" encoding="UTF-8" standalone="yes" ?><Relationships xmlns="http://schemas.openxmlformats.org/package/2006/relationships"><Relationship Id="rId3" Target="../media/image26.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24.xml.rels><?xml version="1.0" encoding="UTF-8" standalone="yes" ?><Relationships xmlns="http://schemas.openxmlformats.org/package/2006/relationships"><Relationship Id="rId3" Target="../media/image27.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25.xml.rels><?xml version="1.0" encoding="UTF-8" standalone="yes" ?><Relationships xmlns="http://schemas.openxmlformats.org/package/2006/relationships"><Relationship Id="rId3" Target="../media/image28.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26.xml.rels><?xml version="1.0" encoding="UTF-8" standalone="yes" ?><Relationships xmlns="http://schemas.openxmlformats.org/package/2006/relationships"><Relationship Id="rId3" Target="../media/image29.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27.xml.rels><?xml version="1.0" encoding="UTF-8" standalone="yes" ?><Relationships xmlns="http://schemas.openxmlformats.org/package/2006/relationships"><Relationship Id="rId3" Target="../media/image30.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28.xml.rels><?xml version="1.0" encoding="UTF-8" standalone="yes" ?><Relationships xmlns="http://schemas.openxmlformats.org/package/2006/relationships"><Relationship Id="rId3" Target="../media/image31.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29.xml.rels><?xml version="1.0" encoding="UTF-8" standalone="yes" ?><Relationships xmlns="http://schemas.openxmlformats.org/package/2006/relationships"><Relationship Id="rId3" Target="../media/image32.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3.xml.rels><?xml version="1.0" encoding="UTF-8" standalone="yes" ?><Relationships xmlns="http://schemas.openxmlformats.org/package/2006/relationships"><Relationship Id="rId3" Target="../media/image5.jpe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30.xml.rels><?xml version="1.0" encoding="UTF-8" standalone="yes" ?><Relationships xmlns="http://schemas.openxmlformats.org/package/2006/relationships"><Relationship Id="rId3" Target="../media/image33.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31.xml.rels><?xml version="1.0" encoding="UTF-8" standalone="yes" ?><Relationships xmlns="http://schemas.openxmlformats.org/package/2006/relationships"><Relationship Id="rId3" Target="../media/image34.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32.xml.rels><?xml version="1.0" encoding="UTF-8" standalone="yes" ?><Relationships xmlns="http://schemas.openxmlformats.org/package/2006/relationships"><Relationship Id="rId3" Target="../media/image35.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33.xml.rels><?xml version="1.0" encoding="UTF-8" standalone="yes" ?><Relationships xmlns="http://schemas.openxmlformats.org/package/2006/relationships"><Relationship Id="rId3" Target="../media/image36.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34.xml.rels><?xml version="1.0" encoding="UTF-8" standalone="yes" ?><Relationships xmlns="http://schemas.openxmlformats.org/package/2006/relationships"><Relationship Id="rId3" Target="../media/image37.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35.xml.rels><?xml version="1.0" encoding="UTF-8" standalone="yes" ?><Relationships xmlns="http://schemas.openxmlformats.org/package/2006/relationships"><Relationship Id="rId3" Target="../media/image39.jpeg" Type="http://schemas.openxmlformats.org/officeDocument/2006/relationships/image"/><Relationship Id="rId2" Target="../media/image38.png" Type="http://schemas.openxmlformats.org/officeDocument/2006/relationships/image"/><Relationship Id="rId1" Target="../slideLayouts/slideLayout1.xml" Type="http://schemas.openxmlformats.org/officeDocument/2006/relationships/slideLayout"/><Relationship Id="rId4" Target="../media/image9.jpeg" Type="http://schemas.openxmlformats.org/officeDocument/2006/relationships/image"/></Relationships>
</file>

<file path=ppt/slides/_rels/slide36.xml.rels><?xml version="1.0" encoding="UTF-8" standalone="yes" ?><Relationships xmlns="http://schemas.openxmlformats.org/package/2006/relationships"><Relationship Id="rId3" Target="../media/image40.jpe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 Id="rId5" Target="../media/image42.jpeg" Type="http://schemas.openxmlformats.org/officeDocument/2006/relationships/image"/><Relationship Id="rId4" Target="../media/image41.jpeg" Type="http://schemas.openxmlformats.org/officeDocument/2006/relationships/image"/></Relationships>
</file>

<file path=ppt/slides/_rels/slide37.xml.rels><?xml version="1.0" encoding="UTF-8" standalone="yes" ?><Relationships xmlns="http://schemas.openxmlformats.org/package/2006/relationships"><Relationship Id="rId3" Target="../media/image43.jpe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38.xml.rels><?xml version="1.0" encoding="UTF-8" standalone="yes" ?><Relationships xmlns="http://schemas.openxmlformats.org/package/2006/relationships"><Relationship Id="rId3" Target="../media/image44.jpe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39.xml.rels><?xml version="1.0" encoding="UTF-8" standalone="yes" ?><Relationships xmlns="http://schemas.openxmlformats.org/package/2006/relationships"><Relationship Id="rId3" Target="../media/image9.jpeg" Type="http://schemas.openxmlformats.org/officeDocument/2006/relationships/image"/><Relationship Id="rId2" Target="../media/image45.jpeg" Type="http://schemas.openxmlformats.org/officeDocument/2006/relationships/image"/><Relationship Id="rId1" Target="../slideLayouts/slideLayout1.xml" Type="http://schemas.openxmlformats.org/officeDocument/2006/relationships/slideLayout"/><Relationship Id="rId4" Target="../media/image46.jpeg" Type="http://schemas.openxmlformats.org/officeDocument/2006/relationships/image"/></Relationships>
</file>

<file path=ppt/slides/_rels/slide4.xml.rels><?xml version="1.0" encoding="UTF-8" standalone="yes" ?><Relationships xmlns="http://schemas.openxmlformats.org/package/2006/relationships"><Relationship Id="rId3" Target="../media/image6.jpe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40.xml.rels><?xml version="1.0" encoding="UTF-8" standalone="yes" ?><Relationships xmlns="http://schemas.openxmlformats.org/package/2006/relationships"><Relationship Id="rId3" Target="../media/image47.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41.xml.rels><?xml version="1.0" encoding="UTF-8" standalone="yes" ?><Relationships xmlns="http://schemas.openxmlformats.org/package/2006/relationships"><Relationship Id="rId3" Target="../media/image48.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arget="../media/image9.jpeg" Type="http://schemas.openxmlformats.org/officeDocument/2006/relationships/image"/><Relationship Id="rId2" Target="../media/image50.jpeg" Type="http://schemas.openxmlformats.org/officeDocument/2006/relationships/image"/><Relationship Id="rId1" Target="../slideLayouts/slideLayout1.xml" Type="http://schemas.openxmlformats.org/officeDocument/2006/relationships/slideLayout"/><Relationship Id="rId4" Target="../media/image51.jpeg" Type="http://schemas.openxmlformats.org/officeDocument/2006/relationships/image"/></Relationships>
</file>

<file path=ppt/slides/_rels/slide44.xml.rels><?xml version="1.0" encoding="UTF-8" standalone="yes" ?><Relationships xmlns="http://schemas.openxmlformats.org/package/2006/relationships"><Relationship Id="rId3" Target="../media/image52.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 Id="rId4" Target="../media/image53.png" Type="http://schemas.openxmlformats.org/officeDocument/2006/relationships/image"/></Relationships>
</file>

<file path=ppt/slides/_rels/slide45.xml.rels><?xml version="1.0" encoding="UTF-8" standalone="yes" ?><Relationships xmlns="http://schemas.openxmlformats.org/package/2006/relationships"><Relationship Id="rId3" Target="../media/image54.pn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 Id="rId4" Target="../media/image55.png" Type="http://schemas.openxmlformats.org/officeDocument/2006/relationships/image"/></Relationships>
</file>

<file path=ppt/slides/_rels/slide46.xml.rels><?xml version="1.0" encoding="UTF-8" standalone="yes" ?><Relationships xmlns="http://schemas.openxmlformats.org/package/2006/relationships"><Relationship Id="rId3" Target="../media/image56.jpeg" Type="http://schemas.openxmlformats.org/officeDocument/2006/relationships/image"/><Relationship Id="rId2" Target="../media/image3.png" Type="http://schemas.openxmlformats.org/officeDocument/2006/relationships/image"/><Relationship Id="rId1" Target="../slideLayouts/slideLayout1.xml" Type="http://schemas.openxmlformats.org/officeDocument/2006/relationships/slideLayout"/></Relationships>
</file>

<file path=ppt/slides/_rels/slide47.xml.rels><?xml version="1.0" encoding="UTF-8" standalone="yes" ?><Relationships xmlns="http://schemas.openxmlformats.org/package/2006/relationships"><Relationship Id="rId3" Target="../media/image3.png" Type="http://schemas.openxmlformats.org/officeDocument/2006/relationships/image"/><Relationship Id="rId2" Target="../notesSlides/notesSlide6.xml" Type="http://schemas.openxmlformats.org/officeDocument/2006/relationships/notesSlide"/><Relationship Id="rId1" Target="../slideLayouts/slideLayout1.xml" Type="http://schemas.openxmlformats.org/officeDocument/2006/relationships/slideLayout"/><Relationship Id="rId4" Target="../media/image57.jpeg" Type="http://schemas.openxmlformats.org/officeDocument/2006/relationships/image"/></Relationships>
</file>

<file path=ppt/slides/_rels/slide4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arget="../media/image7.jpeg" Type="http://schemas.openxmlformats.org/officeDocument/2006/relationships/image"/><Relationship Id="rId2" Target="../notesSlides/notesSlide2.xml" Type="http://schemas.openxmlformats.org/officeDocument/2006/relationships/notesSlide"/><Relationship Id="rId1" Target="../slideLayouts/slideLayout3.xml" Type="http://schemas.openxmlformats.org/officeDocument/2006/relationships/slideLayout"/><Relationship Id="rId5" Target="../media/image9.jpeg" Type="http://schemas.openxmlformats.org/officeDocument/2006/relationships/image"/><Relationship Id="rId4" Target="../media/image8.png" Type="http://schemas.openxmlformats.org/officeDocument/2006/relationships/image"/></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C36AF9D-A911-994B-90EA-013D4CDA5604}"/>
              </a:ext>
            </a:extLst>
          </p:cNvPr>
          <p:cNvSpPr txBox="1"/>
          <p:nvPr/>
        </p:nvSpPr>
        <p:spPr>
          <a:xfrm>
            <a:off x="888546" y="4568734"/>
            <a:ext cx="2514600" cy="646331"/>
          </a:xfrm>
          <a:prstGeom prst="rect">
            <a:avLst/>
          </a:prstGeom>
          <a:noFill/>
        </p:spPr>
        <p:txBody>
          <a:bodyPr wrap="square" lIns="91440" tIns="45720" rIns="91440" bIns="45720" rtlCol="0" anchor="t">
            <a:spAutoFit/>
          </a:bodyPr>
          <a:lstStyle/>
          <a:p>
            <a:r>
              <a:rPr lang="en-US" dirty="0">
                <a:solidFill>
                  <a:schemeClr val="bg2"/>
                </a:solidFill>
                <a:latin typeface="Abadi"/>
                <a:ea typeface="SF Pro" pitchFamily="2" charset="0"/>
                <a:cs typeface="SF Pro" pitchFamily="2" charset="0"/>
              </a:rPr>
              <a:t>Awais Mohammed</a:t>
            </a:r>
          </a:p>
          <a:p>
            <a:r>
              <a:rPr lang="en-US" dirty="0">
                <a:solidFill>
                  <a:schemeClr val="bg2"/>
                </a:solidFill>
                <a:latin typeface="Abadi" panose="020B0604020104020204" pitchFamily="34" charset="0"/>
                <a:ea typeface="SF Pro" pitchFamily="2" charset="0"/>
                <a:cs typeface="SF Pro" pitchFamily="2" charset="0"/>
              </a:rPr>
              <a:t>June 2025</a:t>
            </a:r>
          </a:p>
        </p:txBody>
      </p:sp>
      <p:pic>
        <p:nvPicPr>
          <p:cNvPr id="2" name="Picture 2" descr="IBM Skills Network Logo - Horizontal-noai copy.png">
            <a:extLst>
              <a:ext uri="{FF2B5EF4-FFF2-40B4-BE49-F238E27FC236}">
                <a16:creationId xmlns:a16="http://schemas.microsoft.com/office/drawing/2014/main" id="{4F94DBE5-2DCC-401E-95AA-12E04A97FBA6}"/>
              </a:ext>
            </a:extLst>
          </p:cNvPr>
          <p:cNvPicPr>
            <a:picLocks noChangeAspect="1"/>
          </p:cNvPicPr>
          <p:nvPr/>
        </p:nvPicPr>
        <p:blipFill>
          <a:blip r:embed="rId3"/>
          <a:stretch>
            <a:fillRect/>
          </a:stretch>
        </p:blipFill>
        <p:spPr>
          <a:xfrm>
            <a:off x="889820" y="676828"/>
            <a:ext cx="2104103" cy="629183"/>
          </a:xfrm>
          <a:prstGeom prst="rect">
            <a:avLst/>
          </a:prstGeom>
        </p:spPr>
      </p:pic>
    </p:spTree>
    <p:extLst>
      <p:ext uri="{BB962C8B-B14F-4D97-AF65-F5344CB8AC3E}">
        <p14:creationId xmlns:p14="http://schemas.microsoft.com/office/powerpoint/2010/main" val="127761162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10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8975652" cy="4351338"/>
          </a:xfrm>
          <a:prstGeom prst="rect">
            <a:avLst/>
          </a:prstGeom>
        </p:spPr>
        <p:txBody>
          <a:bodyPr/>
          <a:lstStyle/>
          <a:p>
            <a:pPr marL="0" indent="0">
              <a:buNone/>
            </a:pPr>
            <a:endParaRPr lang="en-US" dirty="0"/>
          </a:p>
          <a:p>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Wrangling</a:t>
            </a:r>
          </a:p>
        </p:txBody>
      </p:sp>
      <p:pic>
        <p:nvPicPr>
          <p:cNvPr id="3" name="Picture 2">
            <a:extLst>
              <a:ext uri="{FF2B5EF4-FFF2-40B4-BE49-F238E27FC236}">
                <a16:creationId xmlns:a16="http://schemas.microsoft.com/office/drawing/2014/main" id="{C72505D3-F23C-BB05-CE2E-F17E6BB6E180}"/>
              </a:ext>
            </a:extLst>
          </p:cNvPr>
          <p:cNvPicPr>
            <a:picLocks noChangeAspect="1"/>
          </p:cNvPicPr>
          <p:nvPr/>
        </p:nvPicPr>
        <p:blipFill>
          <a:blip r:embed="rId3"/>
          <a:stretch>
            <a:fillRect/>
          </a:stretch>
        </p:blipFill>
        <p:spPr>
          <a:xfrm>
            <a:off x="365760" y="1371600"/>
            <a:ext cx="11612880" cy="4607952"/>
          </a:xfrm>
          <a:prstGeom prst="rect">
            <a:avLst/>
          </a:prstGeom>
        </p:spPr>
      </p:pic>
    </p:spTree>
    <p:extLst>
      <p:ext uri="{BB962C8B-B14F-4D97-AF65-F5344CB8AC3E}">
        <p14:creationId xmlns:p14="http://schemas.microsoft.com/office/powerpoint/2010/main" val="2987552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p:txBody>
          <a:bodyPr/>
          <a:lstStyle/>
          <a:p>
            <a:fld id="{5075537C-CA84-1446-933C-8E9D027F9201}" type="slidenum">
              <a:rPr lang="en-US" smtClean="0"/>
              <a:t>11</a:t>
            </a:fld>
            <a:endParaRPr lang="en-US"/>
          </a:p>
        </p:txBody>
      </p:sp>
      <p:pic>
        <p:nvPicPr>
          <p:cNvPr id="6" name="Content Placeholder 5">
            <a:extLst>
              <a:ext uri="{FF2B5EF4-FFF2-40B4-BE49-F238E27FC236}">
                <a16:creationId xmlns:a16="http://schemas.microsoft.com/office/drawing/2014/main" id="{92BB64F0-FDAE-4D51-22A3-12C2797EA477}"/>
              </a:ext>
            </a:extLst>
          </p:cNvPr>
          <p:cNvPicPr>
            <a:picLocks noGrp="1" noChangeAspect="1"/>
          </p:cNvPicPr>
          <p:nvPr>
            <p:ph idx="4294967295"/>
          </p:nvPr>
        </p:nvPicPr>
        <p:blipFill>
          <a:blip r:embed="rId3"/>
          <a:stretch>
            <a:fillRect/>
          </a:stretch>
        </p:blipFill>
        <p:spPr>
          <a:xfrm>
            <a:off x="770010" y="1534160"/>
            <a:ext cx="10515601" cy="4491413"/>
          </a:xfrm>
          <a:prstGeom prst="rect">
            <a:avLst/>
          </a:prstGeom>
        </p:spPr>
      </p:pic>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Data Visualization</a:t>
            </a:r>
          </a:p>
        </p:txBody>
      </p:sp>
    </p:spTree>
    <p:extLst>
      <p:ext uri="{BB962C8B-B14F-4D97-AF65-F5344CB8AC3E}">
        <p14:creationId xmlns:p14="http://schemas.microsoft.com/office/powerpoint/2010/main" val="779971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06575"/>
            <a:ext cx="9745589" cy="4351338"/>
          </a:xfrm>
          <a:prstGeom prst="rect">
            <a:avLst/>
          </a:prstGeom>
        </p:spPr>
        <p:txBody>
          <a:bodyPr lIns="91440" tIns="45720" rIns="91440" bIns="45720" anchor="t"/>
          <a:lstStyle/>
          <a:p>
            <a:pPr marL="0" indent="0">
              <a:buNone/>
            </a:pPr>
            <a:endParaRPr lang="en-US" dirty="0"/>
          </a:p>
          <a:p>
            <a:endParaRPr lang="en-US"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EDA with SQL</a:t>
            </a:r>
            <a:endParaRPr lang="en-US" dirty="0">
              <a:solidFill>
                <a:srgbClr val="0B49CB"/>
              </a:solidFill>
            </a:endParaRPr>
          </a:p>
        </p:txBody>
      </p:sp>
      <p:pic>
        <p:nvPicPr>
          <p:cNvPr id="6" name="Picture 5">
            <a:extLst>
              <a:ext uri="{FF2B5EF4-FFF2-40B4-BE49-F238E27FC236}">
                <a16:creationId xmlns:a16="http://schemas.microsoft.com/office/drawing/2014/main" id="{5442FC08-FAA8-6AF1-191D-39A22DAE1E70}"/>
              </a:ext>
            </a:extLst>
          </p:cNvPr>
          <p:cNvPicPr>
            <a:picLocks noChangeAspect="1"/>
          </p:cNvPicPr>
          <p:nvPr/>
        </p:nvPicPr>
        <p:blipFill>
          <a:blip r:embed="rId3"/>
          <a:stretch>
            <a:fillRect/>
          </a:stretch>
        </p:blipFill>
        <p:spPr>
          <a:xfrm>
            <a:off x="274320" y="1452880"/>
            <a:ext cx="11714480" cy="4520376"/>
          </a:xfrm>
          <a:prstGeom prst="rect">
            <a:avLst/>
          </a:prstGeom>
        </p:spPr>
      </p:pic>
    </p:spTree>
    <p:extLst>
      <p:ext uri="{BB962C8B-B14F-4D97-AF65-F5344CB8AC3E}">
        <p14:creationId xmlns:p14="http://schemas.microsoft.com/office/powerpoint/2010/main" val="157872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875054"/>
            <a:ext cx="10515600" cy="4351338"/>
          </a:xfrm>
          <a:prstGeom prst="rect">
            <a:avLst/>
          </a:prstGeom>
        </p:spPr>
        <p:txBody>
          <a:bodyPr>
            <a:normAutofit/>
          </a:bodyPr>
          <a:lstStyle/>
          <a:p>
            <a:pPr marL="0" indent="0">
              <a:buNone/>
            </a:pPr>
            <a:endParaRPr lang="en-US" dirty="0"/>
          </a:p>
          <a:p>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an Interactive Map with Folium</a:t>
            </a:r>
            <a:endParaRPr lang="en-US" dirty="0">
              <a:solidFill>
                <a:srgbClr val="0B49CB"/>
              </a:solidFill>
            </a:endParaRPr>
          </a:p>
        </p:txBody>
      </p:sp>
      <p:pic>
        <p:nvPicPr>
          <p:cNvPr id="6" name="Picture 5">
            <a:extLst>
              <a:ext uri="{FF2B5EF4-FFF2-40B4-BE49-F238E27FC236}">
                <a16:creationId xmlns:a16="http://schemas.microsoft.com/office/drawing/2014/main" id="{1158A9FE-69DC-D683-A675-CCD7D765B28D}"/>
              </a:ext>
            </a:extLst>
          </p:cNvPr>
          <p:cNvPicPr>
            <a:picLocks noChangeAspect="1"/>
          </p:cNvPicPr>
          <p:nvPr/>
        </p:nvPicPr>
        <p:blipFill>
          <a:blip r:embed="rId3"/>
          <a:stretch>
            <a:fillRect/>
          </a:stretch>
        </p:blipFill>
        <p:spPr>
          <a:xfrm>
            <a:off x="233680" y="1452880"/>
            <a:ext cx="11734800" cy="4351338"/>
          </a:xfrm>
          <a:prstGeom prst="rect">
            <a:avLst/>
          </a:prstGeom>
        </p:spPr>
      </p:pic>
    </p:spTree>
    <p:extLst>
      <p:ext uri="{BB962C8B-B14F-4D97-AF65-F5344CB8AC3E}">
        <p14:creationId xmlns:p14="http://schemas.microsoft.com/office/powerpoint/2010/main" val="148114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14</a:t>
            </a:fld>
            <a:endParaRPr lang="en-US"/>
          </a:p>
        </p:txBody>
      </p:sp>
      <p:pic>
        <p:nvPicPr>
          <p:cNvPr id="6" name="Content Placeholder 5">
            <a:extLst>
              <a:ext uri="{FF2B5EF4-FFF2-40B4-BE49-F238E27FC236}">
                <a16:creationId xmlns:a16="http://schemas.microsoft.com/office/drawing/2014/main" id="{D000F656-4A3C-9C17-5D2F-302E02812C6E}"/>
              </a:ext>
            </a:extLst>
          </p:cNvPr>
          <p:cNvPicPr>
            <a:picLocks noGrp="1" noChangeAspect="1"/>
          </p:cNvPicPr>
          <p:nvPr>
            <p:ph idx="4294967295"/>
          </p:nvPr>
        </p:nvPicPr>
        <p:blipFill>
          <a:blip r:embed="rId3"/>
          <a:stretch>
            <a:fillRect/>
          </a:stretch>
        </p:blipFill>
        <p:spPr>
          <a:xfrm>
            <a:off x="770010" y="1605280"/>
            <a:ext cx="10202790" cy="4571683"/>
          </a:xfrm>
          <a:prstGeom prst="rect">
            <a:avLst/>
          </a:prstGeom>
        </p:spPr>
      </p:pic>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Build a Dashboard with </a:t>
            </a:r>
            <a:r>
              <a:rPr lang="en-US" dirty="0" err="1">
                <a:solidFill>
                  <a:srgbClr val="0B49CB"/>
                </a:solidFill>
                <a:latin typeface="Abadi"/>
              </a:rPr>
              <a:t>Plotly</a:t>
            </a:r>
            <a:r>
              <a:rPr lang="en-US" dirty="0">
                <a:solidFill>
                  <a:srgbClr val="0B49CB"/>
                </a:solidFill>
                <a:latin typeface="Abadi"/>
              </a:rPr>
              <a:t> Dash</a:t>
            </a:r>
          </a:p>
        </p:txBody>
      </p:sp>
    </p:spTree>
    <p:extLst>
      <p:ext uri="{BB962C8B-B14F-4D97-AF65-F5344CB8AC3E}">
        <p14:creationId xmlns:p14="http://schemas.microsoft.com/office/powerpoint/2010/main" val="334532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Summarize how you built, evaluated, improved, and found the best performing classification model</a:t>
            </a:r>
          </a:p>
          <a:p>
            <a:pPr>
              <a:lnSpc>
                <a:spcPct val="100000"/>
              </a:lnSpc>
              <a:spcBef>
                <a:spcPts val="1400"/>
              </a:spcBef>
            </a:pPr>
            <a:r>
              <a:rPr lang="en-US" sz="2200" dirty="0">
                <a:solidFill>
                  <a:schemeClr val="accent3">
                    <a:lumMod val="25000"/>
                  </a:schemeClr>
                </a:solidFill>
                <a:latin typeface="Abadi" panose="020B0604020104020204" pitchFamily="34" charset="0"/>
              </a:rPr>
              <a:t>You need present your model development process using key phrases and flowchart</a:t>
            </a:r>
          </a:p>
          <a:p>
            <a:pPr>
              <a:lnSpc>
                <a:spcPct val="100000"/>
              </a:lnSpc>
              <a:spcBef>
                <a:spcPts val="1400"/>
              </a:spcBef>
            </a:pPr>
            <a:r>
              <a:rPr lang="en-US" sz="2200" dirty="0">
                <a:solidFill>
                  <a:schemeClr val="accent3">
                    <a:lumMod val="25000"/>
                  </a:schemeClr>
                </a:solidFill>
                <a:latin typeface="Abadi" panose="020B0604020104020204" pitchFamily="34" charset="0"/>
              </a:rPr>
              <a:t>Add the GitHub URL of your completed predictive analysis lab, as an external reference and peer-review purpose</a:t>
            </a:r>
          </a:p>
          <a:p>
            <a:endParaRPr lang="en-US" dirty="0"/>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 Overview</a:t>
            </a:r>
          </a:p>
        </p:txBody>
      </p:sp>
      <p:pic>
        <p:nvPicPr>
          <p:cNvPr id="6" name="Picture 5">
            <a:extLst>
              <a:ext uri="{FF2B5EF4-FFF2-40B4-BE49-F238E27FC236}">
                <a16:creationId xmlns:a16="http://schemas.microsoft.com/office/drawing/2014/main" id="{1DE9FB20-44A5-DFFB-0A95-DB499DC5CB80}"/>
              </a:ext>
            </a:extLst>
          </p:cNvPr>
          <p:cNvPicPr>
            <a:picLocks noChangeAspect="1"/>
          </p:cNvPicPr>
          <p:nvPr/>
        </p:nvPicPr>
        <p:blipFill>
          <a:blip r:embed="rId3"/>
          <a:stretch>
            <a:fillRect/>
          </a:stretch>
        </p:blipFill>
        <p:spPr>
          <a:xfrm>
            <a:off x="386080" y="1452880"/>
            <a:ext cx="11236960" cy="4254517"/>
          </a:xfrm>
          <a:prstGeom prst="rect">
            <a:avLst/>
          </a:prstGeom>
        </p:spPr>
      </p:pic>
    </p:spTree>
    <p:extLst>
      <p:ext uri="{BB962C8B-B14F-4D97-AF65-F5344CB8AC3E}">
        <p14:creationId xmlns:p14="http://schemas.microsoft.com/office/powerpoint/2010/main" val="1813711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B839CB8-5B5E-951E-6BFF-F957C24FDAA2}"/>
              </a:ext>
            </a:extLst>
          </p:cNvPr>
          <p:cNvPicPr>
            <a:picLocks noGrp="1" noChangeAspect="1"/>
          </p:cNvPicPr>
          <p:nvPr>
            <p:ph idx="1"/>
          </p:nvPr>
        </p:nvPicPr>
        <p:blipFill>
          <a:blip r:embed="rId3"/>
          <a:stretch>
            <a:fillRect/>
          </a:stretch>
        </p:blipFill>
        <p:spPr>
          <a:xfrm>
            <a:off x="838200" y="1595120"/>
            <a:ext cx="10515600" cy="4517913"/>
          </a:xfrm>
        </p:spPr>
      </p:pic>
      <p:sp>
        <p:nvSpPr>
          <p:cNvPr id="4" name="Title 1">
            <a:extLst>
              <a:ext uri="{FF2B5EF4-FFF2-40B4-BE49-F238E27FC236}">
                <a16:creationId xmlns:a16="http://schemas.microsoft.com/office/drawing/2014/main" id="{8C60C0E6-555C-B774-0E05-833AB03AB660}"/>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Predictive Analysis (Classification): Steps</a:t>
            </a:r>
          </a:p>
        </p:txBody>
      </p:sp>
    </p:spTree>
    <p:extLst>
      <p:ext uri="{BB962C8B-B14F-4D97-AF65-F5344CB8AC3E}">
        <p14:creationId xmlns:p14="http://schemas.microsoft.com/office/powerpoint/2010/main" val="208842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220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2200">
                <a:solidFill>
                  <a:schemeClr val="accent3">
                    <a:lumMod val="25000"/>
                  </a:schemeClr>
                </a:solidFill>
                <a:latin typeface="Abadi" panose="020B0604020104020204" pitchFamily="34" charset="0"/>
              </a:rPr>
              <a:t>Predictive analysis results</a:t>
            </a:r>
          </a:p>
          <a:p>
            <a:pPr lvl="1"/>
            <a:endParaRPr lang="en-US" sz="1800"/>
          </a:p>
          <a:p>
            <a:pPr marL="457200" lvl="1" indent="0">
              <a:buNone/>
            </a:pPr>
            <a:endParaRPr lang="en-US" sz="180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17</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Results</a:t>
            </a:r>
            <a:endParaRPr lang="en-US" dirty="0">
              <a:solidFill>
                <a:srgbClr val="0B49CB"/>
              </a:solidFill>
            </a:endParaRPr>
          </a:p>
        </p:txBody>
      </p:sp>
    </p:spTree>
    <p:extLst>
      <p:ext uri="{BB962C8B-B14F-4D97-AF65-F5344CB8AC3E}">
        <p14:creationId xmlns:p14="http://schemas.microsoft.com/office/powerpoint/2010/main" val="32100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8B93D-8F11-6347-95EE-BF68474E5B1F}"/>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2</a:t>
            </a:r>
          </a:p>
        </p:txBody>
      </p:sp>
      <p:pic>
        <p:nvPicPr>
          <p:cNvPr id="4" name="Picture 3">
            <a:extLst>
              <a:ext uri="{FF2B5EF4-FFF2-40B4-BE49-F238E27FC236}">
                <a16:creationId xmlns:a16="http://schemas.microsoft.com/office/drawing/2014/main" id="{8279020C-1AD3-889A-DB4F-660AB5EFCC69}"/>
              </a:ext>
            </a:extLst>
          </p:cNvPr>
          <p:cNvPicPr>
            <a:picLocks noChangeAspect="1"/>
          </p:cNvPicPr>
          <p:nvPr/>
        </p:nvPicPr>
        <p:blipFill>
          <a:blip r:embed="rId3"/>
          <a:stretch>
            <a:fillRect/>
          </a:stretch>
        </p:blipFill>
        <p:spPr>
          <a:xfrm>
            <a:off x="4627158" y="0"/>
            <a:ext cx="5974454" cy="6858000"/>
          </a:xfrm>
          <a:prstGeom prst="rect">
            <a:avLst/>
          </a:prstGeom>
        </p:spPr>
      </p:pic>
      <p:pic>
        <p:nvPicPr>
          <p:cNvPr id="5" name="Picture 4">
            <a:extLst>
              <a:ext uri="{FF2B5EF4-FFF2-40B4-BE49-F238E27FC236}">
                <a16:creationId xmlns:a16="http://schemas.microsoft.com/office/drawing/2014/main" id="{F8382207-4D20-8F6B-684A-661A3C7B0209}"/>
              </a:ext>
            </a:extLst>
          </p:cNvPr>
          <p:cNvPicPr>
            <a:picLocks noChangeAspect="1"/>
          </p:cNvPicPr>
          <p:nvPr/>
        </p:nvPicPr>
        <p:blipFill>
          <a:blip r:embed="rId4"/>
          <a:stretch>
            <a:fillRect/>
          </a:stretch>
        </p:blipFill>
        <p:spPr>
          <a:xfrm>
            <a:off x="10601612" y="0"/>
            <a:ext cx="1590387" cy="6865620"/>
          </a:xfrm>
          <a:prstGeom prst="rect">
            <a:avLst/>
          </a:prstGeom>
        </p:spPr>
      </p:pic>
    </p:spTree>
    <p:extLst>
      <p:ext uri="{BB962C8B-B14F-4D97-AF65-F5344CB8AC3E}">
        <p14:creationId xmlns:p14="http://schemas.microsoft.com/office/powerpoint/2010/main" val="178270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64973" y="2057400"/>
            <a:ext cx="5177652" cy="3811588"/>
          </a:xfrm>
          <a:prstGeom prst="rect">
            <a:avLst/>
          </a:prstGeom>
        </p:spPr>
        <p:txBody>
          <a:bodyPr>
            <a:normAutofit/>
          </a:bodyPr>
          <a:lstStyle/>
          <a:p>
            <a:pPr algn="l"/>
            <a:r>
              <a:rPr lang="en-GB" sz="1800" b="1" i="0" u="none" strike="noStrike" baseline="0" dirty="0">
                <a:latin typeface="Calibri-Bold"/>
              </a:rPr>
              <a:t>The majority of the flights were launched from the CCAFS SLC 40 sites.</a:t>
            </a:r>
          </a:p>
          <a:p>
            <a:pPr marL="0" indent="0" algn="l">
              <a:buNone/>
            </a:pPr>
            <a:endParaRPr lang="en-GB" sz="1800" b="1" i="0" u="none" strike="noStrike" baseline="0" dirty="0">
              <a:latin typeface="Calibri-Bold"/>
            </a:endParaRPr>
          </a:p>
          <a:p>
            <a:pPr algn="l"/>
            <a:r>
              <a:rPr lang="en-GB" sz="1800" b="1" i="0" u="none" strike="noStrike" baseline="0" dirty="0">
                <a:latin typeface="Calibri-Bold"/>
              </a:rPr>
              <a:t>The VAFB SLC 4E and KSC LC 39A sites have higher success rates than other sites.</a:t>
            </a:r>
          </a:p>
          <a:p>
            <a:pPr marL="0" indent="0" algn="l">
              <a:buNone/>
            </a:pPr>
            <a:endParaRPr lang="en-GB" sz="1800" b="0" i="0" u="none" strike="noStrike" baseline="0" dirty="0">
              <a:latin typeface="ArialMT"/>
            </a:endParaRPr>
          </a:p>
          <a:p>
            <a:pPr algn="l"/>
            <a:r>
              <a:rPr lang="en-GB" sz="1800" b="1" i="0" u="none" strike="noStrike" baseline="0" dirty="0">
                <a:latin typeface="Calibri-Bold"/>
              </a:rPr>
              <a:t>Newer flights have higher success rates than older flights.</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Launch Site</a:t>
            </a:r>
            <a:endParaRPr lang="en-US" dirty="0">
              <a:solidFill>
                <a:srgbClr val="0B49CB"/>
              </a:solidFill>
            </a:endParaRPr>
          </a:p>
        </p:txBody>
      </p:sp>
      <p:pic>
        <p:nvPicPr>
          <p:cNvPr id="8" name="Picture 7">
            <a:extLst>
              <a:ext uri="{FF2B5EF4-FFF2-40B4-BE49-F238E27FC236}">
                <a16:creationId xmlns:a16="http://schemas.microsoft.com/office/drawing/2014/main" id="{DFE77A3E-A6F0-D43C-EB01-A0E9DA2922E1}"/>
              </a:ext>
            </a:extLst>
          </p:cNvPr>
          <p:cNvPicPr>
            <a:picLocks noChangeAspect="1"/>
          </p:cNvPicPr>
          <p:nvPr/>
        </p:nvPicPr>
        <p:blipFill>
          <a:blip r:embed="rId3"/>
          <a:stretch>
            <a:fillRect/>
          </a:stretch>
        </p:blipFill>
        <p:spPr>
          <a:xfrm>
            <a:off x="5953663" y="1747520"/>
            <a:ext cx="5960426" cy="3576320"/>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Outline</a:t>
            </a:r>
          </a:p>
        </p:txBody>
      </p:sp>
      <p:pic>
        <p:nvPicPr>
          <p:cNvPr id="3" name="Picture 2">
            <a:extLst>
              <a:ext uri="{FF2B5EF4-FFF2-40B4-BE49-F238E27FC236}">
                <a16:creationId xmlns:a16="http://schemas.microsoft.com/office/drawing/2014/main" id="{2165A92A-1A17-4EB8-DCFC-92FE9D9E43EE}"/>
              </a:ext>
            </a:extLst>
          </p:cNvPr>
          <p:cNvPicPr>
            <a:picLocks noChangeAspect="1"/>
          </p:cNvPicPr>
          <p:nvPr/>
        </p:nvPicPr>
        <p:blipFill>
          <a:blip r:embed="rId4"/>
          <a:stretch>
            <a:fillRect/>
          </a:stretch>
        </p:blipFill>
        <p:spPr>
          <a:xfrm>
            <a:off x="7934961" y="1511896"/>
            <a:ext cx="2937524" cy="4523512"/>
          </a:xfrm>
          <a:prstGeom prst="rect">
            <a:avLst/>
          </a:prstGeom>
        </p:spPr>
      </p:pic>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69757"/>
            <a:ext cx="5325990" cy="3811588"/>
          </a:xfrm>
          <a:prstGeom prst="rect">
            <a:avLst/>
          </a:prstGeom>
        </p:spPr>
        <p:txBody>
          <a:bodyPr>
            <a:normAutofit/>
          </a:bodyPr>
          <a:lstStyle/>
          <a:p>
            <a:pPr algn="l"/>
            <a:r>
              <a:rPr lang="en-GB" sz="1800" b="1" i="0" u="none" strike="noStrike" baseline="0" dirty="0">
                <a:latin typeface="Calibri-Bold"/>
              </a:rPr>
              <a:t>The majority of the flights with payload mass above 7000 Kg were successful.</a:t>
            </a:r>
          </a:p>
          <a:p>
            <a:pPr marL="0" indent="0" algn="l">
              <a:buNone/>
            </a:pPr>
            <a:endParaRPr lang="en-GB" sz="1800" b="0" i="0" u="none" strike="noStrike" baseline="0" dirty="0">
              <a:latin typeface="ArialMT"/>
            </a:endParaRPr>
          </a:p>
          <a:p>
            <a:pPr algn="l"/>
            <a:r>
              <a:rPr lang="en-GB" sz="1800" b="1" i="0" u="none" strike="noStrike" baseline="0" dirty="0">
                <a:latin typeface="Calibri-Bold"/>
              </a:rPr>
              <a:t>KSC LC 39A success rate for payload mass under 5500 kg is 100%.</a:t>
            </a:r>
          </a:p>
          <a:p>
            <a:pPr marL="0" indent="0" algn="l">
              <a:buNone/>
            </a:pPr>
            <a:endParaRPr lang="en-GB" sz="1800" b="0" i="0" u="none" strike="noStrike" baseline="0" dirty="0">
              <a:latin typeface="ArialMT"/>
            </a:endParaRPr>
          </a:p>
          <a:p>
            <a:pPr algn="l"/>
            <a:r>
              <a:rPr lang="en-GB" sz="1800" b="1" i="0" u="none" strike="noStrike" baseline="0" dirty="0">
                <a:latin typeface="Calibri-Bold"/>
              </a:rPr>
              <a:t>For all launch sites the success rate is proportional to the payload mass.</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Launch Site</a:t>
            </a:r>
          </a:p>
        </p:txBody>
      </p:sp>
      <p:pic>
        <p:nvPicPr>
          <p:cNvPr id="6" name="Picture 5">
            <a:extLst>
              <a:ext uri="{FF2B5EF4-FFF2-40B4-BE49-F238E27FC236}">
                <a16:creationId xmlns:a16="http://schemas.microsoft.com/office/drawing/2014/main" id="{957555B8-562D-AA7F-AFF7-482934D03A77}"/>
              </a:ext>
            </a:extLst>
          </p:cNvPr>
          <p:cNvPicPr>
            <a:picLocks noChangeAspect="1"/>
          </p:cNvPicPr>
          <p:nvPr/>
        </p:nvPicPr>
        <p:blipFill>
          <a:blip r:embed="rId3"/>
          <a:stretch>
            <a:fillRect/>
          </a:stretch>
        </p:blipFill>
        <p:spPr>
          <a:xfrm>
            <a:off x="6096000" y="1727200"/>
            <a:ext cx="5466079" cy="3556000"/>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2082114"/>
            <a:ext cx="4421749" cy="3811588"/>
          </a:xfrm>
          <a:prstGeom prst="rect">
            <a:avLst/>
          </a:prstGeom>
        </p:spPr>
        <p:txBody>
          <a:bodyPr>
            <a:normAutofit/>
          </a:bodyPr>
          <a:lstStyle/>
          <a:p>
            <a:pPr algn="l"/>
            <a:r>
              <a:rPr lang="en-GB" sz="1800" b="1" i="0" u="none" strike="noStrike" baseline="0" dirty="0">
                <a:latin typeface="Calibri-Bold"/>
              </a:rPr>
              <a:t>The OS orbit has 0% success rate.</a:t>
            </a:r>
          </a:p>
          <a:p>
            <a:pPr marL="0" indent="0" algn="l">
              <a:buNone/>
            </a:pPr>
            <a:endParaRPr lang="en-GB" sz="1800" b="0" i="0" u="none" strike="noStrike" baseline="0" dirty="0">
              <a:latin typeface="ArialMT"/>
            </a:endParaRPr>
          </a:p>
          <a:p>
            <a:pPr algn="l"/>
            <a:r>
              <a:rPr lang="en-GB" sz="1800" b="1" i="0" u="none" strike="noStrike" baseline="0" dirty="0">
                <a:latin typeface="Calibri-Bold"/>
              </a:rPr>
              <a:t>The ELS-1, GEO, HEO and SSO orbits have 100% success rate.</a:t>
            </a:r>
          </a:p>
          <a:p>
            <a:pPr marL="0" indent="0" algn="l">
              <a:buNone/>
            </a:pPr>
            <a:endParaRPr lang="en-GB" sz="1800" b="0" i="0" u="none" strike="noStrike" baseline="0" dirty="0">
              <a:latin typeface="ArialMT"/>
            </a:endParaRPr>
          </a:p>
          <a:p>
            <a:pPr algn="l"/>
            <a:r>
              <a:rPr lang="en-GB" sz="1800" b="1" i="0" u="none" strike="noStrike" baseline="0" dirty="0">
                <a:latin typeface="Calibri-Bold"/>
              </a:rPr>
              <a:t>Orbits GTO, ISS, LEO, MEO and PO success rate is higher than 50% and less than 75%.</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 Rate vs. Orbit Type</a:t>
            </a:r>
            <a:endParaRPr lang="en-US" dirty="0">
              <a:solidFill>
                <a:srgbClr val="0B49CB"/>
              </a:solidFill>
            </a:endParaRPr>
          </a:p>
        </p:txBody>
      </p:sp>
      <p:pic>
        <p:nvPicPr>
          <p:cNvPr id="6" name="Picture 5">
            <a:extLst>
              <a:ext uri="{FF2B5EF4-FFF2-40B4-BE49-F238E27FC236}">
                <a16:creationId xmlns:a16="http://schemas.microsoft.com/office/drawing/2014/main" id="{224C85F5-0D7B-2CA4-532C-5876C199DDB7}"/>
              </a:ext>
            </a:extLst>
          </p:cNvPr>
          <p:cNvPicPr>
            <a:picLocks noChangeAspect="1"/>
          </p:cNvPicPr>
          <p:nvPr/>
        </p:nvPicPr>
        <p:blipFill>
          <a:blip r:embed="rId3"/>
          <a:stretch>
            <a:fillRect/>
          </a:stretch>
        </p:blipFill>
        <p:spPr>
          <a:xfrm>
            <a:off x="5426960" y="1650842"/>
            <a:ext cx="5995030" cy="3811588"/>
          </a:xfrm>
          <a:prstGeom prst="rect">
            <a:avLst/>
          </a:prstGeom>
        </p:spPr>
      </p:pic>
    </p:spTree>
    <p:extLst>
      <p:ext uri="{BB962C8B-B14F-4D97-AF65-F5344CB8AC3E}">
        <p14:creationId xmlns:p14="http://schemas.microsoft.com/office/powerpoint/2010/main" val="80090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2069756"/>
            <a:ext cx="4787510" cy="3811588"/>
          </a:xfrm>
          <a:prstGeom prst="rect">
            <a:avLst/>
          </a:prstGeom>
        </p:spPr>
        <p:txBody>
          <a:bodyPr>
            <a:normAutofit/>
          </a:bodyPr>
          <a:lstStyle/>
          <a:p>
            <a:pPr algn="l"/>
            <a:r>
              <a:rPr lang="en-GB" sz="1800" b="1" i="0" u="none" strike="noStrike" baseline="0" dirty="0">
                <a:latin typeface="Calibri-Bold"/>
              </a:rPr>
              <a:t>The majority of the flights were launches to the ISS and GTO orbits.</a:t>
            </a:r>
          </a:p>
          <a:p>
            <a:pPr marL="0" indent="0" algn="l">
              <a:buNone/>
            </a:pPr>
            <a:endParaRPr lang="en-GB" sz="1800" b="0" i="0" u="none" strike="noStrike" baseline="0" dirty="0">
              <a:latin typeface="ArialMT"/>
            </a:endParaRPr>
          </a:p>
          <a:p>
            <a:pPr algn="l"/>
            <a:r>
              <a:rPr lang="en-GB" sz="1800" b="1" i="0" u="none" strike="noStrike" baseline="0" dirty="0">
                <a:latin typeface="Calibri-Bold"/>
              </a:rPr>
              <a:t>The data suggests that there is no relationship between the flight number and the orbit type.</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Flight Number vs. Orbit Type</a:t>
            </a:r>
            <a:endParaRPr lang="en-US" dirty="0">
              <a:solidFill>
                <a:srgbClr val="0B49CB"/>
              </a:solidFill>
            </a:endParaRPr>
          </a:p>
        </p:txBody>
      </p:sp>
      <p:pic>
        <p:nvPicPr>
          <p:cNvPr id="8" name="Picture 7">
            <a:extLst>
              <a:ext uri="{FF2B5EF4-FFF2-40B4-BE49-F238E27FC236}">
                <a16:creationId xmlns:a16="http://schemas.microsoft.com/office/drawing/2014/main" id="{2D1B3D91-E4CD-DC5F-74BC-39C65AEACFB3}"/>
              </a:ext>
            </a:extLst>
          </p:cNvPr>
          <p:cNvPicPr>
            <a:picLocks noChangeAspect="1"/>
          </p:cNvPicPr>
          <p:nvPr/>
        </p:nvPicPr>
        <p:blipFill>
          <a:blip r:embed="rId3"/>
          <a:stretch>
            <a:fillRect/>
          </a:stretch>
        </p:blipFill>
        <p:spPr>
          <a:xfrm>
            <a:off x="5688296" y="1483291"/>
            <a:ext cx="5733694" cy="4146689"/>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2057400"/>
            <a:ext cx="5681589" cy="3811588"/>
          </a:xfrm>
          <a:prstGeom prst="rect">
            <a:avLst/>
          </a:prstGeom>
        </p:spPr>
        <p:txBody>
          <a:bodyPr>
            <a:normAutofit/>
          </a:bodyPr>
          <a:lstStyle/>
          <a:p>
            <a:pPr algn="l"/>
            <a:r>
              <a:rPr lang="en-GB" sz="1800" b="0" i="0" u="none" strike="noStrike" baseline="0" dirty="0">
                <a:solidFill>
                  <a:srgbClr val="292929"/>
                </a:solidFill>
                <a:latin typeface="Abadi" panose="020B0604020104020204" pitchFamily="34" charset="0"/>
              </a:rPr>
              <a:t>Payload masses above 10000 Kg were placed in PO, ISS and LEO orbits.</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Payload masses above 4000 and less than 8000 Kg were placed in the GTO orbit.</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Payload vs. Orbit Type</a:t>
            </a:r>
            <a:endParaRPr lang="en-US" dirty="0">
              <a:solidFill>
                <a:srgbClr val="0B49CB"/>
              </a:solidFill>
            </a:endParaRPr>
          </a:p>
        </p:txBody>
      </p:sp>
      <p:pic>
        <p:nvPicPr>
          <p:cNvPr id="6" name="Picture 5">
            <a:extLst>
              <a:ext uri="{FF2B5EF4-FFF2-40B4-BE49-F238E27FC236}">
                <a16:creationId xmlns:a16="http://schemas.microsoft.com/office/drawing/2014/main" id="{39426B48-7EAF-95D1-FE08-F0A7667B6F89}"/>
              </a:ext>
            </a:extLst>
          </p:cNvPr>
          <p:cNvPicPr>
            <a:picLocks noChangeAspect="1"/>
          </p:cNvPicPr>
          <p:nvPr/>
        </p:nvPicPr>
        <p:blipFill>
          <a:blip r:embed="rId3"/>
          <a:stretch>
            <a:fillRect/>
          </a:stretch>
        </p:blipFill>
        <p:spPr>
          <a:xfrm>
            <a:off x="6451599" y="1694464"/>
            <a:ext cx="5467845" cy="4331109"/>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2069757"/>
            <a:ext cx="4970389" cy="3811588"/>
          </a:xfrm>
          <a:prstGeom prst="rect">
            <a:avLst/>
          </a:prstGeom>
        </p:spPr>
        <p:txBody>
          <a:bodyPr>
            <a:normAutofit/>
          </a:bodyPr>
          <a:lstStyle/>
          <a:p>
            <a:pPr algn="l"/>
            <a:r>
              <a:rPr lang="en-GB" sz="1800" b="0" i="0" u="none" strike="noStrike" baseline="0" dirty="0">
                <a:solidFill>
                  <a:srgbClr val="292929"/>
                </a:solidFill>
                <a:latin typeface="Abadi" panose="020B0604020104020204" pitchFamily="34" charset="0"/>
              </a:rPr>
              <a:t>The launches success rate increased steadily since 2013.</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The increase in the success rate between 2013 and 2017 was linear.</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During 2018 there was a drop in the launches success rate.</a:t>
            </a: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D35FD2D-1BD2-45D7-B015-1A96C241520B}"/>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Success Yearly Trend</a:t>
            </a:r>
          </a:p>
        </p:txBody>
      </p:sp>
      <p:pic>
        <p:nvPicPr>
          <p:cNvPr id="6" name="Picture 5">
            <a:extLst>
              <a:ext uri="{FF2B5EF4-FFF2-40B4-BE49-F238E27FC236}">
                <a16:creationId xmlns:a16="http://schemas.microsoft.com/office/drawing/2014/main" id="{C0F9986D-B391-B8A4-D4CE-D89DE1CDEB65}"/>
              </a:ext>
            </a:extLst>
          </p:cNvPr>
          <p:cNvPicPr>
            <a:picLocks noChangeAspect="1"/>
          </p:cNvPicPr>
          <p:nvPr/>
        </p:nvPicPr>
        <p:blipFill>
          <a:blip r:embed="rId3"/>
          <a:stretch>
            <a:fillRect/>
          </a:stretch>
        </p:blipFill>
        <p:spPr>
          <a:xfrm>
            <a:off x="5811519" y="1747520"/>
            <a:ext cx="5991235" cy="3811588"/>
          </a:xfrm>
          <a:prstGeom prst="rect">
            <a:avLst/>
          </a:prstGeom>
        </p:spPr>
      </p:pic>
    </p:spTree>
    <p:extLst>
      <p:ext uri="{BB962C8B-B14F-4D97-AF65-F5344CB8AC3E}">
        <p14:creationId xmlns:p14="http://schemas.microsoft.com/office/powerpoint/2010/main" val="70659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345030" cy="4351338"/>
          </a:xfrm>
          <a:prstGeom prst="rect">
            <a:avLst/>
          </a:prstGeom>
        </p:spPr>
        <p:txBody>
          <a:bodyPr>
            <a:normAutofit/>
          </a:bodyPr>
          <a:lstStyle/>
          <a:p>
            <a:pPr marL="0" indent="0">
              <a:lnSpc>
                <a:spcPct val="100000"/>
              </a:lnSpc>
              <a:spcBef>
                <a:spcPts val="1400"/>
              </a:spcBef>
              <a:buNone/>
            </a:pPr>
            <a:r>
              <a:rPr lang="en-GB" sz="1800" b="0" i="0" u="none" strike="noStrike" baseline="0" dirty="0">
                <a:solidFill>
                  <a:srgbClr val="292929"/>
                </a:solidFill>
                <a:latin typeface="Abadi" panose="020B0604020104020204" pitchFamily="34" charset="0"/>
              </a:rPr>
              <a:t>The names of the unique launch sites and the query structure for obtaining these sites is shown below.</a:t>
            </a:r>
          </a:p>
          <a:p>
            <a:pPr marL="0" indent="0">
              <a:lnSpc>
                <a:spcPct val="100000"/>
              </a:lnSpc>
              <a:spcBef>
                <a:spcPts val="1400"/>
              </a:spcBef>
              <a:buNone/>
            </a:pPr>
            <a:endParaRPr lang="en-US" sz="2200" b="1"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86E60219-AE1B-47B6-9A1D-F2865D04BE5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All Launch Site Names</a:t>
            </a:r>
          </a:p>
        </p:txBody>
      </p:sp>
      <p:pic>
        <p:nvPicPr>
          <p:cNvPr id="6" name="Picture 5">
            <a:extLst>
              <a:ext uri="{FF2B5EF4-FFF2-40B4-BE49-F238E27FC236}">
                <a16:creationId xmlns:a16="http://schemas.microsoft.com/office/drawing/2014/main" id="{BA3FE400-31F2-82AB-EF0D-C9ED1C84DC26}"/>
              </a:ext>
            </a:extLst>
          </p:cNvPr>
          <p:cNvPicPr>
            <a:picLocks noChangeAspect="1"/>
          </p:cNvPicPr>
          <p:nvPr/>
        </p:nvPicPr>
        <p:blipFill>
          <a:blip r:embed="rId3"/>
          <a:stretch>
            <a:fillRect/>
          </a:stretch>
        </p:blipFill>
        <p:spPr>
          <a:xfrm>
            <a:off x="3735101" y="2232832"/>
            <a:ext cx="4721797" cy="3792741"/>
          </a:xfrm>
          <a:prstGeom prst="rect">
            <a:avLst/>
          </a:prstGeom>
        </p:spPr>
      </p:pic>
    </p:spTree>
    <p:extLst>
      <p:ext uri="{BB962C8B-B14F-4D97-AF65-F5344CB8AC3E}">
        <p14:creationId xmlns:p14="http://schemas.microsoft.com/office/powerpoint/2010/main" val="2727850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515601" cy="4351338"/>
          </a:xfrm>
          <a:prstGeom prst="rect">
            <a:avLst/>
          </a:prstGeom>
        </p:spPr>
        <p:txBody>
          <a:bodyPr>
            <a:normAutofit/>
          </a:bodyPr>
          <a:lstStyle/>
          <a:p>
            <a:pPr marL="0" indent="0">
              <a:lnSpc>
                <a:spcPct val="100000"/>
              </a:lnSpc>
              <a:spcBef>
                <a:spcPts val="1400"/>
              </a:spcBef>
              <a:buNone/>
            </a:pPr>
            <a:r>
              <a:rPr lang="en-GB" sz="1800" b="1" i="0" u="none" strike="noStrike" baseline="0" dirty="0">
                <a:latin typeface="Calibri-Bold"/>
              </a:rPr>
              <a:t>5 records for launch sites begin with the string 'CCA’ and the query used for obtaining the information is shown below.</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Launch Site Names Begin with 'CCA'</a:t>
            </a:r>
          </a:p>
        </p:txBody>
      </p:sp>
      <p:pic>
        <p:nvPicPr>
          <p:cNvPr id="6" name="Picture 5">
            <a:extLst>
              <a:ext uri="{FF2B5EF4-FFF2-40B4-BE49-F238E27FC236}">
                <a16:creationId xmlns:a16="http://schemas.microsoft.com/office/drawing/2014/main" id="{37CC32A7-8210-E1EF-0E93-9C34937B9810}"/>
              </a:ext>
            </a:extLst>
          </p:cNvPr>
          <p:cNvPicPr>
            <a:picLocks noChangeAspect="1"/>
          </p:cNvPicPr>
          <p:nvPr/>
        </p:nvPicPr>
        <p:blipFill>
          <a:blip r:embed="rId3"/>
          <a:stretch>
            <a:fillRect/>
          </a:stretch>
        </p:blipFill>
        <p:spPr>
          <a:xfrm>
            <a:off x="447040" y="2648604"/>
            <a:ext cx="11277600" cy="337696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27</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gn="l"/>
            <a:r>
              <a:rPr lang="en-GB" sz="1800" b="0" i="0" u="none" strike="noStrike" baseline="0" dirty="0">
                <a:solidFill>
                  <a:srgbClr val="292929"/>
                </a:solidFill>
                <a:latin typeface="Abadi" panose="020B0604020104020204" pitchFamily="34" charset="0"/>
              </a:rPr>
              <a:t>The calculated total payload mass carried by boosters from NASA site =45596 Kg.</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The query for obtaining the total payload mass is shown below.</a:t>
            </a:r>
          </a:p>
          <a:p>
            <a:pPr algn="l"/>
            <a:endParaRPr lang="en-GB" sz="1800" dirty="0">
              <a:solidFill>
                <a:srgbClr val="292929"/>
              </a:solidFill>
              <a:latin typeface="Abadi" panose="020B0604020104020204" pitchFamily="34" charset="0"/>
            </a:endParaRPr>
          </a:p>
          <a:p>
            <a:pPr marL="0" indent="0" algn="l">
              <a:buNone/>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Payload Mass</a:t>
            </a:r>
          </a:p>
        </p:txBody>
      </p:sp>
      <p:pic>
        <p:nvPicPr>
          <p:cNvPr id="6" name="Picture 5">
            <a:extLst>
              <a:ext uri="{FF2B5EF4-FFF2-40B4-BE49-F238E27FC236}">
                <a16:creationId xmlns:a16="http://schemas.microsoft.com/office/drawing/2014/main" id="{1FD4B850-8B8A-33F7-5E7F-A267B49817B6}"/>
              </a:ext>
            </a:extLst>
          </p:cNvPr>
          <p:cNvPicPr>
            <a:picLocks noChangeAspect="1"/>
          </p:cNvPicPr>
          <p:nvPr/>
        </p:nvPicPr>
        <p:blipFill>
          <a:blip r:embed="rId3"/>
          <a:stretch>
            <a:fillRect/>
          </a:stretch>
        </p:blipFill>
        <p:spPr>
          <a:xfrm>
            <a:off x="1022555" y="3175429"/>
            <a:ext cx="10146890" cy="2084439"/>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28</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gn="l"/>
            <a:r>
              <a:rPr lang="en-GB" sz="1800" b="0" i="0" u="none" strike="noStrike" baseline="0" dirty="0">
                <a:solidFill>
                  <a:srgbClr val="292929"/>
                </a:solidFill>
                <a:latin typeface="Abadi" panose="020B0604020104020204" pitchFamily="34" charset="0"/>
              </a:rPr>
              <a:t>The average payload mass carried by booster version F9 v1.1=2534.7 Kg.</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Furthermore, the query used to calculate the average payload mass carried by booster F9 v1.1 is shown below.</a:t>
            </a:r>
          </a:p>
          <a:p>
            <a:pPr marL="0" indent="0" algn="l">
              <a:buNone/>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AFD52E17-48CB-4D60-BD56-71D197A29B38}"/>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Average Payload Mass by F9 v1.1</a:t>
            </a:r>
          </a:p>
        </p:txBody>
      </p:sp>
      <p:pic>
        <p:nvPicPr>
          <p:cNvPr id="6" name="Picture 5">
            <a:extLst>
              <a:ext uri="{FF2B5EF4-FFF2-40B4-BE49-F238E27FC236}">
                <a16:creationId xmlns:a16="http://schemas.microsoft.com/office/drawing/2014/main" id="{159E9B6C-AB76-4D9D-576E-984DCB8D8C1C}"/>
              </a:ext>
            </a:extLst>
          </p:cNvPr>
          <p:cNvPicPr>
            <a:picLocks noChangeAspect="1"/>
          </p:cNvPicPr>
          <p:nvPr/>
        </p:nvPicPr>
        <p:blipFill>
          <a:blip r:embed="rId3"/>
          <a:stretch>
            <a:fillRect/>
          </a:stretch>
        </p:blipFill>
        <p:spPr>
          <a:xfrm>
            <a:off x="770011" y="3307690"/>
            <a:ext cx="10068232" cy="2163097"/>
          </a:xfrm>
          <a:prstGeom prst="rect">
            <a:avLst/>
          </a:prstGeom>
        </p:spPr>
      </p:pic>
    </p:spTree>
    <p:extLst>
      <p:ext uri="{BB962C8B-B14F-4D97-AF65-F5344CB8AC3E}">
        <p14:creationId xmlns:p14="http://schemas.microsoft.com/office/powerpoint/2010/main" val="2735560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gn="l"/>
            <a:r>
              <a:rPr lang="en-GB" sz="1800" b="0" i="0" u="none" strike="noStrike" baseline="0" dirty="0">
                <a:solidFill>
                  <a:srgbClr val="292929"/>
                </a:solidFill>
                <a:latin typeface="Abadi" panose="020B0604020104020204" pitchFamily="34" charset="0"/>
              </a:rPr>
              <a:t>The first successful landing outcome on a ground pad was in 2015-12-22.</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The query for obtaining this result is shown below.</a:t>
            </a:r>
          </a:p>
          <a:p>
            <a:pPr algn="l"/>
            <a:endParaRPr lang="en-GB" sz="1800" dirty="0">
              <a:solidFill>
                <a:srgbClr val="292929"/>
              </a:solidFill>
              <a:latin typeface="Abadi" panose="020B0604020104020204" pitchFamily="34" charset="0"/>
            </a:endParaRPr>
          </a:p>
          <a:p>
            <a:pPr marL="0" indent="0" algn="l">
              <a:buNone/>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First Successful Ground Landing Date</a:t>
            </a:r>
          </a:p>
        </p:txBody>
      </p:sp>
      <p:pic>
        <p:nvPicPr>
          <p:cNvPr id="6" name="Picture 5">
            <a:extLst>
              <a:ext uri="{FF2B5EF4-FFF2-40B4-BE49-F238E27FC236}">
                <a16:creationId xmlns:a16="http://schemas.microsoft.com/office/drawing/2014/main" id="{D536FB0B-01EF-1E6C-F99F-1C0AC1928E98}"/>
              </a:ext>
            </a:extLst>
          </p:cNvPr>
          <p:cNvPicPr>
            <a:picLocks noChangeAspect="1"/>
          </p:cNvPicPr>
          <p:nvPr/>
        </p:nvPicPr>
        <p:blipFill>
          <a:blip r:embed="rId3"/>
          <a:stretch>
            <a:fillRect/>
          </a:stretch>
        </p:blipFill>
        <p:spPr>
          <a:xfrm>
            <a:off x="497840" y="3287859"/>
            <a:ext cx="11369040" cy="1488095"/>
          </a:xfrm>
          <a:prstGeom prst="rect">
            <a:avLst/>
          </a:prstGeom>
        </p:spPr>
      </p:pic>
    </p:spTree>
    <p:extLst>
      <p:ext uri="{BB962C8B-B14F-4D97-AF65-F5344CB8AC3E}">
        <p14:creationId xmlns:p14="http://schemas.microsoft.com/office/powerpoint/2010/main" val="143467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361439"/>
            <a:ext cx="6626469" cy="5065771"/>
          </a:xfrm>
          <a:prstGeom prst="rect">
            <a:avLst/>
          </a:prstGeom>
        </p:spPr>
        <p:txBody>
          <a:bodyPr lIns="91440" tIns="45720" rIns="91440" bIns="45720" anchor="t">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pPr>
            <a:r>
              <a:rPr lang="en-GB" sz="1800" b="0" i="0" u="none" strike="noStrike" baseline="0" dirty="0">
                <a:solidFill>
                  <a:srgbClr val="292929"/>
                </a:solidFill>
                <a:latin typeface="Abadi" panose="020B0604020104020204" pitchFamily="34" charset="0"/>
              </a:rPr>
              <a:t>In this project, a rival company to SpaceX (i.e., </a:t>
            </a:r>
            <a:r>
              <a:rPr lang="en-GB" sz="1800" b="0" i="0" u="none" strike="noStrike" baseline="0" dirty="0" err="1">
                <a:solidFill>
                  <a:srgbClr val="292929"/>
                </a:solidFill>
                <a:latin typeface="Abadi" panose="020B0604020104020204" pitchFamily="34" charset="0"/>
              </a:rPr>
              <a:t>SpaceY</a:t>
            </a:r>
            <a:r>
              <a:rPr lang="en-GB" sz="1800" b="0" i="0" u="none" strike="noStrike" baseline="0" dirty="0">
                <a:solidFill>
                  <a:srgbClr val="292929"/>
                </a:solidFill>
                <a:latin typeface="Abadi" panose="020B0604020104020204" pitchFamily="34" charset="0"/>
              </a:rPr>
              <a:t>) uses SpaceX Falcon 9 rocket data to determine the rocket first stage landing successes and the cost of a launch. A summary for the methodologies and results described in this report is outlined below.</a:t>
            </a:r>
          </a:p>
          <a:p>
            <a:pPr marL="0" indent="0" algn="l">
              <a:buNone/>
            </a:pPr>
            <a:r>
              <a:rPr lang="en-GB" sz="1800" b="0" i="0" u="none" strike="noStrike" baseline="0" dirty="0">
                <a:solidFill>
                  <a:srgbClr val="292929"/>
                </a:solidFill>
                <a:latin typeface="Abadi" panose="020B0604020104020204" pitchFamily="34" charset="0"/>
              </a:rPr>
              <a:t>Summary of methodologies</a:t>
            </a:r>
          </a:p>
          <a:p>
            <a:pPr marL="0" indent="0" algn="l">
              <a:buNone/>
            </a:pPr>
            <a:endParaRPr lang="en-GB" sz="1800" b="0" i="0" u="none" strike="noStrike" baseline="0" dirty="0">
              <a:solidFill>
                <a:srgbClr val="292929"/>
              </a:solidFill>
              <a:latin typeface="Abadi" panose="020B0604020104020204" pitchFamily="34" charset="0"/>
            </a:endParaRPr>
          </a:p>
          <a:p>
            <a:pPr algn="l"/>
            <a:r>
              <a:rPr lang="en-GB" sz="1800" b="0" i="0" u="none" strike="noStrike" baseline="0" dirty="0">
                <a:solidFill>
                  <a:srgbClr val="292929"/>
                </a:solidFill>
                <a:latin typeface="Abadi" panose="020B0604020104020204" pitchFamily="34" charset="0"/>
              </a:rPr>
              <a:t>Data Collection</a:t>
            </a:r>
          </a:p>
          <a:p>
            <a:pPr algn="l"/>
            <a:r>
              <a:rPr lang="en-GB" sz="1800" b="0" i="0" u="none" strike="noStrike" baseline="0" dirty="0">
                <a:solidFill>
                  <a:srgbClr val="292929"/>
                </a:solidFill>
                <a:latin typeface="Abadi" panose="020B0604020104020204" pitchFamily="34" charset="0"/>
              </a:rPr>
              <a:t>Data wrangling</a:t>
            </a:r>
          </a:p>
          <a:p>
            <a:pPr algn="l"/>
            <a:r>
              <a:rPr lang="en-GB" sz="1800" b="0" i="0" u="none" strike="noStrike" baseline="0" dirty="0">
                <a:solidFill>
                  <a:srgbClr val="292929"/>
                </a:solidFill>
                <a:latin typeface="Abadi" panose="020B0604020104020204" pitchFamily="34" charset="0"/>
              </a:rPr>
              <a:t>Exploratory data analysis with data visualization and SQL</a:t>
            </a:r>
          </a:p>
          <a:p>
            <a:pPr algn="l"/>
            <a:r>
              <a:rPr lang="en-GB" sz="1800" b="0" i="0" u="none" strike="noStrike" baseline="0" dirty="0">
                <a:solidFill>
                  <a:srgbClr val="292929"/>
                </a:solidFill>
                <a:latin typeface="Abadi" panose="020B0604020104020204" pitchFamily="34" charset="0"/>
              </a:rPr>
              <a:t>Building an interactive map with Folium</a:t>
            </a:r>
          </a:p>
          <a:p>
            <a:pPr algn="l"/>
            <a:r>
              <a:rPr lang="en-GB" sz="1800" b="0" i="0" u="none" strike="noStrike" baseline="0" dirty="0">
                <a:solidFill>
                  <a:srgbClr val="292929"/>
                </a:solidFill>
                <a:latin typeface="Abadi" panose="020B0604020104020204" pitchFamily="34" charset="0"/>
              </a:rPr>
              <a:t>Building Dashboard with </a:t>
            </a:r>
            <a:r>
              <a:rPr lang="en-GB" sz="1800" b="0" i="0" u="none" strike="noStrike" baseline="0" dirty="0" err="1">
                <a:solidFill>
                  <a:srgbClr val="292929"/>
                </a:solidFill>
                <a:latin typeface="Abadi" panose="020B0604020104020204" pitchFamily="34" charset="0"/>
              </a:rPr>
              <a:t>Plotly</a:t>
            </a:r>
            <a:r>
              <a:rPr lang="en-GB" sz="1800" b="0" i="0" u="none" strike="noStrike" baseline="0" dirty="0">
                <a:solidFill>
                  <a:srgbClr val="292929"/>
                </a:solidFill>
                <a:latin typeface="Abadi" panose="020B0604020104020204" pitchFamily="34" charset="0"/>
              </a:rPr>
              <a:t> Dash</a:t>
            </a:r>
          </a:p>
          <a:p>
            <a:pPr algn="l"/>
            <a:r>
              <a:rPr lang="en-GB" sz="1800" b="0" i="0" u="none" strike="noStrike" baseline="0" dirty="0">
                <a:solidFill>
                  <a:srgbClr val="292929"/>
                </a:solidFill>
                <a:latin typeface="Abadi" panose="020B0604020104020204" pitchFamily="34" charset="0"/>
              </a:rPr>
              <a:t>Predictive analysis (classification)</a:t>
            </a:r>
          </a:p>
          <a:p>
            <a:pPr algn="l"/>
            <a:r>
              <a:rPr lang="en-GB" sz="1800" b="0" i="0" u="none" strike="noStrike" baseline="0" dirty="0">
                <a:solidFill>
                  <a:srgbClr val="292929"/>
                </a:solidFill>
                <a:latin typeface="Abadi" panose="020B0604020104020204" pitchFamily="34" charset="0"/>
              </a:rPr>
              <a:t>Summary of all results</a:t>
            </a:r>
          </a:p>
          <a:p>
            <a:pPr algn="l"/>
            <a:r>
              <a:rPr lang="en-GB" sz="1800" b="0" i="0" u="none" strike="noStrike" baseline="0" dirty="0">
                <a:solidFill>
                  <a:srgbClr val="292929"/>
                </a:solidFill>
                <a:latin typeface="Abadi" panose="020B0604020104020204" pitchFamily="34" charset="0"/>
              </a:rPr>
              <a:t>Exploratory data analysis results</a:t>
            </a:r>
          </a:p>
          <a:p>
            <a:pPr algn="l"/>
            <a:r>
              <a:rPr lang="en-GB" sz="1800" b="0" i="0" u="none" strike="noStrike" baseline="0" dirty="0">
                <a:solidFill>
                  <a:srgbClr val="292929"/>
                </a:solidFill>
                <a:latin typeface="Abadi" panose="020B0604020104020204" pitchFamily="34" charset="0"/>
              </a:rPr>
              <a:t>Interactive analytics demo in screenshots</a:t>
            </a:r>
          </a:p>
          <a:p>
            <a:pPr algn="l"/>
            <a:r>
              <a:rPr lang="en-GB" sz="1800" b="0" i="0" u="none" strike="noStrike" baseline="0" dirty="0">
                <a:solidFill>
                  <a:srgbClr val="292929"/>
                </a:solidFill>
                <a:latin typeface="Abadi" panose="020B0604020104020204" pitchFamily="34" charset="0"/>
              </a:rPr>
              <a:t>Predictive analysis results</a:t>
            </a: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Executive Summary</a:t>
            </a:r>
            <a:endParaRPr lang="en-US">
              <a:solidFill>
                <a:srgbClr val="0B49CB"/>
              </a:solidFill>
            </a:endParaRPr>
          </a:p>
        </p:txBody>
      </p:sp>
      <p:pic>
        <p:nvPicPr>
          <p:cNvPr id="3" name="Picture 2">
            <a:extLst>
              <a:ext uri="{FF2B5EF4-FFF2-40B4-BE49-F238E27FC236}">
                <a16:creationId xmlns:a16="http://schemas.microsoft.com/office/drawing/2014/main" id="{F5FC2D26-EB96-C739-C9FF-AF68C07EFC55}"/>
              </a:ext>
            </a:extLst>
          </p:cNvPr>
          <p:cNvPicPr>
            <a:picLocks noChangeAspect="1"/>
          </p:cNvPicPr>
          <p:nvPr/>
        </p:nvPicPr>
        <p:blipFill>
          <a:blip r:embed="rId3"/>
          <a:stretch>
            <a:fillRect/>
          </a:stretch>
        </p:blipFill>
        <p:spPr>
          <a:xfrm>
            <a:off x="7509395" y="1355341"/>
            <a:ext cx="3776216" cy="4670232"/>
          </a:xfrm>
          <a:prstGeom prst="rect">
            <a:avLst/>
          </a:prstGeom>
        </p:spPr>
      </p:pic>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gn="l"/>
            <a:r>
              <a:rPr lang="en-GB" sz="1800" b="0" i="0" u="none" strike="noStrike" baseline="0" dirty="0">
                <a:solidFill>
                  <a:srgbClr val="292929"/>
                </a:solidFill>
                <a:latin typeface="Abadi" panose="020B0604020104020204" pitchFamily="34" charset="0"/>
              </a:rPr>
              <a:t>List of boosters which have successfully landed on drone ship and had payload mass greater than 4000 but less than 6000 is shown below.</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The query used in obtaining this information is shown below.</a:t>
            </a:r>
          </a:p>
          <a:p>
            <a:pPr algn="l"/>
            <a:endParaRPr lang="en-GB" sz="1800" dirty="0">
              <a:solidFill>
                <a:srgbClr val="292929"/>
              </a:solidFill>
              <a:latin typeface="Abadi" panose="020B0604020104020204" pitchFamily="34" charset="0"/>
            </a:endParaRPr>
          </a:p>
          <a:p>
            <a:pPr marL="0" indent="0" algn="l">
              <a:buNone/>
            </a:pP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52C2E9C-C6BE-40BD-A406-CFB441363CB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Successful Drone Ship Landing with Payload between 4000 and 6000</a:t>
            </a:r>
          </a:p>
        </p:txBody>
      </p:sp>
      <p:pic>
        <p:nvPicPr>
          <p:cNvPr id="3" name="Picture 2">
            <a:extLst>
              <a:ext uri="{FF2B5EF4-FFF2-40B4-BE49-F238E27FC236}">
                <a16:creationId xmlns:a16="http://schemas.microsoft.com/office/drawing/2014/main" id="{D0930312-A541-5C81-05BE-AEECFC315C7F}"/>
              </a:ext>
            </a:extLst>
          </p:cNvPr>
          <p:cNvPicPr>
            <a:picLocks noChangeAspect="1"/>
          </p:cNvPicPr>
          <p:nvPr/>
        </p:nvPicPr>
        <p:blipFill>
          <a:blip r:embed="rId3"/>
          <a:stretch>
            <a:fillRect/>
          </a:stretch>
        </p:blipFill>
        <p:spPr>
          <a:xfrm>
            <a:off x="615754" y="3558841"/>
            <a:ext cx="10960491" cy="2466732"/>
          </a:xfrm>
          <a:prstGeom prst="rect">
            <a:avLst/>
          </a:prstGeom>
        </p:spPr>
      </p:pic>
    </p:spTree>
    <p:extLst>
      <p:ext uri="{BB962C8B-B14F-4D97-AF65-F5344CB8AC3E}">
        <p14:creationId xmlns:p14="http://schemas.microsoft.com/office/powerpoint/2010/main" val="639399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The total number of successful and failed missions is as follows:</a:t>
            </a:r>
          </a:p>
          <a:p>
            <a:pPr lvl="1"/>
            <a:r>
              <a:rPr lang="en-GB" sz="1400" b="0" i="0" u="none" strike="noStrike" baseline="0" dirty="0">
                <a:solidFill>
                  <a:srgbClr val="292929"/>
                </a:solidFill>
                <a:latin typeface="Abadi" panose="020B0604020104020204" pitchFamily="34" charset="0"/>
              </a:rPr>
              <a:t>Failure (in flight)= 1</a:t>
            </a:r>
            <a:endParaRPr lang="en-GB" sz="1800" b="0" i="0" u="none" strike="noStrike" baseline="0" dirty="0">
              <a:solidFill>
                <a:srgbClr val="292929"/>
              </a:solidFill>
              <a:latin typeface="ArialMT"/>
            </a:endParaRPr>
          </a:p>
          <a:p>
            <a:pPr lvl="1"/>
            <a:r>
              <a:rPr lang="en-GB" sz="1400" b="0" i="0" u="none" strike="noStrike" baseline="0" dirty="0">
                <a:solidFill>
                  <a:srgbClr val="292929"/>
                </a:solidFill>
                <a:latin typeface="Abadi" panose="020B0604020104020204" pitchFamily="34" charset="0"/>
              </a:rPr>
              <a:t>Successful number of flights= 98</a:t>
            </a:r>
          </a:p>
          <a:p>
            <a:pPr marL="457200" lvl="1" indent="0">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The query result is shown below.</a:t>
            </a:r>
          </a:p>
          <a:p>
            <a:pPr marL="0" indent="0" algn="l">
              <a:buNone/>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79B32320-42D4-49FA-8047-C080B444B3A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Total Number of Successful and Failure Mission Outcomes</a:t>
            </a:r>
          </a:p>
        </p:txBody>
      </p:sp>
      <p:pic>
        <p:nvPicPr>
          <p:cNvPr id="6" name="Picture 5">
            <a:extLst>
              <a:ext uri="{FF2B5EF4-FFF2-40B4-BE49-F238E27FC236}">
                <a16:creationId xmlns:a16="http://schemas.microsoft.com/office/drawing/2014/main" id="{A90756F2-D2E2-CA08-7B7D-0629D734D4BB}"/>
              </a:ext>
            </a:extLst>
          </p:cNvPr>
          <p:cNvPicPr>
            <a:picLocks noChangeAspect="1"/>
          </p:cNvPicPr>
          <p:nvPr/>
        </p:nvPicPr>
        <p:blipFill>
          <a:blip r:embed="rId3"/>
          <a:stretch>
            <a:fillRect/>
          </a:stretch>
        </p:blipFill>
        <p:spPr>
          <a:xfrm>
            <a:off x="385004" y="3925393"/>
            <a:ext cx="11522516" cy="1736181"/>
          </a:xfrm>
          <a:prstGeom prst="rect">
            <a:avLst/>
          </a:prstGeom>
        </p:spPr>
      </p:pic>
    </p:spTree>
    <p:extLst>
      <p:ext uri="{BB962C8B-B14F-4D97-AF65-F5344CB8AC3E}">
        <p14:creationId xmlns:p14="http://schemas.microsoft.com/office/powerpoint/2010/main" val="1756972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32</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gn="l"/>
            <a:r>
              <a:rPr lang="en-GB" sz="1800" b="0" i="0" u="none" strike="noStrike" baseline="0" dirty="0">
                <a:solidFill>
                  <a:srgbClr val="292929"/>
                </a:solidFill>
                <a:latin typeface="Abadi" panose="020B0604020104020204" pitchFamily="34" charset="0"/>
              </a:rPr>
              <a:t>List of the boosters which have carried the maximum payload mass are shown below.</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The query used in obtaining the booster names is shown below.</a:t>
            </a:r>
          </a:p>
          <a:p>
            <a:pPr marL="0" indent="0" algn="l">
              <a:buNone/>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Boosters Carried Maximum Payload</a:t>
            </a:r>
          </a:p>
        </p:txBody>
      </p:sp>
      <p:pic>
        <p:nvPicPr>
          <p:cNvPr id="6" name="Picture 5">
            <a:extLst>
              <a:ext uri="{FF2B5EF4-FFF2-40B4-BE49-F238E27FC236}">
                <a16:creationId xmlns:a16="http://schemas.microsoft.com/office/drawing/2014/main" id="{46FB01C6-25F7-0EFB-AF75-A1755BC9C402}"/>
              </a:ext>
            </a:extLst>
          </p:cNvPr>
          <p:cNvPicPr>
            <a:picLocks noChangeAspect="1"/>
          </p:cNvPicPr>
          <p:nvPr/>
        </p:nvPicPr>
        <p:blipFill>
          <a:blip r:embed="rId3"/>
          <a:stretch>
            <a:fillRect/>
          </a:stretch>
        </p:blipFill>
        <p:spPr>
          <a:xfrm>
            <a:off x="770011" y="3037700"/>
            <a:ext cx="9745588" cy="3389511"/>
          </a:xfrm>
          <a:prstGeom prst="rect">
            <a:avLst/>
          </a:prstGeom>
        </p:spPr>
      </p:pic>
    </p:spTree>
    <p:extLst>
      <p:ext uri="{BB962C8B-B14F-4D97-AF65-F5344CB8AC3E}">
        <p14:creationId xmlns:p14="http://schemas.microsoft.com/office/powerpoint/2010/main" val="3566646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33</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825625"/>
            <a:ext cx="9745589" cy="4351338"/>
          </a:xfrm>
          <a:prstGeom prst="rect">
            <a:avLst/>
          </a:prstGeom>
        </p:spPr>
        <p:txBody>
          <a:bodyPr lIns="91440" tIns="45720" rIns="91440" bIns="45720" anchor="t">
            <a:normAutofit/>
          </a:bodyPr>
          <a:lstStyle/>
          <a:p>
            <a:pPr algn="l"/>
            <a:r>
              <a:rPr lang="en-GB" sz="1800" b="0" i="0" u="none" strike="noStrike" baseline="0" dirty="0">
                <a:solidFill>
                  <a:srgbClr val="292929"/>
                </a:solidFill>
                <a:latin typeface="Abadi" panose="020B0604020104020204" pitchFamily="34" charset="0"/>
              </a:rPr>
              <a:t>List of the </a:t>
            </a:r>
            <a:r>
              <a:rPr lang="en-GB" sz="1800" b="0" i="0" u="none" strike="noStrike" baseline="0" dirty="0" err="1">
                <a:solidFill>
                  <a:srgbClr val="292929"/>
                </a:solidFill>
                <a:latin typeface="Abadi" panose="020B0604020104020204" pitchFamily="34" charset="0"/>
              </a:rPr>
              <a:t>failed”landing_outcomes</a:t>
            </a:r>
            <a:r>
              <a:rPr lang="en-GB" sz="1800" b="0" i="0" u="none" strike="noStrike" baseline="0" dirty="0">
                <a:solidFill>
                  <a:srgbClr val="292929"/>
                </a:solidFill>
                <a:latin typeface="Abadi" panose="020B0604020104020204" pitchFamily="34" charset="0"/>
              </a:rPr>
              <a:t>” in drone ship, their booster version, </a:t>
            </a:r>
            <a:r>
              <a:rPr lang="en-GB" sz="1800" b="0" i="0" u="none" strike="noStrike" baseline="0" dirty="0" err="1">
                <a:solidFill>
                  <a:srgbClr val="292929"/>
                </a:solidFill>
                <a:latin typeface="Abadi" panose="020B0604020104020204" pitchFamily="34" charset="0"/>
              </a:rPr>
              <a:t>andthe</a:t>
            </a:r>
            <a:r>
              <a:rPr lang="en-GB" sz="1800" b="0" i="0" u="none" strike="noStrike" baseline="0" dirty="0">
                <a:solidFill>
                  <a:srgbClr val="292929"/>
                </a:solidFill>
                <a:latin typeface="Abadi" panose="020B0604020104020204" pitchFamily="34" charset="0"/>
              </a:rPr>
              <a:t> launch site name during year 2015 is shown below.</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The query used in obtaining the information is shown below.</a:t>
            </a:r>
          </a:p>
          <a:p>
            <a:pPr marL="0" indent="0" algn="l">
              <a:buNone/>
            </a:pPr>
            <a:endParaRPr lang="en-US"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2015 Launch Records</a:t>
            </a:r>
          </a:p>
        </p:txBody>
      </p:sp>
      <p:pic>
        <p:nvPicPr>
          <p:cNvPr id="6" name="Picture 5">
            <a:extLst>
              <a:ext uri="{FF2B5EF4-FFF2-40B4-BE49-F238E27FC236}">
                <a16:creationId xmlns:a16="http://schemas.microsoft.com/office/drawing/2014/main" id="{B27A2EEC-A768-4B5B-B436-97EFCA83C198}"/>
              </a:ext>
            </a:extLst>
          </p:cNvPr>
          <p:cNvPicPr>
            <a:picLocks noChangeAspect="1"/>
          </p:cNvPicPr>
          <p:nvPr/>
        </p:nvPicPr>
        <p:blipFill>
          <a:blip r:embed="rId3"/>
          <a:stretch>
            <a:fillRect/>
          </a:stretch>
        </p:blipFill>
        <p:spPr>
          <a:xfrm>
            <a:off x="114733" y="3503143"/>
            <a:ext cx="11307257" cy="1895179"/>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34</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lstStyle/>
          <a:p>
            <a:pPr algn="l"/>
            <a:r>
              <a:rPr lang="en-GB" sz="1800" b="0" i="0" u="none" strike="noStrike" baseline="0" dirty="0">
                <a:solidFill>
                  <a:srgbClr val="292929"/>
                </a:solidFill>
                <a:latin typeface="Abadi" panose="020B0604020104020204" pitchFamily="34" charset="0"/>
              </a:rPr>
              <a:t>A rank of the count of landing outcomes (such as Failure (drone ship) or success (ground pad)) between the dates 2010-06-04 and 2017-03-20, in descending order is shown below.</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The query used to obtain the results is shown below.</a:t>
            </a:r>
          </a:p>
          <a:p>
            <a:pPr marL="0" indent="0" algn="l">
              <a:buNone/>
            </a:pPr>
            <a:endParaRPr lang="en-US" sz="2200" dirty="0">
              <a:solidFill>
                <a:schemeClr val="accent3">
                  <a:lumMod val="25000"/>
                </a:schemeClr>
              </a:solidFill>
              <a:latin typeface="Abadi" panose="020B0604020104020204" pitchFamily="34" charset="0"/>
            </a:endParaRPr>
          </a:p>
        </p:txBody>
      </p:sp>
      <p:sp>
        <p:nvSpPr>
          <p:cNvPr id="3" name="Title 1">
            <a:extLst>
              <a:ext uri="{FF2B5EF4-FFF2-40B4-BE49-F238E27FC236}">
                <a16:creationId xmlns:a16="http://schemas.microsoft.com/office/drawing/2014/main" id="{04523243-E4D6-45EC-97C8-D44398FB741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Rank Landing Outcomes Between 2010-06-04 and 2017-03-20</a:t>
            </a:r>
          </a:p>
        </p:txBody>
      </p:sp>
      <p:pic>
        <p:nvPicPr>
          <p:cNvPr id="6" name="Picture 5">
            <a:extLst>
              <a:ext uri="{FF2B5EF4-FFF2-40B4-BE49-F238E27FC236}">
                <a16:creationId xmlns:a16="http://schemas.microsoft.com/office/drawing/2014/main" id="{74B7A4A6-FD41-6ADB-5C4B-ECCA616C072C}"/>
              </a:ext>
            </a:extLst>
          </p:cNvPr>
          <p:cNvPicPr>
            <a:picLocks noChangeAspect="1"/>
          </p:cNvPicPr>
          <p:nvPr/>
        </p:nvPicPr>
        <p:blipFill>
          <a:blip r:embed="rId3"/>
          <a:stretch>
            <a:fillRect/>
          </a:stretch>
        </p:blipFill>
        <p:spPr>
          <a:xfrm>
            <a:off x="345440" y="3429000"/>
            <a:ext cx="10678160" cy="2923782"/>
          </a:xfrm>
          <a:prstGeom prst="rect">
            <a:avLst/>
          </a:prstGeom>
        </p:spPr>
      </p:pic>
    </p:spTree>
    <p:extLst>
      <p:ext uri="{BB962C8B-B14F-4D97-AF65-F5344CB8AC3E}">
        <p14:creationId xmlns:p14="http://schemas.microsoft.com/office/powerpoint/2010/main" val="3975168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B25EC16-0638-FF41-B7CF-E42224EF7FA1}"/>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3</a:t>
            </a:r>
          </a:p>
        </p:txBody>
      </p:sp>
      <p:pic>
        <p:nvPicPr>
          <p:cNvPr id="3" name="Picture 2">
            <a:extLst>
              <a:ext uri="{FF2B5EF4-FFF2-40B4-BE49-F238E27FC236}">
                <a16:creationId xmlns:a16="http://schemas.microsoft.com/office/drawing/2014/main" id="{5A5EC454-F4CE-B355-887F-BC48C86814F0}"/>
              </a:ext>
            </a:extLst>
          </p:cNvPr>
          <p:cNvPicPr>
            <a:picLocks noChangeAspect="1"/>
          </p:cNvPicPr>
          <p:nvPr/>
        </p:nvPicPr>
        <p:blipFill>
          <a:blip r:embed="rId3"/>
          <a:stretch>
            <a:fillRect/>
          </a:stretch>
        </p:blipFill>
        <p:spPr>
          <a:xfrm>
            <a:off x="6242972" y="0"/>
            <a:ext cx="4358640" cy="6857999"/>
          </a:xfrm>
          <a:prstGeom prst="rect">
            <a:avLst/>
          </a:prstGeom>
        </p:spPr>
      </p:pic>
      <p:pic>
        <p:nvPicPr>
          <p:cNvPr id="4" name="Picture 3">
            <a:extLst>
              <a:ext uri="{FF2B5EF4-FFF2-40B4-BE49-F238E27FC236}">
                <a16:creationId xmlns:a16="http://schemas.microsoft.com/office/drawing/2014/main" id="{F31E6D70-6178-213C-30AC-EAFE1D0B710D}"/>
              </a:ext>
            </a:extLst>
          </p:cNvPr>
          <p:cNvPicPr>
            <a:picLocks noChangeAspect="1"/>
          </p:cNvPicPr>
          <p:nvPr/>
        </p:nvPicPr>
        <p:blipFill>
          <a:blip r:embed="rId4"/>
          <a:stretch>
            <a:fillRect/>
          </a:stretch>
        </p:blipFill>
        <p:spPr>
          <a:xfrm>
            <a:off x="10601612" y="0"/>
            <a:ext cx="1590387" cy="6857999"/>
          </a:xfrm>
          <a:prstGeom prst="rect">
            <a:avLst/>
          </a:prstGeom>
        </p:spPr>
      </p:pic>
    </p:spTree>
    <p:extLst>
      <p:ext uri="{BB962C8B-B14F-4D97-AF65-F5344CB8AC3E}">
        <p14:creationId xmlns:p14="http://schemas.microsoft.com/office/powerpoint/2010/main" val="1023352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36</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2" y="1825625"/>
            <a:ext cx="4462388" cy="4351338"/>
          </a:xfrm>
          <a:prstGeom prst="rect">
            <a:avLst/>
          </a:prstGeom>
        </p:spPr>
        <p:txBody>
          <a:bodyPr lIns="91440" tIns="45720" rIns="91440" bIns="45720" anchor="t">
            <a:normAutofit lnSpcReduction="10000"/>
          </a:bodyPr>
          <a:lstStyle/>
          <a:p>
            <a:pPr algn="l"/>
            <a:r>
              <a:rPr lang="en-GB" sz="1800" b="1" i="0" u="none" strike="noStrike" baseline="0" dirty="0">
                <a:latin typeface="Calibri-Bold"/>
              </a:rPr>
              <a:t>Most of Launch sites considered in this project are in proximity to the Equator line. Launch sites are made at the closest point possible to Equator line, because anything on the surface of the Earth at the equator is already moving at the maximum speed (1670 </a:t>
            </a:r>
            <a:r>
              <a:rPr lang="en-GB" sz="1800" b="1" i="0" u="none" strike="noStrike" baseline="0" dirty="0" err="1">
                <a:latin typeface="Calibri-Bold"/>
              </a:rPr>
              <a:t>kilometers</a:t>
            </a:r>
            <a:r>
              <a:rPr lang="en-GB" sz="1800" b="1" i="0" u="none" strike="noStrike" baseline="0" dirty="0">
                <a:latin typeface="Calibri-Bold"/>
              </a:rPr>
              <a:t> per hour). For example, launching from the equator makes the spacecraft move almost 500 km/hour faster once it is launched compared halfway to north pole.</a:t>
            </a:r>
          </a:p>
          <a:p>
            <a:pPr marL="0" indent="0" algn="l">
              <a:buNone/>
            </a:pPr>
            <a:endParaRPr lang="en-GB" sz="1800" b="0" i="0" u="none" strike="noStrike" baseline="0" dirty="0">
              <a:latin typeface="ArialMT"/>
            </a:endParaRPr>
          </a:p>
          <a:p>
            <a:pPr algn="l"/>
            <a:r>
              <a:rPr lang="en-GB" sz="1800" b="1" i="0" u="none" strike="noStrike" baseline="0" dirty="0">
                <a:latin typeface="Calibri-Bold"/>
              </a:rPr>
              <a:t>All launch sites considered in this project are in very close proximity to the coast While starting rockets towards the ocean we minimize the risk of having any debris dropping or exploding near people.</a:t>
            </a:r>
            <a:endParaRPr lang="en-US" dirty="0"/>
          </a:p>
        </p:txBody>
      </p:sp>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sz="3200" b="0" i="0" u="none" strike="noStrike" baseline="0" dirty="0">
                <a:solidFill>
                  <a:srgbClr val="0B49CC"/>
                </a:solidFill>
                <a:latin typeface="Abadi" panose="020B0604020104020204" pitchFamily="34" charset="0"/>
              </a:rPr>
              <a:t>USA Launch Sites in California and Florida</a:t>
            </a:r>
            <a:endParaRPr lang="en-US" sz="3200" dirty="0">
              <a:solidFill>
                <a:srgbClr val="0B49CB"/>
              </a:solidFill>
              <a:latin typeface="Abadi"/>
            </a:endParaRPr>
          </a:p>
        </p:txBody>
      </p:sp>
      <p:pic>
        <p:nvPicPr>
          <p:cNvPr id="6" name="Picture 5">
            <a:extLst>
              <a:ext uri="{FF2B5EF4-FFF2-40B4-BE49-F238E27FC236}">
                <a16:creationId xmlns:a16="http://schemas.microsoft.com/office/drawing/2014/main" id="{16CA0E4D-A7AC-BDCE-C67C-22D6912B3CA4}"/>
              </a:ext>
            </a:extLst>
          </p:cNvPr>
          <p:cNvPicPr>
            <a:picLocks noChangeAspect="1"/>
          </p:cNvPicPr>
          <p:nvPr/>
        </p:nvPicPr>
        <p:blipFill>
          <a:blip r:embed="rId3"/>
          <a:stretch>
            <a:fillRect/>
          </a:stretch>
        </p:blipFill>
        <p:spPr>
          <a:xfrm>
            <a:off x="5648961" y="1362616"/>
            <a:ext cx="6107462" cy="2774306"/>
          </a:xfrm>
          <a:prstGeom prst="rect">
            <a:avLst/>
          </a:prstGeom>
        </p:spPr>
      </p:pic>
      <p:pic>
        <p:nvPicPr>
          <p:cNvPr id="8" name="Picture 7">
            <a:extLst>
              <a:ext uri="{FF2B5EF4-FFF2-40B4-BE49-F238E27FC236}">
                <a16:creationId xmlns:a16="http://schemas.microsoft.com/office/drawing/2014/main" id="{BF710652-1B38-EF4E-79F1-2CC60F9A94C1}"/>
              </a:ext>
            </a:extLst>
          </p:cNvPr>
          <p:cNvPicPr>
            <a:picLocks noChangeAspect="1"/>
          </p:cNvPicPr>
          <p:nvPr/>
        </p:nvPicPr>
        <p:blipFill>
          <a:blip r:embed="rId4"/>
          <a:stretch>
            <a:fillRect/>
          </a:stretch>
        </p:blipFill>
        <p:spPr>
          <a:xfrm>
            <a:off x="8714772" y="4218264"/>
            <a:ext cx="3191551" cy="1807309"/>
          </a:xfrm>
          <a:prstGeom prst="rect">
            <a:avLst/>
          </a:prstGeom>
        </p:spPr>
      </p:pic>
      <p:pic>
        <p:nvPicPr>
          <p:cNvPr id="10" name="Picture 9">
            <a:extLst>
              <a:ext uri="{FF2B5EF4-FFF2-40B4-BE49-F238E27FC236}">
                <a16:creationId xmlns:a16="http://schemas.microsoft.com/office/drawing/2014/main" id="{096A87B7-0C88-D83C-5BD7-6C9D2243B4DD}"/>
              </a:ext>
            </a:extLst>
          </p:cNvPr>
          <p:cNvPicPr>
            <a:picLocks noChangeAspect="1"/>
          </p:cNvPicPr>
          <p:nvPr/>
        </p:nvPicPr>
        <p:blipFill>
          <a:blip r:embed="rId5"/>
          <a:stretch>
            <a:fillRect/>
          </a:stretch>
        </p:blipFill>
        <p:spPr>
          <a:xfrm>
            <a:off x="5232400" y="4229107"/>
            <a:ext cx="3340132" cy="1838233"/>
          </a:xfrm>
          <a:prstGeom prst="rect">
            <a:avLst/>
          </a:prstGeom>
        </p:spPr>
      </p:pic>
    </p:spTree>
    <p:extLst>
      <p:ext uri="{BB962C8B-B14F-4D97-AF65-F5344CB8AC3E}">
        <p14:creationId xmlns:p14="http://schemas.microsoft.com/office/powerpoint/2010/main" val="981671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37</a:t>
            </a:fld>
            <a:endParaRPr lang="en-US"/>
          </a:p>
        </p:txBody>
      </p:sp>
      <p:pic>
        <p:nvPicPr>
          <p:cNvPr id="4" name="Content Placeholder 3">
            <a:extLst>
              <a:ext uri="{FF2B5EF4-FFF2-40B4-BE49-F238E27FC236}">
                <a16:creationId xmlns:a16="http://schemas.microsoft.com/office/drawing/2014/main" id="{6B95FD05-C1B9-2B33-13DF-38CEF697B251}"/>
              </a:ext>
            </a:extLst>
          </p:cNvPr>
          <p:cNvPicPr>
            <a:picLocks noGrp="1" noChangeAspect="1"/>
          </p:cNvPicPr>
          <p:nvPr>
            <p:ph idx="4294967295"/>
          </p:nvPr>
        </p:nvPicPr>
        <p:blipFill>
          <a:blip r:embed="rId3"/>
          <a:stretch>
            <a:fillRect/>
          </a:stretch>
        </p:blipFill>
        <p:spPr>
          <a:xfrm>
            <a:off x="910101" y="1493520"/>
            <a:ext cx="10375510" cy="4683443"/>
          </a:xfrm>
          <a:prstGeom prst="rect">
            <a:avLst/>
          </a:prstGeom>
        </p:spPr>
      </p:pic>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sz="3200" b="0" i="0" u="none" strike="noStrike" baseline="0" dirty="0">
                <a:solidFill>
                  <a:srgbClr val="0B49CC"/>
                </a:solidFill>
                <a:latin typeface="Abadi" panose="020B0604020104020204" pitchFamily="34" charset="0"/>
              </a:rPr>
              <a:t>Colour Labels Showing the Launch Sites on a Map</a:t>
            </a:r>
            <a:endParaRPr lang="en-US" sz="3200" dirty="0">
              <a:solidFill>
                <a:srgbClr val="0B49CB"/>
              </a:solidFill>
              <a:latin typeface="Abadi"/>
            </a:endParaRPr>
          </a:p>
        </p:txBody>
      </p:sp>
    </p:spTree>
    <p:extLst>
      <p:ext uri="{BB962C8B-B14F-4D97-AF65-F5344CB8AC3E}">
        <p14:creationId xmlns:p14="http://schemas.microsoft.com/office/powerpoint/2010/main" val="2395978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38</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690688"/>
            <a:ext cx="10304390" cy="4314825"/>
          </a:xfrm>
          <a:prstGeom prst="rect">
            <a:avLst/>
          </a:prstGeom>
        </p:spPr>
        <p:txBody>
          <a:bodyPr lIns="91440" tIns="45720" rIns="91440" bIns="45720" anchor="t">
            <a:normAutofit/>
          </a:bodyPr>
          <a:lstStyle/>
          <a:p>
            <a:pPr marL="0" indent="0">
              <a:lnSpc>
                <a:spcPct val="100000"/>
              </a:lnSpc>
              <a:spcBef>
                <a:spcPts val="1400"/>
              </a:spcBef>
              <a:buNone/>
            </a:pPr>
            <a:r>
              <a:rPr lang="en-GB" sz="1800" b="0" i="0" u="none" strike="noStrike" baseline="0" dirty="0">
                <a:latin typeface="Calibri" panose="020F0502020204030204" pitchFamily="34" charset="0"/>
              </a:rPr>
              <a:t>The obtained results indicate that all launch sites are at safe distance from railway lines and cities.</a:t>
            </a: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sz="3200" b="0" i="0" u="none" strike="noStrike" baseline="0" dirty="0">
                <a:solidFill>
                  <a:srgbClr val="0B49CC"/>
                </a:solidFill>
                <a:latin typeface="Abadi" panose="020B0604020104020204" pitchFamily="34" charset="0"/>
              </a:rPr>
              <a:t>Safe Distance to Launch Site</a:t>
            </a:r>
            <a:endParaRPr lang="en-US" sz="3200" dirty="0">
              <a:solidFill>
                <a:srgbClr val="0B49CB"/>
              </a:solidFill>
              <a:latin typeface="Abadi"/>
            </a:endParaRPr>
          </a:p>
        </p:txBody>
      </p:sp>
      <p:pic>
        <p:nvPicPr>
          <p:cNvPr id="4" name="Picture 3">
            <a:extLst>
              <a:ext uri="{FF2B5EF4-FFF2-40B4-BE49-F238E27FC236}">
                <a16:creationId xmlns:a16="http://schemas.microsoft.com/office/drawing/2014/main" id="{5743A48E-E755-3EF5-2EB2-59C53F550B82}"/>
              </a:ext>
            </a:extLst>
          </p:cNvPr>
          <p:cNvPicPr>
            <a:picLocks noChangeAspect="1"/>
          </p:cNvPicPr>
          <p:nvPr/>
        </p:nvPicPr>
        <p:blipFill>
          <a:blip r:embed="rId3"/>
          <a:stretch>
            <a:fillRect/>
          </a:stretch>
        </p:blipFill>
        <p:spPr>
          <a:xfrm>
            <a:off x="2087624" y="2322986"/>
            <a:ext cx="7669161" cy="3903406"/>
          </a:xfrm>
          <a:prstGeom prst="rect">
            <a:avLst/>
          </a:prstGeom>
        </p:spPr>
      </p:pic>
    </p:spTree>
    <p:extLst>
      <p:ext uri="{BB962C8B-B14F-4D97-AF65-F5344CB8AC3E}">
        <p14:creationId xmlns:p14="http://schemas.microsoft.com/office/powerpoint/2010/main" val="232499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8BBD4D-F87B-2648-91EB-CF6A4BF6870A}"/>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4</a:t>
            </a:r>
          </a:p>
        </p:txBody>
      </p:sp>
      <p:pic>
        <p:nvPicPr>
          <p:cNvPr id="3" name="Picture 2">
            <a:extLst>
              <a:ext uri="{FF2B5EF4-FFF2-40B4-BE49-F238E27FC236}">
                <a16:creationId xmlns:a16="http://schemas.microsoft.com/office/drawing/2014/main" id="{CD735525-5E46-1E03-C494-83BFC697102B}"/>
              </a:ext>
            </a:extLst>
          </p:cNvPr>
          <p:cNvPicPr>
            <a:picLocks noChangeAspect="1"/>
          </p:cNvPicPr>
          <p:nvPr/>
        </p:nvPicPr>
        <p:blipFill>
          <a:blip r:embed="rId3"/>
          <a:stretch>
            <a:fillRect/>
          </a:stretch>
        </p:blipFill>
        <p:spPr>
          <a:xfrm>
            <a:off x="10601612" y="0"/>
            <a:ext cx="1590387" cy="6857999"/>
          </a:xfrm>
          <a:prstGeom prst="rect">
            <a:avLst/>
          </a:prstGeom>
        </p:spPr>
      </p:pic>
      <p:pic>
        <p:nvPicPr>
          <p:cNvPr id="5" name="Picture 4">
            <a:extLst>
              <a:ext uri="{FF2B5EF4-FFF2-40B4-BE49-F238E27FC236}">
                <a16:creationId xmlns:a16="http://schemas.microsoft.com/office/drawing/2014/main" id="{7F3171EE-438A-CE05-AE60-21691DEB91E2}"/>
              </a:ext>
            </a:extLst>
          </p:cNvPr>
          <p:cNvPicPr>
            <a:picLocks noChangeAspect="1"/>
          </p:cNvPicPr>
          <p:nvPr/>
        </p:nvPicPr>
        <p:blipFill>
          <a:blip r:embed="rId4"/>
          <a:stretch>
            <a:fillRect/>
          </a:stretch>
        </p:blipFill>
        <p:spPr>
          <a:xfrm>
            <a:off x="5567680" y="0"/>
            <a:ext cx="5033932" cy="6858000"/>
          </a:xfrm>
          <a:prstGeom prst="rect">
            <a:avLst/>
          </a:prstGeom>
        </p:spPr>
      </p:pic>
    </p:spTree>
    <p:extLst>
      <p:ext uri="{BB962C8B-B14F-4D97-AF65-F5344CB8AC3E}">
        <p14:creationId xmlns:p14="http://schemas.microsoft.com/office/powerpoint/2010/main" val="733461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660400" y="1442719"/>
            <a:ext cx="8290560" cy="4984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GB" sz="1800" b="0" i="0" u="none" strike="noStrike" baseline="0" dirty="0">
                <a:solidFill>
                  <a:schemeClr val="tx1"/>
                </a:solidFill>
                <a:latin typeface="Abadi" panose="020B0604020104020204" pitchFamily="34" charset="0"/>
              </a:rPr>
              <a:t>This capstone project is part of the IBM Data Science Professional Certificate. The goal of the project is to demonstrate proficiency in data science and machine learning techniques using a real-world data and to summarize the results in a report.</a:t>
            </a:r>
          </a:p>
          <a:p>
            <a:pPr algn="l"/>
            <a:r>
              <a:rPr lang="en-GB" sz="1800" b="0" i="0" u="none" strike="noStrike" baseline="0" dirty="0">
                <a:solidFill>
                  <a:schemeClr val="tx1"/>
                </a:solidFill>
                <a:latin typeface="Abadi" panose="020B0604020104020204" pitchFamily="34" charset="0"/>
              </a:rPr>
              <a:t>In this project, a rival company to SpaceX (i.e., </a:t>
            </a:r>
            <a:r>
              <a:rPr lang="en-GB" sz="1800" b="0" i="0" u="none" strike="noStrike" baseline="0" dirty="0" err="1">
                <a:solidFill>
                  <a:schemeClr val="tx1"/>
                </a:solidFill>
                <a:latin typeface="Abadi" panose="020B0604020104020204" pitchFamily="34" charset="0"/>
              </a:rPr>
              <a:t>SpaceY</a:t>
            </a:r>
            <a:r>
              <a:rPr lang="en-GB" sz="1800" b="0" i="0" u="none" strike="noStrike" baseline="0" dirty="0">
                <a:solidFill>
                  <a:schemeClr val="tx1"/>
                </a:solidFill>
                <a:latin typeface="Abadi" panose="020B0604020104020204" pitchFamily="34" charset="0"/>
              </a:rPr>
              <a:t>) uses SpaceX Falcon 9 rocket data to determine the rocket first stage landing successes and uses the rocket data to determine the cost of a launch. Space Y uses the data to bid against SpaceX for a rocket launch. SpaceX advertises Falcon 9 rocket launch cost to be 62 million dollars. Whereas for other companies the cost of a rocket launch is more than 165 million dollars.</a:t>
            </a:r>
          </a:p>
          <a:p>
            <a:pPr algn="l"/>
            <a:r>
              <a:rPr lang="en-GB" sz="1800" b="0" i="0" u="none" strike="noStrike" baseline="0" dirty="0">
                <a:solidFill>
                  <a:schemeClr val="tx1"/>
                </a:solidFill>
                <a:latin typeface="Abadi" panose="020B0604020104020204" pitchFamily="34" charset="0"/>
              </a:rPr>
              <a:t>Throughout the project Python </a:t>
            </a:r>
            <a:r>
              <a:rPr lang="en-GB" sz="1800" b="0" i="0" u="none" strike="noStrike" baseline="0" dirty="0" err="1">
                <a:solidFill>
                  <a:schemeClr val="tx1"/>
                </a:solidFill>
                <a:latin typeface="Abadi" panose="020B0604020104020204" pitchFamily="34" charset="0"/>
              </a:rPr>
              <a:t>Jupyter</a:t>
            </a:r>
            <a:r>
              <a:rPr lang="en-GB" sz="1800" b="0" i="0" u="none" strike="noStrike" baseline="0" dirty="0">
                <a:solidFill>
                  <a:schemeClr val="tx1"/>
                </a:solidFill>
                <a:latin typeface="Abadi" panose="020B0604020104020204" pitchFamily="34" charset="0"/>
              </a:rPr>
              <a:t> notebooks are used to perform the data collection and analysis. These </a:t>
            </a:r>
            <a:r>
              <a:rPr lang="en-GB" sz="1800" b="0" i="0" u="none" strike="noStrike" baseline="0" dirty="0" err="1">
                <a:solidFill>
                  <a:schemeClr val="tx1"/>
                </a:solidFill>
                <a:latin typeface="Abadi" panose="020B0604020104020204" pitchFamily="34" charset="0"/>
              </a:rPr>
              <a:t>Jupyter</a:t>
            </a:r>
            <a:r>
              <a:rPr lang="en-GB" sz="1800" b="0" i="0" u="none" strike="noStrike" baseline="0" dirty="0">
                <a:solidFill>
                  <a:schemeClr val="tx1"/>
                </a:solidFill>
                <a:latin typeface="Abadi" panose="020B0604020104020204" pitchFamily="34" charset="0"/>
              </a:rPr>
              <a:t> notebooks and the final *.pdf report are saved in my GitHub repository webpage.</a:t>
            </a:r>
          </a:p>
          <a:p>
            <a:pPr algn="l"/>
            <a:r>
              <a:rPr lang="en-GB" sz="1800" b="0" i="0" u="none" strike="noStrike" baseline="0" dirty="0">
                <a:solidFill>
                  <a:schemeClr val="tx1"/>
                </a:solidFill>
                <a:latin typeface="Abadi" panose="020B0604020104020204" pitchFamily="34" charset="0"/>
              </a:rPr>
              <a:t>The major parts of this report include data collection methodology, data wrangling, exploratory data analysis (EDA), interactive data visualization, machine learning (ML) classification model development, and model evaluation. Finally, the accuracy of different ML algorithms are compared in predicting the future landing of the Falcon 9 first stage rocket.</a:t>
            </a:r>
          </a:p>
          <a:p>
            <a:pPr marL="0" indent="0" algn="l">
              <a:buNone/>
            </a:pPr>
            <a:endParaRPr lang="en-US" sz="2200" dirty="0">
              <a:solidFill>
                <a:schemeClr val="accent3">
                  <a:lumMod val="25000"/>
                </a:schemeClr>
              </a:solidFill>
              <a:latin typeface="Abadi" panose="020B0604020104020204" pitchFamily="34" charset="0"/>
            </a:endParaRPr>
          </a:p>
        </p:txBody>
      </p:sp>
      <p:pic>
        <p:nvPicPr>
          <p:cNvPr id="3" name="Picture 2">
            <a:extLst>
              <a:ext uri="{FF2B5EF4-FFF2-40B4-BE49-F238E27FC236}">
                <a16:creationId xmlns:a16="http://schemas.microsoft.com/office/drawing/2014/main" id="{152E9820-EE15-087C-4428-1D9EEC929D4A}"/>
              </a:ext>
            </a:extLst>
          </p:cNvPr>
          <p:cNvPicPr>
            <a:picLocks noChangeAspect="1"/>
          </p:cNvPicPr>
          <p:nvPr/>
        </p:nvPicPr>
        <p:blipFill>
          <a:blip r:embed="rId3"/>
          <a:stretch>
            <a:fillRect/>
          </a:stretch>
        </p:blipFill>
        <p:spPr>
          <a:xfrm>
            <a:off x="9130703" y="1442719"/>
            <a:ext cx="2227480" cy="4582854"/>
          </a:xfrm>
          <a:prstGeom prst="rect">
            <a:avLst/>
          </a:prstGeom>
        </p:spPr>
      </p:pic>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marL="0" indent="0" algn="l">
              <a:buNone/>
            </a:pPr>
            <a:r>
              <a:rPr lang="en-GB" sz="1800" b="0" i="0" u="none" strike="noStrike" baseline="0" dirty="0">
                <a:latin typeface="Abadi" panose="020B0604020104020204" pitchFamily="34" charset="0"/>
              </a:rPr>
              <a:t>The highest success launch rates were recorded at these sites :</a:t>
            </a:r>
          </a:p>
          <a:p>
            <a:pPr marL="342900" indent="-342900" algn="l">
              <a:buFont typeface="+mj-lt"/>
              <a:buAutoNum type="arabicPeriod"/>
            </a:pPr>
            <a:r>
              <a:rPr lang="en-GB" sz="1800" b="0" i="0" u="none" strike="noStrike" baseline="0" dirty="0">
                <a:latin typeface="Abadi" panose="020B0604020104020204" pitchFamily="34" charset="0"/>
              </a:rPr>
              <a:t>KSC LC-39A (41.7%)</a:t>
            </a:r>
          </a:p>
          <a:p>
            <a:pPr marL="342900" indent="-342900" algn="l">
              <a:buFont typeface="+mj-lt"/>
              <a:buAutoNum type="arabicPeriod"/>
            </a:pPr>
            <a:r>
              <a:rPr lang="en-GB" sz="1800" b="0" i="0" u="none" strike="noStrike" baseline="0" dirty="0">
                <a:latin typeface="Abadi" panose="020B0604020104020204" pitchFamily="34" charset="0"/>
              </a:rPr>
              <a:t>CCAFS LC-40 (29.2%)</a:t>
            </a:r>
          </a:p>
          <a:p>
            <a:pPr marL="0" indent="0" algn="l">
              <a:buNone/>
            </a:pPr>
            <a:endParaRPr lang="en-GB" sz="1800" dirty="0">
              <a:solidFill>
                <a:schemeClr val="accent3">
                  <a:lumMod val="25000"/>
                </a:schemeClr>
              </a:solidFill>
              <a:latin typeface="Abadi" panose="020B0604020104020204" pitchFamily="34" charset="0"/>
            </a:endParaRPr>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lgn="l"/>
            <a:r>
              <a:rPr lang="en-GB" sz="3200" b="0" i="0" u="none" strike="noStrike" baseline="0" dirty="0">
                <a:solidFill>
                  <a:srgbClr val="0B49CC"/>
                </a:solidFill>
                <a:latin typeface="Abadi" panose="020B0604020104020204" pitchFamily="34" charset="0"/>
              </a:rPr>
              <a:t>Total Launch Success for All Sites</a:t>
            </a:r>
            <a:endParaRPr lang="en-US" sz="3200" dirty="0">
              <a:solidFill>
                <a:srgbClr val="0B49CB"/>
              </a:solidFill>
              <a:latin typeface="Abadi"/>
            </a:endParaRPr>
          </a:p>
        </p:txBody>
      </p:sp>
      <p:pic>
        <p:nvPicPr>
          <p:cNvPr id="10" name="Picture 9">
            <a:extLst>
              <a:ext uri="{FF2B5EF4-FFF2-40B4-BE49-F238E27FC236}">
                <a16:creationId xmlns:a16="http://schemas.microsoft.com/office/drawing/2014/main" id="{AD078E2D-73BB-92E4-4639-AED345D02D63}"/>
              </a:ext>
            </a:extLst>
          </p:cNvPr>
          <p:cNvPicPr>
            <a:picLocks noChangeAspect="1"/>
          </p:cNvPicPr>
          <p:nvPr/>
        </p:nvPicPr>
        <p:blipFill>
          <a:blip r:embed="rId3"/>
          <a:stretch>
            <a:fillRect/>
          </a:stretch>
        </p:blipFill>
        <p:spPr>
          <a:xfrm>
            <a:off x="1696721" y="2928813"/>
            <a:ext cx="7244079" cy="3288272"/>
          </a:xfrm>
          <a:prstGeom prst="rect">
            <a:avLst/>
          </a:prstGeom>
        </p:spPr>
      </p:pic>
    </p:spTree>
    <p:extLst>
      <p:ext uri="{BB962C8B-B14F-4D97-AF65-F5344CB8AC3E}">
        <p14:creationId xmlns:p14="http://schemas.microsoft.com/office/powerpoint/2010/main" val="700132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41</a:t>
            </a:fld>
            <a:endParaRPr lang="en-US"/>
          </a:p>
        </p:txBody>
      </p:sp>
      <p:sp>
        <p:nvSpPr>
          <p:cNvPr id="5" name="Content Placeholder 4">
            <a:extLst>
              <a:ext uri="{FF2B5EF4-FFF2-40B4-BE49-F238E27FC236}">
                <a16:creationId xmlns:a16="http://schemas.microsoft.com/office/drawing/2014/main" id="{85D9F803-CDBC-C74C-AF1B-2B5937D1C241}"/>
              </a:ext>
            </a:extLst>
          </p:cNvPr>
          <p:cNvSpPr>
            <a:spLocks noGrp="1"/>
          </p:cNvSpPr>
          <p:nvPr>
            <p:ph idx="4294967295"/>
          </p:nvPr>
        </p:nvSpPr>
        <p:spPr>
          <a:xfrm>
            <a:off x="734027" y="1825625"/>
            <a:ext cx="10551583" cy="4351338"/>
          </a:xfrm>
          <a:prstGeom prst="rect">
            <a:avLst/>
          </a:prstGeom>
        </p:spPr>
        <p:txBody>
          <a:bodyPr lIns="91440" tIns="45720" rIns="91440" bIns="45720" anchor="t">
            <a:normAutofit/>
          </a:bodyPr>
          <a:lstStyle/>
          <a:p>
            <a:pPr marL="0" indent="0" algn="ctr">
              <a:buNone/>
            </a:pPr>
            <a:r>
              <a:rPr lang="en-GB" sz="1800" b="0" i="0" u="none" strike="noStrike" baseline="0" dirty="0">
                <a:latin typeface="Abadi" panose="020B0604020104020204" pitchFamily="34" charset="0"/>
              </a:rPr>
              <a:t>Site KSC LC-39 success rate is 76.9%</a:t>
            </a:r>
          </a:p>
          <a:p>
            <a:pPr marL="0" indent="0" algn="ctr">
              <a:buNone/>
            </a:pPr>
            <a:endParaRPr lang="en-US" dirty="0"/>
          </a:p>
        </p:txBody>
      </p:sp>
      <p:sp>
        <p:nvSpPr>
          <p:cNvPr id="8" name="Title 1">
            <a:extLst>
              <a:ext uri="{FF2B5EF4-FFF2-40B4-BE49-F238E27FC236}">
                <a16:creationId xmlns:a16="http://schemas.microsoft.com/office/drawing/2014/main" id="{4EF94599-779E-457E-B57B-6063EBF7A840}"/>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sz="3200" b="0" i="0" u="none" strike="noStrike" baseline="0" dirty="0">
                <a:solidFill>
                  <a:srgbClr val="0B49CC"/>
                </a:solidFill>
                <a:latin typeface="Abadi" panose="020B0604020104020204" pitchFamily="34" charset="0"/>
              </a:rPr>
              <a:t>KSC LC-39 Launch Site Success Rate</a:t>
            </a:r>
            <a:endParaRPr lang="en-US" sz="3200" dirty="0">
              <a:solidFill>
                <a:srgbClr val="0B49CB"/>
              </a:solidFill>
              <a:latin typeface="Abadi"/>
            </a:endParaRPr>
          </a:p>
        </p:txBody>
      </p:sp>
      <p:pic>
        <p:nvPicPr>
          <p:cNvPr id="4" name="Picture 3">
            <a:extLst>
              <a:ext uri="{FF2B5EF4-FFF2-40B4-BE49-F238E27FC236}">
                <a16:creationId xmlns:a16="http://schemas.microsoft.com/office/drawing/2014/main" id="{8CB97CFF-CFEB-475B-8D0D-BE265101381B}"/>
              </a:ext>
            </a:extLst>
          </p:cNvPr>
          <p:cNvPicPr>
            <a:picLocks noChangeAspect="1"/>
          </p:cNvPicPr>
          <p:nvPr/>
        </p:nvPicPr>
        <p:blipFill>
          <a:blip r:embed="rId3"/>
          <a:stretch>
            <a:fillRect/>
          </a:stretch>
        </p:blipFill>
        <p:spPr>
          <a:xfrm>
            <a:off x="2291553" y="2349519"/>
            <a:ext cx="7472516" cy="3952568"/>
          </a:xfrm>
          <a:prstGeom prst="rect">
            <a:avLst/>
          </a:prstGeom>
        </p:spPr>
      </p:pic>
    </p:spTree>
    <p:extLst>
      <p:ext uri="{BB962C8B-B14F-4D97-AF65-F5344CB8AC3E}">
        <p14:creationId xmlns:p14="http://schemas.microsoft.com/office/powerpoint/2010/main" val="18661607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42</a:t>
            </a:fld>
            <a:endParaRPr lang="en-US"/>
          </a:p>
        </p:txBody>
      </p:sp>
      <p:pic>
        <p:nvPicPr>
          <p:cNvPr id="4" name="Content Placeholder 3">
            <a:extLst>
              <a:ext uri="{FF2B5EF4-FFF2-40B4-BE49-F238E27FC236}">
                <a16:creationId xmlns:a16="http://schemas.microsoft.com/office/drawing/2014/main" id="{815AE717-A322-B551-746E-2257FD0D70F8}"/>
              </a:ext>
            </a:extLst>
          </p:cNvPr>
          <p:cNvPicPr>
            <a:picLocks noGrp="1" noChangeAspect="1"/>
          </p:cNvPicPr>
          <p:nvPr>
            <p:ph idx="4294967295"/>
          </p:nvPr>
        </p:nvPicPr>
        <p:blipFill>
          <a:blip r:embed="rId3"/>
          <a:stretch>
            <a:fillRect/>
          </a:stretch>
        </p:blipFill>
        <p:spPr>
          <a:xfrm>
            <a:off x="770010" y="1595120"/>
            <a:ext cx="10609189" cy="4430453"/>
          </a:xfrm>
          <a:prstGeom prst="rect">
            <a:avLst/>
          </a:prstGeom>
        </p:spPr>
      </p:pic>
      <p:sp>
        <p:nvSpPr>
          <p:cNvPr id="12" name="Title 1">
            <a:extLst>
              <a:ext uri="{FF2B5EF4-FFF2-40B4-BE49-F238E27FC236}">
                <a16:creationId xmlns:a16="http://schemas.microsoft.com/office/drawing/2014/main" id="{4D271BF5-BAA1-4CEB-A575-76A097FABBBA}"/>
              </a:ext>
            </a:extLst>
          </p:cNvPr>
          <p:cNvSpPr txBox="1">
            <a:spLocks/>
          </p:cNvSpPr>
          <p:nvPr/>
        </p:nvSpPr>
        <p:spPr>
          <a:xfrm>
            <a:off x="770011" y="538650"/>
            <a:ext cx="10515600" cy="5490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GB" sz="3200" b="0" i="0" u="none" strike="noStrike" baseline="0" dirty="0">
                <a:solidFill>
                  <a:srgbClr val="0B49CC"/>
                </a:solidFill>
                <a:latin typeface="Abadi" panose="020B0604020104020204" pitchFamily="34" charset="0"/>
              </a:rPr>
              <a:t>Payload vs. Launch Outcome for All Sites</a:t>
            </a:r>
            <a:endParaRPr lang="en-US" sz="3200" dirty="0">
              <a:solidFill>
                <a:srgbClr val="0B49CB"/>
              </a:solidFill>
              <a:latin typeface="Abadi"/>
            </a:endParaRPr>
          </a:p>
        </p:txBody>
      </p:sp>
    </p:spTree>
    <p:extLst>
      <p:ext uri="{BB962C8B-B14F-4D97-AF65-F5344CB8AC3E}">
        <p14:creationId xmlns:p14="http://schemas.microsoft.com/office/powerpoint/2010/main" val="252359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37DFD2-2B76-8445-A1BD-6628DC42C398}"/>
              </a:ext>
            </a:extLst>
          </p:cNvPr>
          <p:cNvSpPr txBox="1"/>
          <p:nvPr/>
        </p:nvSpPr>
        <p:spPr>
          <a:xfrm>
            <a:off x="797970" y="2529746"/>
            <a:ext cx="1058303" cy="369332"/>
          </a:xfrm>
          <a:prstGeom prst="rect">
            <a:avLst/>
          </a:prstGeom>
          <a:solidFill>
            <a:srgbClr val="0948CB"/>
          </a:solidFill>
        </p:spPr>
        <p:txBody>
          <a:bodyPr wrap="none" rtlCol="0">
            <a:spAutoFit/>
          </a:bodyPr>
          <a:lstStyle/>
          <a:p>
            <a:r>
              <a:rPr lang="en-US" dirty="0">
                <a:solidFill>
                  <a:schemeClr val="bg1"/>
                </a:solidFill>
              </a:rPr>
              <a:t>Section 5</a:t>
            </a:r>
          </a:p>
        </p:txBody>
      </p:sp>
      <p:pic>
        <p:nvPicPr>
          <p:cNvPr id="3" name="Picture 2">
            <a:extLst>
              <a:ext uri="{FF2B5EF4-FFF2-40B4-BE49-F238E27FC236}">
                <a16:creationId xmlns:a16="http://schemas.microsoft.com/office/drawing/2014/main" id="{9599B2B2-8F10-0DFC-84F6-C5ADA9DEBFA3}"/>
              </a:ext>
            </a:extLst>
          </p:cNvPr>
          <p:cNvPicPr>
            <a:picLocks noChangeAspect="1"/>
          </p:cNvPicPr>
          <p:nvPr/>
        </p:nvPicPr>
        <p:blipFill>
          <a:blip r:embed="rId3"/>
          <a:stretch>
            <a:fillRect/>
          </a:stretch>
        </p:blipFill>
        <p:spPr>
          <a:xfrm>
            <a:off x="10601612" y="0"/>
            <a:ext cx="1590387" cy="6857999"/>
          </a:xfrm>
          <a:prstGeom prst="rect">
            <a:avLst/>
          </a:prstGeom>
        </p:spPr>
      </p:pic>
      <p:pic>
        <p:nvPicPr>
          <p:cNvPr id="5" name="Picture 4">
            <a:extLst>
              <a:ext uri="{FF2B5EF4-FFF2-40B4-BE49-F238E27FC236}">
                <a16:creationId xmlns:a16="http://schemas.microsoft.com/office/drawing/2014/main" id="{789A7C7A-8927-20AC-C2E6-E7BA280ED7F9}"/>
              </a:ext>
            </a:extLst>
          </p:cNvPr>
          <p:cNvPicPr>
            <a:picLocks noChangeAspect="1"/>
          </p:cNvPicPr>
          <p:nvPr/>
        </p:nvPicPr>
        <p:blipFill>
          <a:blip r:embed="rId4"/>
          <a:stretch>
            <a:fillRect/>
          </a:stretch>
        </p:blipFill>
        <p:spPr>
          <a:xfrm>
            <a:off x="6096000" y="1"/>
            <a:ext cx="4505612" cy="6857999"/>
          </a:xfrm>
          <a:prstGeom prst="rect">
            <a:avLst/>
          </a:prstGeom>
        </p:spPr>
      </p:pic>
    </p:spTree>
    <p:extLst>
      <p:ext uri="{BB962C8B-B14F-4D97-AF65-F5344CB8AC3E}">
        <p14:creationId xmlns:p14="http://schemas.microsoft.com/office/powerpoint/2010/main" val="12903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0" y="1554480"/>
            <a:ext cx="9786230" cy="4339222"/>
          </a:xfrm>
          <a:prstGeom prst="rect">
            <a:avLst/>
          </a:prstGeom>
        </p:spPr>
        <p:txBody>
          <a:bodyPr vert="horz" lIns="91440" tIns="45720" rIns="91440" bIns="45720" rtlCol="0" anchor="t">
            <a:normAutofit/>
          </a:bodyPr>
          <a:lstStyle/>
          <a:p>
            <a:pPr algn="l"/>
            <a:r>
              <a:rPr lang="en-GB" sz="1800" b="0" i="0" u="none" strike="noStrike" baseline="0" dirty="0">
                <a:latin typeface="Abadi" panose="020B0604020104020204" pitchFamily="34" charset="0"/>
              </a:rPr>
              <a:t>Using the test set the same accuracy results were obtained from the four models.</a:t>
            </a:r>
          </a:p>
          <a:p>
            <a:pPr marL="0" indent="0" algn="l">
              <a:buNone/>
            </a:pPr>
            <a:endParaRPr lang="en-GB" sz="1800" b="0" i="0" u="none" strike="noStrike" baseline="0" dirty="0">
              <a:latin typeface="ArialMT"/>
            </a:endParaRPr>
          </a:p>
          <a:p>
            <a:pPr algn="l"/>
            <a:r>
              <a:rPr lang="en-GB" sz="1800" b="0" i="0" u="none" strike="noStrike" baseline="0" dirty="0">
                <a:latin typeface="Abadi" panose="020B0604020104020204" pitchFamily="34" charset="0"/>
              </a:rPr>
              <a:t>The Tree Model provided the best accuracy results for the entire data set.</a:t>
            </a:r>
          </a:p>
          <a:p>
            <a:pPr marL="0" indent="0" algn="l">
              <a:buNone/>
            </a:pPr>
            <a:endParaRPr lang="en-GB" sz="18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Classification Accuracy</a:t>
            </a:r>
            <a:endParaRPr lang="en-US" dirty="0">
              <a:solidFill>
                <a:srgbClr val="0B49CB"/>
              </a:solidFill>
            </a:endParaRPr>
          </a:p>
        </p:txBody>
      </p:sp>
      <p:pic>
        <p:nvPicPr>
          <p:cNvPr id="3" name="Picture 2">
            <a:extLst>
              <a:ext uri="{FF2B5EF4-FFF2-40B4-BE49-F238E27FC236}">
                <a16:creationId xmlns:a16="http://schemas.microsoft.com/office/drawing/2014/main" id="{5E83B180-638A-F6F1-CD06-BC9B1D8A2421}"/>
              </a:ext>
            </a:extLst>
          </p:cNvPr>
          <p:cNvPicPr>
            <a:picLocks noChangeAspect="1"/>
          </p:cNvPicPr>
          <p:nvPr/>
        </p:nvPicPr>
        <p:blipFill>
          <a:blip r:embed="rId3"/>
          <a:stretch>
            <a:fillRect/>
          </a:stretch>
        </p:blipFill>
        <p:spPr>
          <a:xfrm>
            <a:off x="770010" y="2865120"/>
            <a:ext cx="4706890" cy="2913789"/>
          </a:xfrm>
          <a:prstGeom prst="rect">
            <a:avLst/>
          </a:prstGeom>
        </p:spPr>
      </p:pic>
      <p:pic>
        <p:nvPicPr>
          <p:cNvPr id="7" name="Picture 6">
            <a:extLst>
              <a:ext uri="{FF2B5EF4-FFF2-40B4-BE49-F238E27FC236}">
                <a16:creationId xmlns:a16="http://schemas.microsoft.com/office/drawing/2014/main" id="{CCA98E94-C156-B864-C586-943420BDAA77}"/>
              </a:ext>
            </a:extLst>
          </p:cNvPr>
          <p:cNvPicPr>
            <a:picLocks noChangeAspect="1"/>
          </p:cNvPicPr>
          <p:nvPr/>
        </p:nvPicPr>
        <p:blipFill>
          <a:blip r:embed="rId4"/>
          <a:stretch>
            <a:fillRect/>
          </a:stretch>
        </p:blipFill>
        <p:spPr>
          <a:xfrm>
            <a:off x="5933440" y="2865120"/>
            <a:ext cx="5034941" cy="2913789"/>
          </a:xfrm>
          <a:prstGeom prst="rect">
            <a:avLst/>
          </a:prstGeom>
        </p:spPr>
      </p:pic>
    </p:spTree>
    <p:extLst>
      <p:ext uri="{BB962C8B-B14F-4D97-AF65-F5344CB8AC3E}">
        <p14:creationId xmlns:p14="http://schemas.microsoft.com/office/powerpoint/2010/main" val="24594460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45</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1" y="2057400"/>
            <a:ext cx="5143109" cy="3811588"/>
          </a:xfrm>
          <a:prstGeom prst="rect">
            <a:avLst/>
          </a:prstGeom>
        </p:spPr>
        <p:txBody>
          <a:bodyPr>
            <a:normAutofit/>
          </a:bodyPr>
          <a:lstStyle/>
          <a:p>
            <a:pPr algn="l"/>
            <a:r>
              <a:rPr lang="en-GB" sz="1800" b="0" i="0" u="none" strike="noStrike" baseline="0" dirty="0">
                <a:solidFill>
                  <a:srgbClr val="292929"/>
                </a:solidFill>
                <a:latin typeface="Abadi" panose="020B0604020104020204" pitchFamily="34" charset="0"/>
              </a:rPr>
              <a:t>The confusion matrix analysis suggests that the best performing model is the Logistic Regression model.</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The confusion matrix predicts 13 true positives, 3 false positives, 3 true positive, and 0 false negative.</a:t>
            </a:r>
          </a:p>
          <a:p>
            <a:pPr marL="0" indent="0" algn="l">
              <a:buNone/>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Confusion Matrix</a:t>
            </a:r>
            <a:endParaRPr lang="en-US" dirty="0">
              <a:solidFill>
                <a:srgbClr val="0B49CB"/>
              </a:solidFill>
            </a:endParaRPr>
          </a:p>
        </p:txBody>
      </p:sp>
      <p:pic>
        <p:nvPicPr>
          <p:cNvPr id="3" name="Picture 2">
            <a:extLst>
              <a:ext uri="{FF2B5EF4-FFF2-40B4-BE49-F238E27FC236}">
                <a16:creationId xmlns:a16="http://schemas.microsoft.com/office/drawing/2014/main" id="{A2E70B72-5EB7-BF6C-5FAA-8358D9BA0028}"/>
              </a:ext>
            </a:extLst>
          </p:cNvPr>
          <p:cNvPicPr>
            <a:picLocks noChangeAspect="1"/>
          </p:cNvPicPr>
          <p:nvPr/>
        </p:nvPicPr>
        <p:blipFill>
          <a:blip r:embed="rId3"/>
          <a:stretch>
            <a:fillRect/>
          </a:stretch>
        </p:blipFill>
        <p:spPr>
          <a:xfrm>
            <a:off x="1966452" y="4154293"/>
            <a:ext cx="2753032" cy="2369574"/>
          </a:xfrm>
          <a:prstGeom prst="rect">
            <a:avLst/>
          </a:prstGeom>
        </p:spPr>
      </p:pic>
      <p:pic>
        <p:nvPicPr>
          <p:cNvPr id="7" name="Picture 6">
            <a:extLst>
              <a:ext uri="{FF2B5EF4-FFF2-40B4-BE49-F238E27FC236}">
                <a16:creationId xmlns:a16="http://schemas.microsoft.com/office/drawing/2014/main" id="{4BBB2680-1A95-C3E0-90B7-EA5F460DB31E}"/>
              </a:ext>
            </a:extLst>
          </p:cNvPr>
          <p:cNvPicPr>
            <a:picLocks noChangeAspect="1"/>
          </p:cNvPicPr>
          <p:nvPr/>
        </p:nvPicPr>
        <p:blipFill>
          <a:blip r:embed="rId4"/>
          <a:stretch>
            <a:fillRect/>
          </a:stretch>
        </p:blipFill>
        <p:spPr>
          <a:xfrm>
            <a:off x="6027811" y="1443063"/>
            <a:ext cx="5789889" cy="4425925"/>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46</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75054"/>
            <a:ext cx="6900789" cy="4351338"/>
          </a:xfrm>
          <a:prstGeom prst="rect">
            <a:avLst/>
          </a:prstGeom>
        </p:spPr>
        <p:txBody>
          <a:bodyPr>
            <a:normAutofit/>
          </a:bodyPr>
          <a:lstStyle/>
          <a:p>
            <a:pPr algn="l"/>
            <a:r>
              <a:rPr lang="en-GB" sz="1800" b="0" i="0" u="none" strike="noStrike" baseline="0" dirty="0">
                <a:solidFill>
                  <a:srgbClr val="292929"/>
                </a:solidFill>
                <a:latin typeface="Abadi" panose="020B0604020104020204" pitchFamily="34" charset="0"/>
              </a:rPr>
              <a:t>The success rate for the rocket launches increased after 2013.</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Orbits GEO, HEO, ES-L1 and SSO have 100% launch success rate.</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Launch site KSC LC-39A has the highest success rate.</a:t>
            </a:r>
          </a:p>
          <a:p>
            <a:pPr marL="0" indent="0" algn="l">
              <a:buNone/>
            </a:pPr>
            <a:endParaRPr lang="en-GB" sz="1800" b="0" i="0" u="none" strike="noStrike" baseline="0" dirty="0">
              <a:solidFill>
                <a:srgbClr val="292929"/>
              </a:solidFill>
              <a:latin typeface="ArialMT"/>
            </a:endParaRPr>
          </a:p>
          <a:p>
            <a:pPr algn="l"/>
            <a:r>
              <a:rPr lang="en-GB" sz="1800" b="0" i="0" u="none" strike="noStrike" baseline="0" dirty="0">
                <a:solidFill>
                  <a:srgbClr val="292929"/>
                </a:solidFill>
                <a:latin typeface="Abadi" panose="020B0604020104020204" pitchFamily="34" charset="0"/>
              </a:rPr>
              <a:t>The Decision Tree model is the best ML algorithm for analysing the SpaceX data set and provided the best accuracy results.</a:t>
            </a: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Conclusions</a:t>
            </a:r>
            <a:endParaRPr lang="en-US">
              <a:solidFill>
                <a:srgbClr val="0B49CB"/>
              </a:solidFill>
            </a:endParaRPr>
          </a:p>
        </p:txBody>
      </p:sp>
      <p:pic>
        <p:nvPicPr>
          <p:cNvPr id="3" name="Picture 2">
            <a:extLst>
              <a:ext uri="{FF2B5EF4-FFF2-40B4-BE49-F238E27FC236}">
                <a16:creationId xmlns:a16="http://schemas.microsoft.com/office/drawing/2014/main" id="{DEE88ECB-8547-67AF-E982-2C05366E88AC}"/>
              </a:ext>
            </a:extLst>
          </p:cNvPr>
          <p:cNvPicPr>
            <a:picLocks noChangeAspect="1"/>
          </p:cNvPicPr>
          <p:nvPr/>
        </p:nvPicPr>
        <p:blipFill>
          <a:blip r:embed="rId3"/>
          <a:stretch>
            <a:fillRect/>
          </a:stretch>
        </p:blipFill>
        <p:spPr>
          <a:xfrm>
            <a:off x="7670800" y="1404654"/>
            <a:ext cx="4216400" cy="4477985"/>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47</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859522"/>
            <a:ext cx="6169269" cy="4351338"/>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GB" sz="1800" b="0" i="0" u="none" strike="noStrike" baseline="0" dirty="0">
                <a:solidFill>
                  <a:srgbClr val="0563C2"/>
                </a:solidFill>
                <a:latin typeface="Calibri" panose="020F0502020204030204" pitchFamily="34" charset="0"/>
              </a:rPr>
              <a:t>https://www.coursera.org/professional-certificates/ibm-data-science?campaignid=1876641588&amp;adgroupid=70740725700&amp;device=c&amp;keyword=ibm%20data%20science%20professional%20certificate&amp;matchtype=b&amp;network=g&amp;devicemodel=&amp;adposition=&amp;creativeid=347445112274&amp;hide_mobile_promo=&amp;gad_source=1</a:t>
            </a:r>
            <a:endParaRPr lang="en-US" sz="2200" dirty="0">
              <a:solidFill>
                <a:schemeClr val="accent3">
                  <a:lumMod val="25000"/>
                </a:schemeClr>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Appendix</a:t>
            </a:r>
            <a:endParaRPr lang="en-US" dirty="0">
              <a:solidFill>
                <a:srgbClr val="0B49CB"/>
              </a:solidFill>
            </a:endParaRPr>
          </a:p>
        </p:txBody>
      </p:sp>
      <p:pic>
        <p:nvPicPr>
          <p:cNvPr id="3" name="Picture 2">
            <a:extLst>
              <a:ext uri="{FF2B5EF4-FFF2-40B4-BE49-F238E27FC236}">
                <a16:creationId xmlns:a16="http://schemas.microsoft.com/office/drawing/2014/main" id="{CB677D17-CA6E-F6CC-95F9-E556FA715F47}"/>
              </a:ext>
            </a:extLst>
          </p:cNvPr>
          <p:cNvPicPr>
            <a:picLocks noChangeAspect="1"/>
          </p:cNvPicPr>
          <p:nvPr/>
        </p:nvPicPr>
        <p:blipFill>
          <a:blip r:embed="rId4"/>
          <a:stretch>
            <a:fillRect/>
          </a:stretch>
        </p:blipFill>
        <p:spPr>
          <a:xfrm>
            <a:off x="7386719" y="1380839"/>
            <a:ext cx="3898892" cy="4735942"/>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pic>
        <p:nvPicPr>
          <p:cNvPr id="1026" name="Picture 2" descr="Spacex rockets and spacex competitors rockets">
            <a:extLst>
              <a:ext uri="{FF2B5EF4-FFF2-40B4-BE49-F238E27FC236}">
                <a16:creationId xmlns:a16="http://schemas.microsoft.com/office/drawing/2014/main" id="{AF1B97CE-95E0-3A8E-6E2D-3C2426737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440" y="0"/>
            <a:ext cx="854456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04074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1BF29A-91D2-784B-9589-F5A3883168D5}"/>
              </a:ext>
            </a:extLst>
          </p:cNvPr>
          <p:cNvSpPr>
            <a:spLocks noGrp="1"/>
          </p:cNvSpPr>
          <p:nvPr>
            <p:ph type="sldNum" sz="quarter" idx="12"/>
          </p:nvPr>
        </p:nvSpPr>
        <p:spPr>
          <a:xfrm>
            <a:off x="9448800" y="6356350"/>
            <a:ext cx="2743200" cy="365125"/>
          </a:xfrm>
        </p:spPr>
        <p:txBody>
          <a:bodyPr/>
          <a:lstStyle/>
          <a:p>
            <a:fld id="{5075537C-CA84-1446-933C-8E9D027F9201}" type="slidenum">
              <a:rPr lang="en-US" smtClean="0"/>
              <a:t>5</a:t>
            </a:fld>
            <a:endParaRPr lang="en-US" dirty="0"/>
          </a:p>
        </p:txBody>
      </p:sp>
      <p:sp>
        <p:nvSpPr>
          <p:cNvPr id="2" name="TextBox 1">
            <a:extLst>
              <a:ext uri="{FF2B5EF4-FFF2-40B4-BE49-F238E27FC236}">
                <a16:creationId xmlns:a16="http://schemas.microsoft.com/office/drawing/2014/main" id="{99393D11-6810-B94E-A01A-A2D00E82E738}"/>
              </a:ext>
            </a:extLst>
          </p:cNvPr>
          <p:cNvSpPr txBox="1"/>
          <p:nvPr/>
        </p:nvSpPr>
        <p:spPr>
          <a:xfrm>
            <a:off x="765313" y="2812774"/>
            <a:ext cx="1058303" cy="369332"/>
          </a:xfrm>
          <a:prstGeom prst="rect">
            <a:avLst/>
          </a:prstGeom>
          <a:solidFill>
            <a:srgbClr val="0948CB"/>
          </a:solidFill>
        </p:spPr>
        <p:txBody>
          <a:bodyPr wrap="none" rtlCol="0">
            <a:spAutoFit/>
          </a:bodyPr>
          <a:lstStyle/>
          <a:p>
            <a:r>
              <a:rPr lang="en-US" dirty="0">
                <a:solidFill>
                  <a:schemeClr val="bg1"/>
                </a:solidFill>
              </a:rPr>
              <a:t>Section 1</a:t>
            </a:r>
          </a:p>
        </p:txBody>
      </p:sp>
      <p:pic>
        <p:nvPicPr>
          <p:cNvPr id="5" name="Picture 4">
            <a:extLst>
              <a:ext uri="{FF2B5EF4-FFF2-40B4-BE49-F238E27FC236}">
                <a16:creationId xmlns:a16="http://schemas.microsoft.com/office/drawing/2014/main" id="{09F64FBA-43D1-67F6-5158-06C48E78DBD2}"/>
              </a:ext>
            </a:extLst>
          </p:cNvPr>
          <p:cNvPicPr>
            <a:picLocks noChangeAspect="1"/>
          </p:cNvPicPr>
          <p:nvPr/>
        </p:nvPicPr>
        <p:blipFill>
          <a:blip r:embed="rId4"/>
          <a:stretch>
            <a:fillRect/>
          </a:stretch>
        </p:blipFill>
        <p:spPr>
          <a:xfrm>
            <a:off x="4150708" y="0"/>
            <a:ext cx="6450904" cy="6858000"/>
          </a:xfrm>
          <a:prstGeom prst="rect">
            <a:avLst/>
          </a:prstGeom>
        </p:spPr>
      </p:pic>
      <p:pic>
        <p:nvPicPr>
          <p:cNvPr id="7" name="Picture 6">
            <a:extLst>
              <a:ext uri="{FF2B5EF4-FFF2-40B4-BE49-F238E27FC236}">
                <a16:creationId xmlns:a16="http://schemas.microsoft.com/office/drawing/2014/main" id="{31C50E60-6B70-E39C-5E3E-3205DCFF0144}"/>
              </a:ext>
            </a:extLst>
          </p:cNvPr>
          <p:cNvPicPr>
            <a:picLocks noChangeAspect="1"/>
          </p:cNvPicPr>
          <p:nvPr/>
        </p:nvPicPr>
        <p:blipFill>
          <a:blip r:embed="rId5"/>
          <a:stretch>
            <a:fillRect/>
          </a:stretch>
        </p:blipFill>
        <p:spPr>
          <a:xfrm>
            <a:off x="10601612" y="15240"/>
            <a:ext cx="1590387" cy="6842760"/>
          </a:xfrm>
          <a:prstGeom prst="rect">
            <a:avLst/>
          </a:prstGeom>
        </p:spPr>
      </p:pic>
    </p:spTree>
    <p:extLst>
      <p:ext uri="{BB962C8B-B14F-4D97-AF65-F5344CB8AC3E}">
        <p14:creationId xmlns:p14="http://schemas.microsoft.com/office/powerpoint/2010/main" val="3093198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6</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9"/>
            <a:ext cx="10223109" cy="4271352"/>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l">
              <a:buNone/>
            </a:pPr>
            <a:r>
              <a:rPr lang="en-GB" sz="2000" b="0" i="0" u="none" strike="noStrike" baseline="0" dirty="0">
                <a:solidFill>
                  <a:srgbClr val="000000"/>
                </a:solidFill>
                <a:latin typeface="Abadi" panose="020B0604020104020204" pitchFamily="34" charset="0"/>
              </a:rPr>
              <a:t>Data used in this project were collected from SpaceX Rest API and from Wikipedia launch table. The wrangling of the collected data included cleaning, preparation for visualization and information extraction for usage in ML predictive models such as logistic regression, support vector machine (SVM), decision tree, and K-nearest neighbours (KNN).</a:t>
            </a:r>
          </a:p>
          <a:p>
            <a:pPr marL="0" indent="0" algn="l">
              <a:buNone/>
            </a:pPr>
            <a:endParaRPr lang="en-GB" sz="800" b="0" i="0" u="none" strike="noStrike" baseline="0" dirty="0">
              <a:solidFill>
                <a:srgbClr val="000000"/>
              </a:solidFill>
              <a:latin typeface="Abadi" panose="020B0604020104020204" pitchFamily="34" charset="0"/>
            </a:endParaRPr>
          </a:p>
          <a:p>
            <a:pPr marL="0" indent="0" algn="l">
              <a:buNone/>
            </a:pPr>
            <a:r>
              <a:rPr lang="en-GB" sz="2000" b="0" i="0" u="none" strike="noStrike" baseline="0" dirty="0">
                <a:solidFill>
                  <a:srgbClr val="292929"/>
                </a:solidFill>
                <a:latin typeface="Abadi" panose="020B0604020104020204" pitchFamily="34" charset="0"/>
              </a:rPr>
              <a:t>In addition, exploratory data analysis (EDA) was performed using visualization and SQL. Lastly, Folium and </a:t>
            </a:r>
            <a:r>
              <a:rPr lang="en-GB" sz="2000" b="0" i="0" u="none" strike="noStrike" baseline="0" dirty="0" err="1">
                <a:solidFill>
                  <a:srgbClr val="292929"/>
                </a:solidFill>
                <a:latin typeface="Abadi" panose="020B0604020104020204" pitchFamily="34" charset="0"/>
              </a:rPr>
              <a:t>Plotly</a:t>
            </a:r>
            <a:r>
              <a:rPr lang="en-GB" sz="2000" b="0" i="0" u="none" strike="noStrike" baseline="0" dirty="0">
                <a:solidFill>
                  <a:srgbClr val="292929"/>
                </a:solidFill>
                <a:latin typeface="Abadi" panose="020B0604020104020204" pitchFamily="34" charset="0"/>
              </a:rPr>
              <a:t> Dash Python libraries were use in data representation and in the interactive visual analytics of the data.</a:t>
            </a:r>
          </a:p>
          <a:p>
            <a:pPr marL="0" indent="0" algn="l">
              <a:buNone/>
            </a:pPr>
            <a:endParaRPr lang="en-GB" sz="800" b="0" i="0" u="none" strike="noStrike" baseline="0" dirty="0">
              <a:solidFill>
                <a:srgbClr val="292929"/>
              </a:solidFill>
              <a:latin typeface="Abadi" panose="020B0604020104020204" pitchFamily="34" charset="0"/>
            </a:endParaRPr>
          </a:p>
          <a:p>
            <a:pPr marL="0" indent="0" algn="l">
              <a:buNone/>
            </a:pPr>
            <a:r>
              <a:rPr lang="en-GB" sz="2000" b="0" i="0" u="none" strike="noStrike" baseline="0" dirty="0">
                <a:solidFill>
                  <a:srgbClr val="292929"/>
                </a:solidFill>
                <a:latin typeface="Abadi" panose="020B0604020104020204" pitchFamily="34" charset="0"/>
              </a:rPr>
              <a:t>Finally, predictive analysis was performed using classification models for predicting if the first stage of Falcon 9 rocket will land successfully using </a:t>
            </a:r>
            <a:r>
              <a:rPr lang="en-GB" sz="2000" b="0" i="0" u="none" strike="noStrike" baseline="0" dirty="0" err="1">
                <a:solidFill>
                  <a:srgbClr val="292929"/>
                </a:solidFill>
                <a:latin typeface="Abadi" panose="020B0604020104020204" pitchFamily="34" charset="0"/>
              </a:rPr>
              <a:t>Skikit</a:t>
            </a:r>
            <a:r>
              <a:rPr lang="en-GB" sz="2000" b="0" i="0" u="none" strike="noStrike" baseline="0" dirty="0">
                <a:solidFill>
                  <a:srgbClr val="292929"/>
                </a:solidFill>
                <a:latin typeface="Abadi" panose="020B0604020104020204" pitchFamily="34" charset="0"/>
              </a:rPr>
              <a:t>-learn and the accuracy of the model was determined.</a:t>
            </a:r>
            <a:endParaRPr lang="en-US" sz="2000" dirty="0">
              <a:solidFill>
                <a:schemeClr val="accent3">
                  <a:lumMod val="25000"/>
                </a:schemeClr>
              </a:solidFill>
              <a:latin typeface="Abadi"/>
            </a:endParaRPr>
          </a:p>
          <a:p>
            <a:pPr marL="0" indent="0">
              <a:lnSpc>
                <a:spcPct val="100000"/>
              </a:lnSpc>
              <a:spcBef>
                <a:spcPts val="1400"/>
              </a:spcBef>
              <a:buNone/>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Methodology</a:t>
            </a:r>
            <a:endParaRPr lang="en-US" dirty="0">
              <a:solidFill>
                <a:srgbClr val="0B49CB"/>
              </a:solidFill>
            </a:endParaRPr>
          </a:p>
        </p:txBody>
      </p:sp>
    </p:spTree>
    <p:extLst>
      <p:ext uri="{BB962C8B-B14F-4D97-AF65-F5344CB8AC3E}">
        <p14:creationId xmlns:p14="http://schemas.microsoft.com/office/powerpoint/2010/main" val="155343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pic>
        <p:nvPicPr>
          <p:cNvPr id="3" name="Content Placeholder 2">
            <a:extLst>
              <a:ext uri="{FF2B5EF4-FFF2-40B4-BE49-F238E27FC236}">
                <a16:creationId xmlns:a16="http://schemas.microsoft.com/office/drawing/2014/main" id="{9623CED4-0576-186A-4D24-8E12839AA4B2}"/>
              </a:ext>
            </a:extLst>
          </p:cNvPr>
          <p:cNvPicPr>
            <a:picLocks noGrp="1" noChangeAspect="1"/>
          </p:cNvPicPr>
          <p:nvPr>
            <p:ph idx="4294967295"/>
          </p:nvPr>
        </p:nvPicPr>
        <p:blipFill>
          <a:blip r:embed="rId3"/>
          <a:stretch>
            <a:fillRect/>
          </a:stretch>
        </p:blipFill>
        <p:spPr>
          <a:xfrm>
            <a:off x="770011" y="1825625"/>
            <a:ext cx="10515600" cy="4351338"/>
          </a:xfrm>
          <a:prstGeom prst="rect">
            <a:avLst/>
          </a:prstGeom>
        </p:spPr>
      </p:pic>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Overview</a:t>
            </a:r>
            <a:endParaRPr lang="en-US" dirty="0">
              <a:solidFill>
                <a:srgbClr val="0B49CB"/>
              </a:solidFill>
            </a:endParaRPr>
          </a:p>
        </p:txBody>
      </p:sp>
    </p:spTree>
    <p:extLst>
      <p:ext uri="{BB962C8B-B14F-4D97-AF65-F5344CB8AC3E}">
        <p14:creationId xmlns:p14="http://schemas.microsoft.com/office/powerpoint/2010/main" val="328866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10111422" cy="4225925"/>
          </a:xfrm>
          <a:prstGeom prst="rect">
            <a:avLst/>
          </a:prstGeom>
        </p:spPr>
        <p:txBody>
          <a:bodyPr vert="horz" lIns="91440" tIns="45720" rIns="91440" bIns="45720" rtlCol="0" anchor="t">
            <a:normAutofit/>
          </a:bodyPr>
          <a:lstStyle/>
          <a:p>
            <a:pPr marL="0" indent="0">
              <a:buNone/>
            </a:pPr>
            <a:endParaRPr lang="en-US"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SpaceX API</a:t>
            </a:r>
          </a:p>
        </p:txBody>
      </p:sp>
      <p:pic>
        <p:nvPicPr>
          <p:cNvPr id="7" name="Picture 6">
            <a:extLst>
              <a:ext uri="{FF2B5EF4-FFF2-40B4-BE49-F238E27FC236}">
                <a16:creationId xmlns:a16="http://schemas.microsoft.com/office/drawing/2014/main" id="{8F7E2FE8-F23C-5DE7-2A6A-D6AA995B4371}"/>
              </a:ext>
            </a:extLst>
          </p:cNvPr>
          <p:cNvPicPr>
            <a:picLocks noChangeAspect="1"/>
          </p:cNvPicPr>
          <p:nvPr/>
        </p:nvPicPr>
        <p:blipFill>
          <a:blip r:embed="rId3"/>
          <a:stretch>
            <a:fillRect/>
          </a:stretch>
        </p:blipFill>
        <p:spPr>
          <a:xfrm>
            <a:off x="193040" y="1399164"/>
            <a:ext cx="11938000" cy="4626408"/>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922411" y="1792288"/>
            <a:ext cx="10363200" cy="3811587"/>
          </a:xfrm>
          <a:prstGeom prst="rect">
            <a:avLst/>
          </a:prstGeom>
        </p:spPr>
        <p:txBody>
          <a:bodyPr lIns="91440" tIns="45720" rIns="91440" bIns="45720" anchor="t">
            <a:noAutofit/>
          </a:bodyPr>
          <a:lstStyle/>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Data Collection - Scraping</a:t>
            </a:r>
            <a:endParaRPr lang="en-US" dirty="0">
              <a:solidFill>
                <a:srgbClr val="0B49CB"/>
              </a:solidFill>
            </a:endParaRPr>
          </a:p>
        </p:txBody>
      </p:sp>
      <p:pic>
        <p:nvPicPr>
          <p:cNvPr id="9" name="Picture 8">
            <a:extLst>
              <a:ext uri="{FF2B5EF4-FFF2-40B4-BE49-F238E27FC236}">
                <a16:creationId xmlns:a16="http://schemas.microsoft.com/office/drawing/2014/main" id="{FF6A57FC-E14A-899C-2D29-F767AB5F1DCF}"/>
              </a:ext>
            </a:extLst>
          </p:cNvPr>
          <p:cNvPicPr>
            <a:picLocks noChangeAspect="1"/>
          </p:cNvPicPr>
          <p:nvPr/>
        </p:nvPicPr>
        <p:blipFill>
          <a:blip r:embed="rId3"/>
          <a:stretch>
            <a:fillRect/>
          </a:stretch>
        </p:blipFill>
        <p:spPr>
          <a:xfrm>
            <a:off x="91440" y="1509397"/>
            <a:ext cx="11988800" cy="4425050"/>
          </a:xfrm>
          <a:prstGeom prst="rect">
            <a:avLst/>
          </a:prstGeom>
        </p:spPr>
      </p:pic>
    </p:spTree>
    <p:extLst>
      <p:ext uri="{BB962C8B-B14F-4D97-AF65-F5344CB8AC3E}">
        <p14:creationId xmlns:p14="http://schemas.microsoft.com/office/powerpoint/2010/main" val="138555396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2228</TotalTime>
  <Words>1643</Words>
  <Application>Microsoft Office PowerPoint</Application>
  <PresentationFormat>Widescreen</PresentationFormat>
  <Paragraphs>211</Paragraphs>
  <Slides>48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Abadi</vt:lpstr>
      <vt:lpstr>Arial</vt:lpstr>
      <vt:lpstr>ArialMT</vt:lpstr>
      <vt:lpstr>Calibri</vt:lpstr>
      <vt:lpstr>Calibri-Bold</vt:lpstr>
      <vt:lpstr>IBM Plex Mono SemiBold</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Predictive Analysis (Classification):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Mohammed Awais</cp:lastModifiedBy>
  <cp:revision>199</cp:revision>
  <dcterms:created xsi:type="dcterms:W3CDTF">2021-04-29T18:58:34Z</dcterms:created>
  <dcterms:modified xsi:type="dcterms:W3CDTF">2025-06-23T08:13:56Z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0x010100EECD86F56755A646AC8AFCBCBD967F21</vt:lpwstr>
  </property>
  <property fmtid="{D5CDD505-2E9C-101B-9397-08002B2CF9AE}" name="NXPowerLiteLastOptimized" pid="3">
    <vt:lpwstr>4129962</vt:lpwstr>
  </property>
  <property fmtid="{D5CDD505-2E9C-101B-9397-08002B2CF9AE}" name="NXPowerLiteSettings" pid="4">
    <vt:lpwstr>F7000400038000</vt:lpwstr>
  </property>
  <property fmtid="{D5CDD505-2E9C-101B-9397-08002B2CF9AE}" name="NXPowerLiteVersion" pid="5">
    <vt:lpwstr>S10.3.1</vt:lpwstr>
  </property>
</Properties>
</file>