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69"/>
  </p:notesMasterIdLst>
  <p:handoutMasterIdLst>
    <p:handoutMasterId r:id="rId70"/>
  </p:handoutMasterIdLst>
  <p:sldIdLst>
    <p:sldId id="330" r:id="rId2"/>
    <p:sldId id="411" r:id="rId3"/>
    <p:sldId id="412" r:id="rId4"/>
    <p:sldId id="538" r:id="rId5"/>
    <p:sldId id="413" r:id="rId6"/>
    <p:sldId id="468" r:id="rId7"/>
    <p:sldId id="414" r:id="rId8"/>
    <p:sldId id="499" r:id="rId9"/>
    <p:sldId id="527" r:id="rId10"/>
    <p:sldId id="415" r:id="rId11"/>
    <p:sldId id="416" r:id="rId12"/>
    <p:sldId id="417" r:id="rId13"/>
    <p:sldId id="419" r:id="rId14"/>
    <p:sldId id="500" r:id="rId15"/>
    <p:sldId id="501" r:id="rId16"/>
    <p:sldId id="421" r:id="rId17"/>
    <p:sldId id="422" r:id="rId18"/>
    <p:sldId id="423" r:id="rId19"/>
    <p:sldId id="539" r:id="rId20"/>
    <p:sldId id="529" r:id="rId21"/>
    <p:sldId id="540" r:id="rId22"/>
    <p:sldId id="528" r:id="rId23"/>
    <p:sldId id="429" r:id="rId24"/>
    <p:sldId id="530" r:id="rId25"/>
    <p:sldId id="541" r:id="rId26"/>
    <p:sldId id="431" r:id="rId27"/>
    <p:sldId id="531" r:id="rId28"/>
    <p:sldId id="532" r:id="rId29"/>
    <p:sldId id="535" r:id="rId30"/>
    <p:sldId id="434" r:id="rId31"/>
    <p:sldId id="471" r:id="rId32"/>
    <p:sldId id="536" r:id="rId33"/>
    <p:sldId id="537" r:id="rId34"/>
    <p:sldId id="432" r:id="rId35"/>
    <p:sldId id="436" r:id="rId36"/>
    <p:sldId id="437" r:id="rId37"/>
    <p:sldId id="516" r:id="rId38"/>
    <p:sldId id="503" r:id="rId39"/>
    <p:sldId id="490" r:id="rId40"/>
    <p:sldId id="526" r:id="rId41"/>
    <p:sldId id="491" r:id="rId42"/>
    <p:sldId id="492" r:id="rId43"/>
    <p:sldId id="521" r:id="rId44"/>
    <p:sldId id="522" r:id="rId45"/>
    <p:sldId id="523" r:id="rId46"/>
    <p:sldId id="524" r:id="rId47"/>
    <p:sldId id="525" r:id="rId48"/>
    <p:sldId id="479" r:id="rId49"/>
    <p:sldId id="473" r:id="rId50"/>
    <p:sldId id="476" r:id="rId51"/>
    <p:sldId id="445" r:id="rId52"/>
    <p:sldId id="446" r:id="rId53"/>
    <p:sldId id="447" r:id="rId54"/>
    <p:sldId id="518" r:id="rId55"/>
    <p:sldId id="520" r:id="rId56"/>
    <p:sldId id="451" r:id="rId57"/>
    <p:sldId id="511" r:id="rId58"/>
    <p:sldId id="512" r:id="rId59"/>
    <p:sldId id="513" r:id="rId60"/>
    <p:sldId id="458" r:id="rId61"/>
    <p:sldId id="459" r:id="rId62"/>
    <p:sldId id="460" r:id="rId63"/>
    <p:sldId id="461" r:id="rId64"/>
    <p:sldId id="462" r:id="rId65"/>
    <p:sldId id="477" r:id="rId66"/>
    <p:sldId id="463" r:id="rId67"/>
    <p:sldId id="467" r:id="rId6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0000"/>
    <a:srgbClr val="CCE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74" autoAdjust="0"/>
    <p:restoredTop sz="87933" autoAdjust="0"/>
  </p:normalViewPr>
  <p:slideViewPr>
    <p:cSldViewPr snapToGrid="0">
      <p:cViewPr varScale="1">
        <p:scale>
          <a:sx n="74" d="100"/>
          <a:sy n="74" d="100"/>
        </p:scale>
        <p:origin x="1301" y="6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4" d="100"/>
        <a:sy n="94" d="100"/>
      </p:scale>
      <p:origin x="0" y="-905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="" xmlns:a16="http://schemas.microsoft.com/office/drawing/2014/main" id="{7BA12DC8-9922-4E6E-BC02-F6A6376721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="" xmlns:a16="http://schemas.microsoft.com/office/drawing/2014/main" id="{6E72947A-FE2E-4445-85D8-C03306D26DD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="" xmlns:a16="http://schemas.microsoft.com/office/drawing/2014/main" id="{C64A7CC0-6DD4-4720-82BF-E4908F4AFFA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="" xmlns:a16="http://schemas.microsoft.com/office/drawing/2014/main" id="{6BE9BEEC-119C-420C-8C74-AFCA5FA1C4C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896B91AD-C34E-4B05-8D9C-1014E5F01E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2715B35B-6971-4CC0-B4FB-95B01BCF42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2A02FF1F-3F52-47A2-B35E-EBB0E228297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12612CE7-EF94-4293-9356-A0763F4E73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="" xmlns:a16="http://schemas.microsoft.com/office/drawing/2014/main" id="{43BD7482-5C58-44F9-A08E-BFE34494D0D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="" xmlns:a16="http://schemas.microsoft.com/office/drawing/2014/main" id="{5AC6369B-F957-4079-90E1-CA217ED505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="" xmlns:a16="http://schemas.microsoft.com/office/drawing/2014/main" id="{D62366FD-3440-43D4-A730-7A55A662E4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73B872E8-FDB0-4502-A51A-B7A4A00AC4E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332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="" xmlns:a16="http://schemas.microsoft.com/office/drawing/2014/main" id="{CDEF1EC1-A032-4256-A5B8-82331B81B1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3B6FBBD-AF90-4377-83FA-2F3819AD38A1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="" xmlns:a16="http://schemas.microsoft.com/office/drawing/2014/main" id="{1DCEB876-7853-4EC8-86DE-2233D519AA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="" xmlns:a16="http://schemas.microsoft.com/office/drawing/2014/main" id="{1317CDD3-494C-45D9-A8EF-4B0E12327A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138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="" xmlns:a16="http://schemas.microsoft.com/office/drawing/2014/main" id="{DF878B3E-8479-4A7F-B924-0DB8314B23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="" xmlns:a16="http://schemas.microsoft.com/office/drawing/2014/main" id="{2282D934-92EA-49D5-A68F-69E0FE530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027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59AB2CB0-7084-4003-8F6F-84F247F5EB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="" xmlns:a16="http://schemas.microsoft.com/office/drawing/2014/main" id="{6808F682-D9AD-4570-A2CA-1F45861E4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855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="" xmlns:a16="http://schemas.microsoft.com/office/drawing/2014/main" id="{D19DD103-275F-46A0-BEB3-576DC18D62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="" xmlns:a16="http://schemas.microsoft.com/office/drawing/2014/main" id="{E9ADCDDC-7641-41D4-AAB2-2DC5DA954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00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="" xmlns:a16="http://schemas.microsoft.com/office/drawing/2014/main" id="{DFCFEC24-8D51-4AAB-8657-81C9877509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="" xmlns:a16="http://schemas.microsoft.com/office/drawing/2014/main" id="{4FAB513B-E127-4650-9171-574B0AF72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593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="" xmlns:a16="http://schemas.microsoft.com/office/drawing/2014/main" id="{3D975521-C031-44A8-80BF-39B38B75F0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="" xmlns:a16="http://schemas.microsoft.com/office/drawing/2014/main" id="{1A3DECD5-2795-49AC-8BF6-9DFEFF419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357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="" xmlns:a16="http://schemas.microsoft.com/office/drawing/2014/main" id="{CBB1EDE5-9E4C-42E1-B87C-545C7237B7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="" xmlns:a16="http://schemas.microsoft.com/office/drawing/2014/main" id="{E24A6F99-D8AD-44C9-8834-3BFC2627F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657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="" xmlns:a16="http://schemas.microsoft.com/office/drawing/2014/main" id="{8A783162-EACC-46A4-B314-BFAA15B50D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="" xmlns:a16="http://schemas.microsoft.com/office/drawing/2014/main" id="{FDCB06C7-C4C1-4DF4-AE1C-75C2D1E2F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58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13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003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="" xmlns:a16="http://schemas.microsoft.com/office/drawing/2014/main" id="{9EC96916-1BAE-4A4E-BF94-2604763DB9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="" xmlns:a16="http://schemas.microsoft.com/office/drawing/2014/main" id="{7FEBB5C8-282F-4906-80B9-C81D70161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250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20DF96DF-3F74-4EB3-AA2E-7D949497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="" xmlns:a16="http://schemas.microsoft.com/office/drawing/2014/main" id="{E2557FD8-EB60-4E74-935E-C71DFE670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818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="" xmlns:a16="http://schemas.microsoft.com/office/drawing/2014/main" id="{17605DEB-C81B-41F2-ABA8-D21CD717FA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="" xmlns:a16="http://schemas.microsoft.com/office/drawing/2014/main" id="{520811E7-D32E-4B74-9C5E-4F2EBBA71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893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="" xmlns:a16="http://schemas.microsoft.com/office/drawing/2014/main" id="{CADFF460-F732-4F8E-9BEC-BDC62B69C0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="" xmlns:a16="http://schemas.microsoft.com/office/drawing/2014/main" id="{E427A0BF-8535-41FD-9918-F0C0C2585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260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665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="" xmlns:a16="http://schemas.microsoft.com/office/drawing/2014/main" id="{CADFF460-F732-4F8E-9BEC-BDC62B69C0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="" xmlns:a16="http://schemas.microsoft.com/office/drawing/2014/main" id="{E427A0BF-8535-41FD-9918-F0C0C2585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7418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="" xmlns:a16="http://schemas.microsoft.com/office/drawing/2014/main" id="{599F2A1A-F415-4861-9317-8DF50F438D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="" xmlns:a16="http://schemas.microsoft.com/office/drawing/2014/main" id="{68EDBADE-A031-473C-85B2-8404A6820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4940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="" xmlns:a16="http://schemas.microsoft.com/office/drawing/2014/main" id="{599F2A1A-F415-4861-9317-8DF50F438D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="" xmlns:a16="http://schemas.microsoft.com/office/drawing/2014/main" id="{68EDBADE-A031-473C-85B2-8404A6820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164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="" xmlns:a16="http://schemas.microsoft.com/office/drawing/2014/main" id="{599F2A1A-F415-4861-9317-8DF50F438D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="" xmlns:a16="http://schemas.microsoft.com/office/drawing/2014/main" id="{68EDBADE-A031-473C-85B2-8404A6820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1016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="" xmlns:a16="http://schemas.microsoft.com/office/drawing/2014/main" id="{599F2A1A-F415-4861-9317-8DF50F438D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="" xmlns:a16="http://schemas.microsoft.com/office/drawing/2014/main" id="{68EDBADE-A031-473C-85B2-8404A6820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0666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="" xmlns:a16="http://schemas.microsoft.com/office/drawing/2014/main" id="{03A7F482-09C8-4234-BA8B-E06C784513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="" xmlns:a16="http://schemas.microsoft.com/office/drawing/2014/main" id="{F97F5174-3BAF-4B1B-846E-3DB7430B2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175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="" xmlns:a16="http://schemas.microsoft.com/office/drawing/2014/main" id="{599F2A1A-F415-4861-9317-8DF50F438D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="" xmlns:a16="http://schemas.microsoft.com/office/drawing/2014/main" id="{68EDBADE-A031-473C-85B2-8404A6820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864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="" xmlns:a16="http://schemas.microsoft.com/office/drawing/2014/main" id="{FBCFB357-A457-418B-BC82-12A7792871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="" xmlns:a16="http://schemas.microsoft.com/office/drawing/2014/main" id="{4AC72817-56C5-4C77-BF6F-D63723000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344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="" xmlns:a16="http://schemas.microsoft.com/office/drawing/2014/main" id="{599F2A1A-F415-4861-9317-8DF50F438D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="" xmlns:a16="http://schemas.microsoft.com/office/drawing/2014/main" id="{68EDBADE-A031-473C-85B2-8404A6820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354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="" xmlns:a16="http://schemas.microsoft.com/office/drawing/2014/main" id="{36C03FFC-61A1-4E2B-BB58-CEF8239A97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="" xmlns:a16="http://schemas.microsoft.com/office/drawing/2014/main" id="{E1C4ACA0-7908-4D31-AF21-00AD91730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5237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="" xmlns:a16="http://schemas.microsoft.com/office/drawing/2014/main" id="{B8301404-D876-4FA9-9859-EB43354FAF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="" xmlns:a16="http://schemas.microsoft.com/office/drawing/2014/main" id="{EB83674B-F150-4C3E-831A-26B553169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951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="" xmlns:a16="http://schemas.microsoft.com/office/drawing/2014/main" id="{34F8BBD9-185E-425D-9763-2A1219F95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="" xmlns:a16="http://schemas.microsoft.com/office/drawing/2014/main" id="{C11B4F24-2CE2-4D89-BDF4-88019FD32B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1547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="" xmlns:a16="http://schemas.microsoft.com/office/drawing/2014/main" id="{8254272E-8B5C-40B4-A4EA-B3AC215586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="" xmlns:a16="http://schemas.microsoft.com/office/drawing/2014/main" id="{9D1E1BBA-BF49-429D-819D-3CEAF021F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431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="" xmlns:a16="http://schemas.microsoft.com/office/drawing/2014/main" id="{8239251B-FC33-4D40-B148-0129E1B72A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="" xmlns:a16="http://schemas.microsoft.com/office/drawing/2014/main" id="{17AC1CC3-87E4-46BB-A172-67B5A6F5F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9111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="" xmlns:a16="http://schemas.microsoft.com/office/drawing/2014/main" id="{9012D2EB-E5CC-432C-AA35-77EFC9F894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="" xmlns:a16="http://schemas.microsoft.com/office/drawing/2014/main" id="{03456285-A128-4E7C-BB44-15A078AAE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0105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="" xmlns:a16="http://schemas.microsoft.com/office/drawing/2014/main" id="{9012D2EB-E5CC-432C-AA35-77EFC9F894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="" xmlns:a16="http://schemas.microsoft.com/office/drawing/2014/main" id="{03456285-A128-4E7C-BB44-15A078AAE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585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="" xmlns:a16="http://schemas.microsoft.com/office/drawing/2014/main" id="{0D856385-0064-4BB9-8988-5686214725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="" xmlns:a16="http://schemas.microsoft.com/office/drawing/2014/main" id="{889C8C6F-0009-4DC3-B43A-17955C7C8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9556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="" xmlns:a16="http://schemas.microsoft.com/office/drawing/2014/main" id="{B49629EB-AB81-479E-8FE7-E7DEFE839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="" xmlns:a16="http://schemas.microsoft.com/office/drawing/2014/main" id="{F6953B83-564C-41A0-B89B-0BB8D611B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46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4730F164-3563-441D-A2BB-9ECF873C6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="" xmlns:a16="http://schemas.microsoft.com/office/drawing/2014/main" id="{58081F0E-1362-4F6F-BE70-E88D6BFB0B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5874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="" xmlns:a16="http://schemas.microsoft.com/office/drawing/2014/main" id="{99320A21-45B3-4D4F-B9F5-FC693444B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284F21-9F1A-4F22-8037-297481AD2DC1}" type="slidenum">
              <a:rPr lang="en-US" altLang="en-US" smtClean="0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2803AA6F-012E-4DAD-92CC-4E7392256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="" xmlns:a16="http://schemas.microsoft.com/office/drawing/2014/main" id="{E5ACDDC3-7FDA-4C42-9ED7-C40439660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5336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="" xmlns:a16="http://schemas.microsoft.com/office/drawing/2014/main" id="{8A1752F3-9769-4F81-A848-54098A15C8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329CD1A-AE72-4F61-8821-1DA62212AA59}" type="slidenum">
              <a:rPr lang="en-US" altLang="en-US" smtClean="0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="" xmlns:a16="http://schemas.microsoft.com/office/drawing/2014/main" id="{2831E14A-C331-4555-A8C3-1457C596F4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="" xmlns:a16="http://schemas.microsoft.com/office/drawing/2014/main" id="{A0ABAF6A-CE19-4868-B5E3-A38DB65BE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3351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="" xmlns:a16="http://schemas.microsoft.com/office/drawing/2014/main" id="{4D3C1504-DE2D-4887-8827-E09054DAE8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BF11701-DA1F-421D-A56C-66611BA250E3}" type="slidenum">
              <a:rPr lang="en-US" altLang="en-US" smtClean="0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1F122118-23A7-4491-BF21-7CA9F458BD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="" xmlns:a16="http://schemas.microsoft.com/office/drawing/2014/main" id="{076BB2CE-B3E7-43A0-B4C8-E70E2791B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8399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="" xmlns:a16="http://schemas.microsoft.com/office/drawing/2014/main" id="{B7DE31E6-8C1D-4E43-8FC9-1E2F3766DE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D4BBD69-54AE-4751-B982-30356D027400}" type="slidenum">
              <a:rPr lang="en-US" altLang="en-US" smtClean="0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="" xmlns:a16="http://schemas.microsoft.com/office/drawing/2014/main" id="{7E8DB144-017B-4356-8EB3-B56BEAA00F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="" xmlns:a16="http://schemas.microsoft.com/office/drawing/2014/main" id="{8FA50972-E87E-46C7-B77B-BB77C65B2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634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="" xmlns:a16="http://schemas.microsoft.com/office/drawing/2014/main" id="{B7DE31E6-8C1D-4E43-8FC9-1E2F3766DE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D4BBD69-54AE-4751-B982-30356D027400}" type="slidenum">
              <a:rPr lang="en-US" altLang="en-US" smtClean="0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="" xmlns:a16="http://schemas.microsoft.com/office/drawing/2014/main" id="{7E8DB144-017B-4356-8EB3-B56BEAA00F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="" xmlns:a16="http://schemas.microsoft.com/office/drawing/2014/main" id="{8FA50972-E87E-46C7-B77B-BB77C65B2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872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="" xmlns:a16="http://schemas.microsoft.com/office/drawing/2014/main" id="{ADE71AF2-BE40-466B-B1D6-529EC4391F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="" xmlns:a16="http://schemas.microsoft.com/office/drawing/2014/main" id="{163544B4-63EF-4C2F-8659-49A75C26F2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8022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="" xmlns:a16="http://schemas.microsoft.com/office/drawing/2014/main" id="{D66F45FA-B662-4E14-83BC-2CA84F5CF7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="" xmlns:a16="http://schemas.microsoft.com/office/drawing/2014/main" id="{67B2FD97-934F-4AF8-A525-6E87AD2A0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4801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="" xmlns:a16="http://schemas.microsoft.com/office/drawing/2014/main" id="{9D492BA8-9072-4CF5-A54A-DE5E3CE45A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="" xmlns:a16="http://schemas.microsoft.com/office/drawing/2014/main" id="{43B894CE-C3E8-4116-9227-ABEEFBBE3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1426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="" xmlns:a16="http://schemas.microsoft.com/office/drawing/2014/main" id="{4C8FA0E1-3EB3-4E2B-963D-980FCF3F4D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="" xmlns:a16="http://schemas.microsoft.com/office/drawing/2014/main" id="{23C93D2C-31D7-493E-84F1-0B33AC4A1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9370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="" xmlns:a16="http://schemas.microsoft.com/office/drawing/2014/main" id="{A10BBC64-6D22-40D9-8A39-A922F2B550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="" xmlns:a16="http://schemas.microsoft.com/office/drawing/2014/main" id="{DEFA5C88-3591-4F38-8DE2-ED780B85B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499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="" xmlns:a16="http://schemas.microsoft.com/office/drawing/2014/main" id="{CFB97593-0041-4772-A59B-E780BE22D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="" xmlns:a16="http://schemas.microsoft.com/office/drawing/2014/main" id="{677EF500-B7A4-4BC7-84F3-DC9FCA5B5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003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="" xmlns:a16="http://schemas.microsoft.com/office/drawing/2014/main" id="{EE794A5A-A3D6-4F4A-AC5D-7848682BF0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="" xmlns:a16="http://schemas.microsoft.com/office/drawing/2014/main" id="{51B19849-C4BE-437E-8FA6-62C406FD6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5467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="" xmlns:a16="http://schemas.microsoft.com/office/drawing/2014/main" id="{7968B1FC-40C0-4209-B546-5BC55506CC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="" xmlns:a16="http://schemas.microsoft.com/office/drawing/2014/main" id="{E1D34BBE-98B7-491C-B523-E80B67BE0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9451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="" xmlns:a16="http://schemas.microsoft.com/office/drawing/2014/main" id="{840D6A5B-2DF8-46AB-99E3-DD4447D91D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="" xmlns:a16="http://schemas.microsoft.com/office/drawing/2014/main" id="{643A5627-CB21-4B22-827F-59A9C1902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7673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="" xmlns:a16="http://schemas.microsoft.com/office/drawing/2014/main" id="{7B3A5B9D-7073-4B04-815D-4C28F8C629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="" xmlns:a16="http://schemas.microsoft.com/office/drawing/2014/main" id="{BC76B9EF-EFF6-4934-98D1-D26E322C1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3638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="" xmlns:a16="http://schemas.microsoft.com/office/drawing/2014/main" id="{4346804A-C554-4977-937C-189AD5B0D8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="" xmlns:a16="http://schemas.microsoft.com/office/drawing/2014/main" id="{96DEE86A-65F8-40A4-9764-141440772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2035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="" xmlns:a16="http://schemas.microsoft.com/office/drawing/2014/main" id="{82C699AE-42EF-4ED2-8387-CB52FD5573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="" xmlns:a16="http://schemas.microsoft.com/office/drawing/2014/main" id="{07CC3844-787A-4A53-A206-0A1C33362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9114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="" xmlns:a16="http://schemas.microsoft.com/office/drawing/2014/main" id="{454A392F-FA1E-4AA5-9D5A-3DF2596D76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="" xmlns:a16="http://schemas.microsoft.com/office/drawing/2014/main" id="{07B613B1-0A3B-4DB4-B957-B63CB6628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4122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="" xmlns:a16="http://schemas.microsoft.com/office/drawing/2014/main" id="{3029FECB-27E2-4224-86B6-18EB5F828F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="" xmlns:a16="http://schemas.microsoft.com/office/drawing/2014/main" id="{9BD96AFF-203C-437E-94F6-276A8EF05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365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="" xmlns:a16="http://schemas.microsoft.com/office/drawing/2014/main" id="{A79B685D-D33A-4C9E-AEC1-D2DFA67D00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>
            <a:extLst>
              <a:ext uri="{FF2B5EF4-FFF2-40B4-BE49-F238E27FC236}">
                <a16:creationId xmlns="" xmlns:a16="http://schemas.microsoft.com/office/drawing/2014/main" id="{BCEEA52D-F721-4D9B-9317-6AD73159E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7414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="" xmlns:a16="http://schemas.microsoft.com/office/drawing/2014/main" id="{8FA0F68A-BCAA-45B1-A89C-BCD5C5E6E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>
            <a:extLst>
              <a:ext uri="{FF2B5EF4-FFF2-40B4-BE49-F238E27FC236}">
                <a16:creationId xmlns="" xmlns:a16="http://schemas.microsoft.com/office/drawing/2014/main" id="{F71B20DB-2F60-43E4-8C82-8E3C6650E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936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655D7E6C-E4BC-4E16-83B1-ED424A3548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="" xmlns:a16="http://schemas.microsoft.com/office/drawing/2014/main" id="{96D47F81-B4E3-449F-BAFA-037C27364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8046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="" xmlns:a16="http://schemas.microsoft.com/office/drawing/2014/main" id="{21358D55-194B-4251-8EB7-586E9A80E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>
            <a:extLst>
              <a:ext uri="{FF2B5EF4-FFF2-40B4-BE49-F238E27FC236}">
                <a16:creationId xmlns="" xmlns:a16="http://schemas.microsoft.com/office/drawing/2014/main" id="{F661D109-31FD-4BA0-87F2-4B254366E2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3452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="" xmlns:a16="http://schemas.microsoft.com/office/drawing/2014/main" id="{F8E2826C-ECE4-478F-AF2E-818747742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>
            <a:extLst>
              <a:ext uri="{FF2B5EF4-FFF2-40B4-BE49-F238E27FC236}">
                <a16:creationId xmlns="" xmlns:a16="http://schemas.microsoft.com/office/drawing/2014/main" id="{7F1F8D25-5A9A-4DEE-8199-BF48C3B4B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953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="" xmlns:a16="http://schemas.microsoft.com/office/drawing/2014/main" id="{DD978D27-7A45-4707-9571-6863455214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>
            <a:extLst>
              <a:ext uri="{FF2B5EF4-FFF2-40B4-BE49-F238E27FC236}">
                <a16:creationId xmlns="" xmlns:a16="http://schemas.microsoft.com/office/drawing/2014/main" id="{0F720247-6A7A-40C8-A560-7ACEAC13E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2135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="" xmlns:a16="http://schemas.microsoft.com/office/drawing/2014/main" id="{8C7272E3-D47D-40CB-9DDB-74FA84462C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>
            <a:extLst>
              <a:ext uri="{FF2B5EF4-FFF2-40B4-BE49-F238E27FC236}">
                <a16:creationId xmlns="" xmlns:a16="http://schemas.microsoft.com/office/drawing/2014/main" id="{71ACBF84-7E20-4056-909C-C5D64438B8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85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="" xmlns:a16="http://schemas.microsoft.com/office/drawing/2014/main" id="{D2202362-7471-46C7-9C31-E5A6027418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>
            <a:extLst>
              <a:ext uri="{FF2B5EF4-FFF2-40B4-BE49-F238E27FC236}">
                <a16:creationId xmlns="" xmlns:a16="http://schemas.microsoft.com/office/drawing/2014/main" id="{C33781B4-D103-424B-BE83-A42E8E9F7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620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B872E8-FDB0-4502-A51A-B7A4A00AC4E7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34863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="" xmlns:a16="http://schemas.microsoft.com/office/drawing/2014/main" id="{A9F52C5D-9955-47A2-9EA6-38FEB66EF3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="" xmlns:a16="http://schemas.microsoft.com/office/drawing/2014/main" id="{E6218432-9C5A-4AD0-9E05-B77965972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539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="" xmlns:a16="http://schemas.microsoft.com/office/drawing/2014/main" id="{042EA566-EA1E-431B-9110-DD679A87E3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="" xmlns:a16="http://schemas.microsoft.com/office/drawing/2014/main" id="{1C1B7D9C-8A76-4C14-A850-8C9DC9F5D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15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F785276E-E512-431C-9863-60C16073997B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="" xmlns:a16="http://schemas.microsoft.com/office/drawing/2014/main" id="{A16CBBBC-832D-4981-B7BE-1E6129BC1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5" name="Rectangle 5">
              <a:extLst>
                <a:ext uri="{FF2B5EF4-FFF2-40B4-BE49-F238E27FC236}">
                  <a16:creationId xmlns="" xmlns:a16="http://schemas.microsoft.com/office/drawing/2014/main" id="{ECCF6664-2599-48D7-AF8C-34B0B9441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6" name="Rectangle 6">
              <a:extLst>
                <a:ext uri="{FF2B5EF4-FFF2-40B4-BE49-F238E27FC236}">
                  <a16:creationId xmlns="" xmlns:a16="http://schemas.microsoft.com/office/drawing/2014/main" id="{C5EC98FB-CBB8-449B-A94E-B0B58773A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="" xmlns:a16="http://schemas.microsoft.com/office/drawing/2014/main" id="{F334230E-B06E-4011-9947-832BC9534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="" xmlns:a16="http://schemas.microsoft.com/office/drawing/2014/main" id="{25BFB58C-5B52-429B-BF7C-2A3DD468A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="" xmlns:a16="http://schemas.microsoft.com/office/drawing/2014/main" id="{D3E76B3A-1933-415B-8018-61828BE85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="" xmlns:a16="http://schemas.microsoft.com/office/drawing/2014/main" id="{568F85F6-D2B1-49C8-8F26-5A6CD47E8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>
              <a:defRPr/>
            </a:pPr>
            <a:endParaRPr lang="x-none" altLang="x-none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683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12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999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00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660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687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0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73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39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029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86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="" xmlns:a16="http://schemas.microsoft.com/office/drawing/2014/main" id="{34B7DADE-05C1-4235-BC95-7FD16DF5A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2C13949F-D9D1-4EE3-9FC6-AFE9404AE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5425"/>
            <a:ext cx="80772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2156033E-2A1D-44DE-9E54-71D4B4B6E8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233488"/>
            <a:ext cx="77438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44A806BF-A0C0-4368-AD58-420F34B3A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x-none" altLang="x-none" sz="2400">
              <a:latin typeface="Times New Roman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="" xmlns:a16="http://schemas.microsoft.com/office/drawing/2014/main" id="{38CA0CBE-E7DB-4B13-BE0C-81E2F34D2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="" xmlns:a16="http://schemas.microsoft.com/office/drawing/2014/main" id="{E66E26E9-18B9-458C-AE7B-19180B81E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x-none" altLang="x-none" sz="2400">
              <a:latin typeface="Times New Roman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="" xmlns:a16="http://schemas.microsoft.com/office/drawing/2014/main" id="{2CCFF09E-8C15-497C-99D4-D11290D2D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x-none" altLang="x-none" sz="2400">
              <a:latin typeface="Times New Roman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="" xmlns:a16="http://schemas.microsoft.com/office/drawing/2014/main" id="{332EE4A3-5FFF-44B0-9A59-5F8CE7D75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x-none" sz="1000" b="1">
                <a:solidFill>
                  <a:srgbClr val="006699"/>
                </a:solidFill>
                <a:latin typeface="Helvetica" charset="0"/>
              </a:rPr>
              <a:t>3.</a:t>
            </a:r>
            <a:fld id="{A6EDADC4-5648-406C-94CA-EDDB863B04E2}" type="slidenum">
              <a:rPr lang="en-US" altLang="x-none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x-none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="" xmlns:a16="http://schemas.microsoft.com/office/drawing/2014/main" id="{4AE1926B-ED4A-404A-BC01-96D11B8A4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0963" y="66135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="" xmlns:a16="http://schemas.microsoft.com/office/drawing/2014/main" id="{32010AC7-36CA-437D-BB87-25E8B15E0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59447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="" xmlns:a16="http://schemas.microsoft.com/office/drawing/2014/main" id="{09E176C0-BBA8-45C3-9F79-40005E1FF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1" r:id="rId8"/>
    <p:sldLayoutId id="2147484212" r:id="rId9"/>
    <p:sldLayoutId id="2147484213" r:id="rId10"/>
    <p:sldLayoutId id="21474842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PowerPoint_Presentation1.pptx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="" xmlns:a16="http://schemas.microsoft.com/office/drawing/2014/main" id="{9BD8569B-4861-4CBE-8902-C2DD5C49C83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1475" y="1831975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Chapter 3: 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="" xmlns:a16="http://schemas.microsoft.com/office/drawing/2014/main" id="{0890CFA9-9E5C-4419-8C0A-3AE15BC75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0488" y="228600"/>
            <a:ext cx="6251575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State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="" xmlns:a16="http://schemas.microsoft.com/office/drawing/2014/main" id="{024CBB90-3DD4-48C6-830E-D5B680DA8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46188"/>
            <a:ext cx="7370763" cy="3254375"/>
          </a:xfrm>
        </p:spPr>
        <p:txBody>
          <a:bodyPr/>
          <a:lstStyle/>
          <a:p>
            <a:r>
              <a:rPr lang="en-US" altLang="en-US" dirty="0"/>
              <a:t>As a process executes, it changes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st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ate</a:t>
            </a:r>
          </a:p>
          <a:p>
            <a:pPr lvl="1"/>
            <a:r>
              <a:rPr lang="en-US" altLang="en-US" b="1" dirty="0"/>
              <a:t>New</a:t>
            </a:r>
            <a:r>
              <a:rPr lang="en-US" altLang="en-US" dirty="0"/>
              <a:t>:  The process is being created</a:t>
            </a:r>
          </a:p>
          <a:p>
            <a:pPr lvl="1"/>
            <a:r>
              <a:rPr lang="en-US" altLang="en-US" b="1" dirty="0"/>
              <a:t>Running</a:t>
            </a:r>
            <a:r>
              <a:rPr lang="en-US" altLang="en-US" dirty="0"/>
              <a:t>:  Instructions are being executed</a:t>
            </a:r>
          </a:p>
          <a:p>
            <a:pPr lvl="1"/>
            <a:r>
              <a:rPr lang="en-US" altLang="en-US" b="1" dirty="0"/>
              <a:t>Waiting</a:t>
            </a:r>
            <a:r>
              <a:rPr lang="en-US" altLang="en-US" dirty="0"/>
              <a:t>:  The process is waiting for some event to occur</a:t>
            </a:r>
          </a:p>
          <a:p>
            <a:pPr lvl="1"/>
            <a:r>
              <a:rPr lang="en-US" altLang="en-US" b="1" dirty="0"/>
              <a:t>Ready</a:t>
            </a:r>
            <a:r>
              <a:rPr lang="en-US" altLang="en-US" dirty="0"/>
              <a:t>:  The process is waiting to be assigned to a processor</a:t>
            </a:r>
          </a:p>
          <a:p>
            <a:pPr lvl="1"/>
            <a:r>
              <a:rPr lang="en-US" altLang="en-US" b="1" dirty="0"/>
              <a:t>Terminated</a:t>
            </a:r>
            <a:r>
              <a:rPr lang="en-US" altLang="en-US" dirty="0"/>
              <a:t>:  The process has finished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="" xmlns:a16="http://schemas.microsoft.com/office/drawing/2014/main" id="{03351C7C-1AE3-4532-A2F7-C7EB33BCD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947025" cy="576263"/>
          </a:xfrm>
        </p:spPr>
        <p:txBody>
          <a:bodyPr/>
          <a:lstStyle/>
          <a:p>
            <a:pPr eaLnBrk="1" hangingPunct="1"/>
            <a:r>
              <a:rPr lang="en-US" altLang="en-US"/>
              <a:t>Diagram of Process State</a:t>
            </a:r>
          </a:p>
        </p:txBody>
      </p:sp>
      <p:pic>
        <p:nvPicPr>
          <p:cNvPr id="20483" name="Picture 1">
            <a:extLst>
              <a:ext uri="{FF2B5EF4-FFF2-40B4-BE49-F238E27FC236}">
                <a16:creationId xmlns="" xmlns:a16="http://schemas.microsoft.com/office/drawing/2014/main" id="{C48543A4-67CA-450C-8237-41432A1A6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3" y="2238375"/>
            <a:ext cx="5591175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FC14ED24-AEFF-4F38-8076-4F8FF58C3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813" y="193903"/>
            <a:ext cx="75199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Control Block (PCB)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DEEAF946-6112-4200-8913-ED1F42CE1E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991" y="1498102"/>
            <a:ext cx="5616122" cy="4417927"/>
          </a:xfrm>
        </p:spPr>
        <p:txBody>
          <a:bodyPr/>
          <a:lstStyle/>
          <a:p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Process state </a:t>
            </a:r>
            <a:r>
              <a:rPr lang="en-US" altLang="en-US" sz="1700" dirty="0"/>
              <a:t>– running, waiting, etc.</a:t>
            </a:r>
          </a:p>
          <a:p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Program counter </a:t>
            </a:r>
            <a:r>
              <a:rPr lang="en-US" altLang="en-US" sz="1700" dirty="0"/>
              <a:t>– location of instruction to next execute</a:t>
            </a:r>
          </a:p>
          <a:p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CPU registers </a:t>
            </a:r>
            <a:r>
              <a:rPr lang="en-US" altLang="en-US" sz="1700" dirty="0"/>
              <a:t>– contents of all process-centric registers</a:t>
            </a:r>
          </a:p>
          <a:p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CPU scheduling information- </a:t>
            </a:r>
            <a:r>
              <a:rPr lang="en-US" altLang="en-US" sz="1700" dirty="0"/>
              <a:t>priorities, scheduling queue pointers</a:t>
            </a:r>
          </a:p>
          <a:p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Memory-management information </a:t>
            </a:r>
            <a:r>
              <a:rPr lang="en-US" altLang="en-US" sz="1700" dirty="0"/>
              <a:t>– memory allocated to the process</a:t>
            </a:r>
          </a:p>
          <a:p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Accounting information </a:t>
            </a:r>
            <a:r>
              <a:rPr lang="en-US" altLang="en-US" sz="1700" dirty="0"/>
              <a:t>– CPU used, clock time elapsed since start, time limits</a:t>
            </a:r>
          </a:p>
          <a:p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I/O status information </a:t>
            </a:r>
            <a:r>
              <a:rPr lang="en-US" altLang="en-US" sz="1700" dirty="0"/>
              <a:t>– I/O devices allocated to process, list of open files</a:t>
            </a:r>
          </a:p>
          <a:p>
            <a:r>
              <a:rPr lang="en-GB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PID, PPID</a:t>
            </a:r>
          </a:p>
          <a:p>
            <a:r>
              <a:rPr lang="en-GB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Per process file table</a:t>
            </a:r>
            <a:endParaRPr lang="en-US" altLang="en-US" b="1" kern="1200" dirty="0">
              <a:solidFill>
                <a:srgbClr val="006699"/>
              </a:solidFill>
              <a:latin typeface="+mj-lt"/>
              <a:cs typeface="+mn-cs"/>
            </a:endParaRPr>
          </a:p>
        </p:txBody>
      </p:sp>
      <p:pic>
        <p:nvPicPr>
          <p:cNvPr id="22532" name="Picture 1">
            <a:extLst>
              <a:ext uri="{FF2B5EF4-FFF2-40B4-BE49-F238E27FC236}">
                <a16:creationId xmlns="" xmlns:a16="http://schemas.microsoft.com/office/drawing/2014/main" id="{4C1B42D7-9239-4535-8C25-EF8AF0D92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729" y="2121125"/>
            <a:ext cx="18542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7519650-4D5E-45C9-BCF6-B2C0554D33E2}"/>
              </a:ext>
            </a:extLst>
          </p:cNvPr>
          <p:cNvSpPr txBox="1"/>
          <p:nvPr/>
        </p:nvSpPr>
        <p:spPr>
          <a:xfrm>
            <a:off x="680589" y="1110345"/>
            <a:ext cx="800621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Information associated with each process(also called </a:t>
            </a:r>
            <a:r>
              <a:rPr kumimoji="1" lang="en-US" altLang="en-US" sz="1700" b="1" dirty="0">
                <a:solidFill>
                  <a:srgbClr val="006699"/>
                </a:solidFill>
                <a:latin typeface="+mj-lt"/>
              </a:rPr>
              <a:t>task</a:t>
            </a:r>
            <a:r>
              <a:rPr lang="en-US" altLang="en-US" sz="1700" b="1" dirty="0">
                <a:solidFill>
                  <a:srgbClr val="3366FF"/>
                </a:solidFill>
              </a:rPr>
              <a:t> </a:t>
            </a:r>
            <a:r>
              <a:rPr kumimoji="1" lang="en-US" altLang="en-US" sz="1700" b="1" dirty="0">
                <a:solidFill>
                  <a:srgbClr val="006699"/>
                </a:solidFill>
                <a:latin typeface="+mj-lt"/>
              </a:rPr>
              <a:t>control</a:t>
            </a:r>
            <a:r>
              <a:rPr lang="en-US" altLang="en-US" sz="1700" b="1" dirty="0">
                <a:solidFill>
                  <a:srgbClr val="3366FF"/>
                </a:solidFill>
              </a:rPr>
              <a:t> </a:t>
            </a:r>
            <a:r>
              <a:rPr kumimoji="1" lang="en-US" altLang="en-US" sz="1700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</a:t>
            </a:r>
            <a:endParaRPr kumimoji="1" lang="en-US" altLang="en-US" b="1" dirty="0">
              <a:solidFill>
                <a:srgbClr val="00669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="" xmlns:a16="http://schemas.microsoft.com/office/drawing/2014/main" id="{18D9066D-6E62-480A-A448-F88C6FB24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159068"/>
            <a:ext cx="7383463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Threads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="" xmlns:a16="http://schemas.microsoft.com/office/drawing/2014/main" id="{5FE53719-71CB-4158-A535-768E646E48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3751" y="1059091"/>
            <a:ext cx="7116536" cy="4013652"/>
          </a:xfrm>
        </p:spPr>
        <p:txBody>
          <a:bodyPr/>
          <a:lstStyle/>
          <a:p>
            <a:r>
              <a:rPr lang="en-US" altLang="en-US" dirty="0"/>
              <a:t>So far, process has a single thread of execution</a:t>
            </a:r>
          </a:p>
          <a:p>
            <a:r>
              <a:rPr lang="en-US" altLang="en-US" dirty="0"/>
              <a:t>Consider having multiple program counters per process</a:t>
            </a:r>
          </a:p>
          <a:p>
            <a:pPr lvl="1"/>
            <a:r>
              <a:rPr lang="en-US" altLang="en-US" dirty="0"/>
              <a:t>Multiple locations can execute at once</a:t>
            </a:r>
          </a:p>
          <a:p>
            <a:pPr lvl="2"/>
            <a:r>
              <a:rPr lang="en-US" altLang="en-US" dirty="0"/>
              <a:t>Multiple threads of control -&gt;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threads</a:t>
            </a:r>
          </a:p>
          <a:p>
            <a:r>
              <a:rPr lang="en-US" altLang="en-US" dirty="0"/>
              <a:t>Must then have storage for thread details, multiple program counters in PCB</a:t>
            </a:r>
          </a:p>
          <a:p>
            <a:r>
              <a:rPr lang="en-US" altLang="en-US" dirty="0"/>
              <a:t>Explore in detail in Chapter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="" xmlns:a16="http://schemas.microsoft.com/office/drawing/2014/main" id="{4294884C-D89B-43C5-8278-E1AFFD1E5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2286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CPU Switch From Process to Process</a:t>
            </a:r>
          </a:p>
        </p:txBody>
      </p:sp>
      <p:sp>
        <p:nvSpPr>
          <p:cNvPr id="33795" name="TextBox 1">
            <a:extLst>
              <a:ext uri="{FF2B5EF4-FFF2-40B4-BE49-F238E27FC236}">
                <a16:creationId xmlns="" xmlns:a16="http://schemas.microsoft.com/office/drawing/2014/main" id="{2AC6A249-89C1-4E3A-A92E-5E91F7A23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542" y="979488"/>
            <a:ext cx="6853953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A </a:t>
            </a:r>
            <a:r>
              <a:rPr lang="en-US" altLang="en-US" sz="1900" b="1" dirty="0">
                <a:solidFill>
                  <a:srgbClr val="006699"/>
                </a:solidFill>
                <a:latin typeface="+mj-lt"/>
              </a:rPr>
              <a:t>context</a:t>
            </a:r>
            <a:r>
              <a:rPr kumimoji="0" lang="en-US" altLang="en-US" sz="1900" b="1" dirty="0">
                <a:latin typeface="Verdana" panose="020B0604030504040204" pitchFamily="34" charset="0"/>
              </a:rPr>
              <a:t> </a:t>
            </a:r>
            <a:r>
              <a:rPr lang="en-US" altLang="en-US" sz="1900" b="1" dirty="0">
                <a:solidFill>
                  <a:srgbClr val="006699"/>
                </a:solidFill>
                <a:latin typeface="+mj-lt"/>
              </a:rPr>
              <a:t>switch</a:t>
            </a:r>
            <a:r>
              <a:rPr kumimoji="0" lang="en-US" altLang="en-US" sz="1900" b="1" dirty="0">
                <a:latin typeface="Verdana" panose="020B0604030504040204" pitchFamily="34" charset="0"/>
              </a:rPr>
              <a:t> </a:t>
            </a:r>
            <a:r>
              <a:rPr kumimoji="0" lang="en-US" altLang="en-US" dirty="0">
                <a:latin typeface="Verdana" panose="020B0604030504040204" pitchFamily="34" charset="0"/>
              </a:rPr>
              <a:t>occurs when the CPU  switches from one process to another.</a:t>
            </a:r>
          </a:p>
        </p:txBody>
      </p:sp>
      <p:pic>
        <p:nvPicPr>
          <p:cNvPr id="33796" name="Picture 1">
            <a:extLst>
              <a:ext uri="{FF2B5EF4-FFF2-40B4-BE49-F238E27FC236}">
                <a16:creationId xmlns="" xmlns:a16="http://schemas.microsoft.com/office/drawing/2014/main" id="{81BF3499-8F25-4834-B5FB-DDAE90411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0" y="1857864"/>
            <a:ext cx="5090478" cy="41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="" xmlns:a16="http://schemas.microsoft.com/office/drawing/2014/main" id="{569EF2C8-62D9-4AD3-A3DB-7E8B03141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538" y="2317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Context Switch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="" xmlns:a16="http://schemas.microsoft.com/office/drawing/2014/main" id="{BFE77FD9-7213-4CFD-BE76-B9508F46F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6" y="1108075"/>
            <a:ext cx="7080884" cy="4378325"/>
          </a:xfrm>
        </p:spPr>
        <p:txBody>
          <a:bodyPr/>
          <a:lstStyle/>
          <a:p>
            <a:r>
              <a:rPr lang="en-US" altLang="en-US" dirty="0"/>
              <a:t>When CPU switches to another process, the system must </a:t>
            </a:r>
            <a:r>
              <a:rPr lang="en-US" altLang="en-US" sz="1900" b="1" kern="1200" dirty="0">
                <a:solidFill>
                  <a:srgbClr val="006699"/>
                </a:solidFill>
                <a:latin typeface="+mj-lt"/>
                <a:cs typeface="+mn-cs"/>
              </a:rPr>
              <a:t>save the state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the old process and load the </a:t>
            </a:r>
            <a:r>
              <a:rPr lang="en-US" altLang="en-US" sz="1900" b="1" kern="1200" dirty="0">
                <a:solidFill>
                  <a:srgbClr val="006699"/>
                </a:solidFill>
                <a:latin typeface="+mj-lt"/>
                <a:cs typeface="+mn-cs"/>
              </a:rPr>
              <a:t>saved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sz="1900" b="1" kern="1200" dirty="0">
                <a:solidFill>
                  <a:srgbClr val="006699"/>
                </a:solidFill>
                <a:latin typeface="+mj-lt"/>
                <a:cs typeface="+mn-cs"/>
              </a:rPr>
              <a:t>state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for the new process via a </a:t>
            </a:r>
            <a:r>
              <a:rPr lang="en-US" altLang="en-US" sz="1900" b="1" kern="1200" dirty="0">
                <a:solidFill>
                  <a:srgbClr val="006699"/>
                </a:solidFill>
                <a:latin typeface="+mj-lt"/>
                <a:cs typeface="+mn-cs"/>
              </a:rPr>
              <a:t>context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sz="1900" b="1" kern="1200" dirty="0" smtClean="0">
                <a:solidFill>
                  <a:srgbClr val="006699"/>
                </a:solidFill>
                <a:latin typeface="+mj-lt"/>
                <a:cs typeface="+mn-cs"/>
              </a:rPr>
              <a:t>switch (Dispatcher)</a:t>
            </a:r>
            <a:endParaRPr lang="en-US" altLang="en-US" sz="1900" b="1" kern="1200" dirty="0">
              <a:solidFill>
                <a:srgbClr val="006699"/>
              </a:solidFill>
              <a:latin typeface="+mj-lt"/>
              <a:cs typeface="+mn-cs"/>
            </a:endParaRPr>
          </a:p>
          <a:p>
            <a:r>
              <a:rPr lang="en-US" altLang="en-US" sz="1900" b="1" kern="1200" dirty="0">
                <a:solidFill>
                  <a:srgbClr val="006699"/>
                </a:solidFill>
                <a:latin typeface="+mj-lt"/>
                <a:cs typeface="+mn-cs"/>
              </a:rPr>
              <a:t>Context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a process represented in the PCB</a:t>
            </a:r>
          </a:p>
          <a:p>
            <a:r>
              <a:rPr lang="en-US" altLang="en-US" dirty="0"/>
              <a:t>Context-switch time is pure overhead; the system does no useful work while switching</a:t>
            </a:r>
          </a:p>
          <a:p>
            <a:pPr lvl="1"/>
            <a:r>
              <a:rPr lang="en-US" altLang="en-US" dirty="0"/>
              <a:t>The more complex the OS and the PCB </a:t>
            </a:r>
            <a:r>
              <a:rPr lang="en-US" altLang="en-US" dirty="0">
                <a:sym typeface="Wingdings" panose="05000000000000000000" pitchFamily="2" charset="2"/>
              </a:rPr>
              <a:t> the </a:t>
            </a:r>
            <a:r>
              <a:rPr lang="en-US" altLang="en-US" dirty="0"/>
              <a:t>longer the context switch</a:t>
            </a:r>
          </a:p>
          <a:p>
            <a:r>
              <a:rPr lang="en-US" altLang="en-US" dirty="0"/>
              <a:t>Time dependent on hardware support</a:t>
            </a:r>
          </a:p>
          <a:p>
            <a:pPr lvl="1"/>
            <a:r>
              <a:rPr lang="en-US" altLang="en-US" dirty="0"/>
              <a:t>Some hardware provides multiple sets of registers per CPU </a:t>
            </a:r>
            <a:r>
              <a:rPr lang="en-US" altLang="en-US" dirty="0">
                <a:sym typeface="Wingdings" panose="05000000000000000000" pitchFamily="2" charset="2"/>
              </a:rPr>
              <a:t></a:t>
            </a:r>
            <a:r>
              <a:rPr lang="en-US" altLang="en-US" dirty="0"/>
              <a:t> multiple contexts loaded at once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76D14E00-AC36-46B6-804B-3B1E61B7A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0" y="172132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Scheduling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="" xmlns:a16="http://schemas.microsoft.com/office/drawing/2014/main" id="{CD9E4484-1299-4947-B075-F0D9269BB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0738" y="1119417"/>
            <a:ext cx="7130566" cy="3869143"/>
          </a:xfrm>
        </p:spPr>
        <p:txBody>
          <a:bodyPr/>
          <a:lstStyle/>
          <a:p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Process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scheduler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selects among available processes for next execution on CPU core</a:t>
            </a:r>
          </a:p>
          <a:p>
            <a:r>
              <a:rPr lang="en-US" altLang="en-US" dirty="0"/>
              <a:t>Goal -- Maximize CPU use, quickly switch processes onto CPU core</a:t>
            </a:r>
          </a:p>
          <a:p>
            <a:r>
              <a:rPr lang="en-US" altLang="en-US" dirty="0"/>
              <a:t>Maintains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scheduling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queues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processes</a:t>
            </a:r>
          </a:p>
          <a:p>
            <a:pPr lvl="1"/>
            <a:r>
              <a:rPr lang="en-US" altLang="en-US" b="1" kern="1200" dirty="0" smtClean="0">
                <a:solidFill>
                  <a:srgbClr val="006699"/>
                </a:solidFill>
                <a:latin typeface="+mj-lt"/>
                <a:cs typeface="+mn-cs"/>
              </a:rPr>
              <a:t>Job queue</a:t>
            </a:r>
            <a:r>
              <a:rPr lang="en-US" altLang="en-US" dirty="0"/>
              <a:t> – set of all processes </a:t>
            </a:r>
            <a:r>
              <a:rPr lang="en-US" altLang="en-US" dirty="0" smtClean="0"/>
              <a:t>in the system</a:t>
            </a:r>
            <a:endParaRPr lang="en-US" altLang="en-US" b="1" kern="1200" dirty="0" smtClean="0">
              <a:solidFill>
                <a:srgbClr val="006699"/>
              </a:solidFill>
              <a:latin typeface="+mj-lt"/>
              <a:cs typeface="+mn-cs"/>
            </a:endParaRPr>
          </a:p>
          <a:p>
            <a:pPr lvl="1"/>
            <a:r>
              <a:rPr lang="en-US" altLang="en-US" b="1" kern="1200" dirty="0" smtClean="0">
                <a:solidFill>
                  <a:srgbClr val="006699"/>
                </a:solidFill>
                <a:latin typeface="+mj-lt"/>
                <a:cs typeface="+mn-cs"/>
              </a:rPr>
              <a:t>Ready</a:t>
            </a:r>
            <a:r>
              <a:rPr lang="en-US" altLang="en-US" b="1" dirty="0" smtClean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queue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set of all processes residing in main memory, ready and waiting to execute</a:t>
            </a:r>
          </a:p>
          <a:p>
            <a:pPr lvl="1"/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Wait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queues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set of processes waiting for an event (i.e., I/O)</a:t>
            </a:r>
          </a:p>
          <a:p>
            <a:pPr lvl="1"/>
            <a:r>
              <a:rPr lang="en-US" altLang="en-US" dirty="0"/>
              <a:t>Processes migrate among the various </a:t>
            </a:r>
            <a:r>
              <a:rPr lang="en-US" altLang="en-US" dirty="0" smtClean="0"/>
              <a:t>queues</a:t>
            </a:r>
          </a:p>
          <a:p>
            <a:pPr lvl="3"/>
            <a:r>
              <a:rPr lang="en-GB" altLang="en-US" sz="1600" b="1" dirty="0"/>
              <a:t>Reasons:</a:t>
            </a:r>
            <a:r>
              <a:rPr lang="en-GB" altLang="en-US" sz="1600" dirty="0"/>
              <a:t> Memory requirements of the process exceeds</a:t>
            </a:r>
          </a:p>
          <a:p>
            <a:pPr lvl="3"/>
            <a:r>
              <a:rPr lang="en-GB" altLang="en-US" sz="1600" dirty="0"/>
              <a:t>Signal from OS, wait for I/O, wait for event</a:t>
            </a:r>
          </a:p>
          <a:p>
            <a:pPr marL="457200" lvl="1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C79FFB59-5D7F-4075-B911-2B593B517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4725" y="349250"/>
            <a:ext cx="7591425" cy="457200"/>
          </a:xfrm>
        </p:spPr>
        <p:txBody>
          <a:bodyPr/>
          <a:lstStyle/>
          <a:p>
            <a:pPr eaLnBrk="1" hangingPunct="1"/>
            <a:r>
              <a:rPr lang="en-US" altLang="en-US"/>
              <a:t>Ready and Wait Queues</a:t>
            </a:r>
          </a:p>
        </p:txBody>
      </p:sp>
      <p:pic>
        <p:nvPicPr>
          <p:cNvPr id="29699" name="Picture 1">
            <a:extLst>
              <a:ext uri="{FF2B5EF4-FFF2-40B4-BE49-F238E27FC236}">
                <a16:creationId xmlns="" xmlns:a16="http://schemas.microsoft.com/office/drawing/2014/main" id="{BCBD9C55-CB2E-45AE-A528-0022312E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863725"/>
            <a:ext cx="4897438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="" xmlns:a16="http://schemas.microsoft.com/office/drawing/2014/main" id="{38DB7F06-1635-4E8A-B106-08B7519EA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7413" y="2270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Representation of Process Scheduling</a:t>
            </a:r>
          </a:p>
        </p:txBody>
      </p:sp>
      <p:pic>
        <p:nvPicPr>
          <p:cNvPr id="31747" name="Picture 2">
            <a:extLst>
              <a:ext uri="{FF2B5EF4-FFF2-40B4-BE49-F238E27FC236}">
                <a16:creationId xmlns="" xmlns:a16="http://schemas.microsoft.com/office/drawing/2014/main" id="{A0A8D57B-B011-4BA3-A330-AE3AFD4CB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2" y="1897063"/>
            <a:ext cx="5229225" cy="301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Schedulers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108075"/>
            <a:ext cx="7453312" cy="5022850"/>
          </a:xfrm>
        </p:spPr>
        <p:txBody>
          <a:bodyPr/>
          <a:lstStyle/>
          <a:p>
            <a:r>
              <a:rPr lang="en-US" altLang="en-US" sz="1600" b="1" kern="1200" dirty="0">
                <a:solidFill>
                  <a:srgbClr val="006699"/>
                </a:solidFill>
              </a:rPr>
              <a:t>Short-term scheduler  </a:t>
            </a:r>
            <a:r>
              <a:rPr lang="en-US" altLang="en-US" sz="1600" dirty="0" smtClean="0"/>
              <a:t>(or </a:t>
            </a:r>
            <a:r>
              <a:rPr lang="en-US" altLang="en-US" sz="1600" b="1" kern="1200" dirty="0">
                <a:solidFill>
                  <a:srgbClr val="006699"/>
                </a:solidFill>
              </a:rPr>
              <a:t>CPU scheduler</a:t>
            </a:r>
            <a:r>
              <a:rPr lang="en-US" altLang="en-US" sz="1600" dirty="0" smtClean="0"/>
              <a:t>) – selects which process should be executed next and allocates CPU</a:t>
            </a:r>
          </a:p>
          <a:p>
            <a:pPr lvl="1"/>
            <a:r>
              <a:rPr lang="en-US" altLang="en-US" sz="1600" dirty="0" smtClean="0"/>
              <a:t>Sometimes the only scheduler in a system</a:t>
            </a:r>
          </a:p>
          <a:p>
            <a:pPr lvl="1"/>
            <a:r>
              <a:rPr lang="en-US" altLang="en-US" sz="1600" dirty="0" smtClean="0"/>
              <a:t>Invoked frequently </a:t>
            </a:r>
            <a:r>
              <a:rPr lang="en-US" altLang="en-US" sz="1600" dirty="0" smtClean="0">
                <a:sym typeface="Symbol" panose="05050102010706020507" pitchFamily="18" charset="2"/>
              </a:rPr>
              <a:t> (must be fast</a:t>
            </a:r>
            <a:r>
              <a:rPr lang="en-US" altLang="en-US" sz="1600" dirty="0" smtClean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GB" altLang="en-US" sz="1600" dirty="0" smtClean="0">
                <a:sym typeface="Symbol" panose="05050102010706020507" pitchFamily="18" charset="2"/>
              </a:rPr>
              <a:t>Invokes context switching- Highly time crucial</a:t>
            </a:r>
            <a:endParaRPr lang="en-US" altLang="en-US" sz="800" dirty="0" smtClean="0">
              <a:sym typeface="Symbol" panose="05050102010706020507" pitchFamily="18" charset="2"/>
            </a:endParaRPr>
          </a:p>
          <a:p>
            <a:r>
              <a:rPr lang="en-US" altLang="en-US" sz="1600" b="1" kern="1200" dirty="0">
                <a:solidFill>
                  <a:srgbClr val="006699"/>
                </a:solidFill>
              </a:rPr>
              <a:t>Long-term scheduler  </a:t>
            </a:r>
            <a:r>
              <a:rPr lang="en-US" altLang="en-US" sz="1600" dirty="0" smtClean="0"/>
              <a:t>(or </a:t>
            </a:r>
            <a:r>
              <a:rPr lang="en-US" altLang="en-US" sz="1600" b="1" kern="1200" dirty="0">
                <a:solidFill>
                  <a:srgbClr val="006699"/>
                </a:solidFill>
              </a:rPr>
              <a:t>job scheduler</a:t>
            </a:r>
            <a:r>
              <a:rPr lang="en-US" altLang="en-US" sz="1600" dirty="0" smtClean="0"/>
              <a:t>) – selects which processes should be brought into the ready queue</a:t>
            </a:r>
          </a:p>
          <a:p>
            <a:pPr lvl="1"/>
            <a:r>
              <a:rPr lang="en-US" altLang="en-US" sz="1600" dirty="0" smtClean="0">
                <a:sym typeface="Symbol" panose="05050102010706020507" pitchFamily="18" charset="2"/>
              </a:rPr>
              <a:t>Invoked  infrequently  (may be slow)</a:t>
            </a:r>
            <a:endParaRPr lang="en-US" altLang="en-US" sz="800" dirty="0" smtClean="0">
              <a:sym typeface="Symbol" panose="05050102010706020507" pitchFamily="18" charset="2"/>
            </a:endParaRPr>
          </a:p>
          <a:p>
            <a:pPr lvl="1"/>
            <a:r>
              <a:rPr lang="en-US" altLang="en-US" sz="1600" dirty="0" smtClean="0">
                <a:sym typeface="Symbol" panose="05050102010706020507" pitchFamily="18" charset="2"/>
              </a:rPr>
              <a:t>Controls the </a:t>
            </a:r>
            <a:r>
              <a:rPr lang="en-US" altLang="en-US" sz="1600" b="1" kern="1200" dirty="0">
                <a:solidFill>
                  <a:srgbClr val="006699"/>
                </a:solidFill>
                <a:cs typeface="ＭＳ Ｐゴシック" charset="-128"/>
                <a:sym typeface="Symbol" panose="05050102010706020507" pitchFamily="18" charset="2"/>
              </a:rPr>
              <a:t>degree of </a:t>
            </a:r>
            <a:r>
              <a:rPr lang="en-US" altLang="en-US" sz="1600" b="1" kern="1200" dirty="0" smtClean="0">
                <a:solidFill>
                  <a:srgbClr val="006699"/>
                </a:solidFill>
                <a:cs typeface="ＭＳ Ｐゴシック" charset="-128"/>
                <a:sym typeface="Symbol" panose="05050102010706020507" pitchFamily="18" charset="2"/>
              </a:rPr>
              <a:t>multiprogramming</a:t>
            </a:r>
          </a:p>
          <a:p>
            <a:pPr lvl="1"/>
            <a:r>
              <a:rPr lang="en-US" altLang="en-US" sz="1600" dirty="0" smtClean="0">
                <a:sym typeface="Symbol" panose="05050102010706020507" pitchFamily="18" charset="2"/>
              </a:rPr>
              <a:t>Long-term scheduler strives for good </a:t>
            </a:r>
            <a:r>
              <a:rPr lang="en-US" altLang="en-US" sz="1600" b="1" kern="1200" dirty="0">
                <a:solidFill>
                  <a:srgbClr val="006699"/>
                </a:solidFill>
                <a:cs typeface="ＭＳ Ｐゴシック" charset="-128"/>
                <a:sym typeface="Symbol" panose="05050102010706020507" pitchFamily="18" charset="2"/>
              </a:rPr>
              <a:t>process mix</a:t>
            </a:r>
            <a:endParaRPr lang="en-US" altLang="en-US" sz="1600" b="1" kern="1200" dirty="0">
              <a:solidFill>
                <a:srgbClr val="006699"/>
              </a:solidFill>
              <a:cs typeface="ＭＳ Ｐゴシック" charset="-128"/>
              <a:sym typeface="Symbol" panose="05050102010706020507" pitchFamily="18" charset="2"/>
            </a:endParaRPr>
          </a:p>
          <a:p>
            <a:r>
              <a:rPr lang="en-GB" altLang="en-US" sz="1600" b="1" kern="1200" dirty="0">
                <a:solidFill>
                  <a:srgbClr val="006699"/>
                </a:solidFill>
                <a:cs typeface="ＭＳ Ｐゴシック" charset="-128"/>
              </a:rPr>
              <a:t>Medium Term Schedulers </a:t>
            </a:r>
            <a:r>
              <a:rPr lang="en-GB" altLang="en-US" sz="1600" dirty="0"/>
              <a:t>(or </a:t>
            </a:r>
            <a:r>
              <a:rPr lang="en-GB" altLang="en-US" sz="1600" b="1" kern="1200" dirty="0" smtClean="0">
                <a:solidFill>
                  <a:srgbClr val="006699"/>
                </a:solidFill>
                <a:cs typeface="ＭＳ Ｐゴシック" charset="-128"/>
              </a:rPr>
              <a:t>Swapping </a:t>
            </a:r>
            <a:r>
              <a:rPr lang="en-GB" altLang="en-US" sz="1600" b="1" kern="1200" dirty="0">
                <a:solidFill>
                  <a:srgbClr val="006699"/>
                </a:solidFill>
                <a:cs typeface="ＭＳ Ｐゴシック" charset="-128"/>
              </a:rPr>
              <a:t>scheduler</a:t>
            </a:r>
            <a:r>
              <a:rPr lang="en-GB" altLang="en-US" sz="1600" dirty="0"/>
              <a:t>)</a:t>
            </a:r>
          </a:p>
          <a:p>
            <a:pPr lvl="1"/>
            <a:r>
              <a:rPr lang="en-GB" altLang="en-US" dirty="0" smtClean="0"/>
              <a:t>Process from main memory to disk temporarily (swap space)</a:t>
            </a:r>
          </a:p>
          <a:p>
            <a:pPr lvl="1"/>
            <a:r>
              <a:rPr lang="en-GB" altLang="en-US" dirty="0" smtClean="0"/>
              <a:t>Medium speed for swap in and swap out</a:t>
            </a:r>
          </a:p>
          <a:p>
            <a:pPr marL="457200" lvl="1" indent="0">
              <a:buNone/>
            </a:pPr>
            <a:endParaRPr lang="en-US" altLang="en-US" sz="800" i="1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4075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43F2AA79-94D9-4276-9C41-F8DFF3001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4650" y="228600"/>
            <a:ext cx="6380163" cy="576263"/>
          </a:xfrm>
        </p:spPr>
        <p:txBody>
          <a:bodyPr/>
          <a:lstStyle/>
          <a:p>
            <a:pPr eaLnBrk="1" hangingPunct="1"/>
            <a:r>
              <a:rPr lang="en-US" altLang="en-US"/>
              <a:t>Chapter 3:  Processes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="" xmlns:a16="http://schemas.microsoft.com/office/drawing/2014/main" id="{5C7B4A6B-A9B9-465A-90EA-66F577052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1688" y="1149350"/>
            <a:ext cx="7791450" cy="3822700"/>
          </a:xfrm>
        </p:spPr>
        <p:txBody>
          <a:bodyPr/>
          <a:lstStyle/>
          <a:p>
            <a:r>
              <a:rPr lang="en-US" altLang="en-US" dirty="0"/>
              <a:t>Process Concept</a:t>
            </a:r>
          </a:p>
          <a:p>
            <a:r>
              <a:rPr lang="en-US" altLang="en-US" dirty="0"/>
              <a:t>Process Scheduling</a:t>
            </a:r>
          </a:p>
          <a:p>
            <a:r>
              <a:rPr lang="en-US" altLang="en-US" dirty="0"/>
              <a:t>Operations on Processes</a:t>
            </a:r>
          </a:p>
          <a:p>
            <a:r>
              <a:rPr lang="en-US" altLang="en-US" dirty="0"/>
              <a:t>Interprocess Communication</a:t>
            </a:r>
          </a:p>
          <a:p>
            <a:r>
              <a:rPr lang="en-US" altLang="en-US" dirty="0"/>
              <a:t>IPC in Shared-Memory Systems</a:t>
            </a:r>
          </a:p>
          <a:p>
            <a:r>
              <a:rPr lang="en-US" altLang="en-US" dirty="0"/>
              <a:t>IPC in Message-Passing Systems</a:t>
            </a:r>
          </a:p>
          <a:p>
            <a:r>
              <a:rPr lang="en-US" altLang="en-US" dirty="0"/>
              <a:t>Examples of IPC Systems</a:t>
            </a:r>
          </a:p>
          <a:p>
            <a:r>
              <a:rPr lang="en-US" altLang="en-US" dirty="0"/>
              <a:t>Communication in Client-Server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ocess Scheduler in Operating System | GATE No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05" y="1054775"/>
            <a:ext cx="7800837" cy="474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6984460" y="924128"/>
            <a:ext cx="1799617" cy="7101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ED9C18A1-E10D-464E-ADF5-DBECC2503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Schedulers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893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585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Addition of Medium Term Scheduling</a:t>
            </a:r>
          </a:p>
        </p:txBody>
      </p:sp>
      <p:pic>
        <p:nvPicPr>
          <p:cNvPr id="3481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2827338"/>
            <a:ext cx="732790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3"/>
          <p:cNvSpPr txBox="1">
            <a:spLocks noChangeArrowheads="1"/>
          </p:cNvSpPr>
          <p:nvPr/>
        </p:nvSpPr>
        <p:spPr bwMode="auto">
          <a:xfrm>
            <a:off x="806450" y="1160463"/>
            <a:ext cx="72009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1060450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rgbClr val="0070C0"/>
                </a:solidFill>
              </a:rPr>
              <a:t>Medium-term scheduler  </a:t>
            </a:r>
            <a:r>
              <a:rPr lang="en-US" altLang="en-US" dirty="0"/>
              <a:t>can be added if degree of multiple programming needs to decrease</a:t>
            </a:r>
          </a:p>
          <a:p>
            <a:pPr lvl="1"/>
            <a:r>
              <a:rPr lang="en-US" altLang="en-US" dirty="0"/>
              <a:t>Remove process from memory, store on disk, bring back in from disk to continue execution: </a:t>
            </a:r>
            <a:r>
              <a:rPr lang="en-US" altLang="en-US" b="1" dirty="0">
                <a:solidFill>
                  <a:srgbClr val="0070C0"/>
                </a:solidFill>
              </a:rPr>
              <a:t>swapping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778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="" xmlns:a16="http://schemas.microsoft.com/office/drawing/2014/main" id="{ED9C18A1-E10D-464E-ADF5-DBECC2503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Operations on Processes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="" xmlns:a16="http://schemas.microsoft.com/office/drawing/2014/main" id="{1EED5598-4581-4F9D-8CEF-0D1A5A554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233488"/>
            <a:ext cx="7381875" cy="4448175"/>
          </a:xfrm>
        </p:spPr>
        <p:txBody>
          <a:bodyPr/>
          <a:lstStyle/>
          <a:p>
            <a:r>
              <a:rPr lang="en-US" altLang="en-US" dirty="0"/>
              <a:t>System must provide mechanisms for:</a:t>
            </a:r>
          </a:p>
          <a:p>
            <a:pPr lvl="1"/>
            <a:r>
              <a:rPr lang="en-US" altLang="en-US" dirty="0"/>
              <a:t> Process creation</a:t>
            </a:r>
          </a:p>
          <a:p>
            <a:pPr lvl="1"/>
            <a:r>
              <a:rPr lang="en-US" altLang="en-US" dirty="0"/>
              <a:t> Process termination</a:t>
            </a:r>
          </a:p>
        </p:txBody>
      </p:sp>
    </p:spTree>
    <p:extLst>
      <p:ext uri="{BB962C8B-B14F-4D97-AF65-F5344CB8AC3E}">
        <p14:creationId xmlns:p14="http://schemas.microsoft.com/office/powerpoint/2010/main" val="291724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="" xmlns:a16="http://schemas.microsoft.com/office/drawing/2014/main" id="{C072917A-2F04-4923-8279-E4AEA8CC4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715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Creation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="" xmlns:a16="http://schemas.microsoft.com/office/drawing/2014/main" id="{D7F79436-9B7B-4340-B99C-8D1E08889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5" y="1169988"/>
            <a:ext cx="6824540" cy="4984627"/>
          </a:xfrm>
        </p:spPr>
        <p:txBody>
          <a:bodyPr/>
          <a:lstStyle/>
          <a:p>
            <a:r>
              <a:rPr lang="en-US" altLang="en-US" sz="1900" b="1" kern="1200" dirty="0">
                <a:solidFill>
                  <a:srgbClr val="006699"/>
                </a:solidFill>
                <a:latin typeface="+mj-lt"/>
                <a:cs typeface="+mn-cs"/>
              </a:rPr>
              <a:t>Parent</a:t>
            </a:r>
            <a:r>
              <a:rPr lang="en-US" altLang="en-US" b="1" dirty="0"/>
              <a:t> </a:t>
            </a:r>
            <a:r>
              <a:rPr lang="en-US" altLang="en-US" dirty="0"/>
              <a:t>process create </a:t>
            </a:r>
            <a:r>
              <a:rPr lang="en-US" altLang="en-US" sz="1900" b="1" kern="1200" dirty="0">
                <a:solidFill>
                  <a:srgbClr val="006699"/>
                </a:solidFill>
                <a:latin typeface="+mj-lt"/>
                <a:cs typeface="+mn-cs"/>
              </a:rPr>
              <a:t>children</a:t>
            </a:r>
            <a:r>
              <a:rPr lang="en-US" altLang="en-US" b="1" dirty="0"/>
              <a:t> </a:t>
            </a:r>
            <a:r>
              <a:rPr lang="en-US" altLang="en-US" dirty="0"/>
              <a:t>processes, which, in turn create other processes, forming a </a:t>
            </a:r>
            <a:r>
              <a:rPr lang="en-US" altLang="en-US" sz="1900" b="1" kern="1200" dirty="0">
                <a:solidFill>
                  <a:srgbClr val="006699"/>
                </a:solidFill>
                <a:latin typeface="+mj-lt"/>
                <a:cs typeface="+mn-cs"/>
              </a:rPr>
              <a:t>tree</a:t>
            </a:r>
            <a:r>
              <a:rPr lang="en-US" altLang="en-US" dirty="0"/>
              <a:t> of processes</a:t>
            </a:r>
            <a:endParaRPr lang="en-US" altLang="en-US" sz="800" dirty="0"/>
          </a:p>
          <a:p>
            <a:r>
              <a:rPr lang="en-US" altLang="en-US" dirty="0"/>
              <a:t>Generally, process identified and managed via a</a:t>
            </a:r>
            <a:r>
              <a:rPr lang="en-US" altLang="en-US" b="1" dirty="0"/>
              <a:t> </a:t>
            </a:r>
            <a:r>
              <a:rPr lang="en-US" altLang="en-US" sz="1900" b="1" kern="1200" dirty="0">
                <a:solidFill>
                  <a:srgbClr val="006699"/>
                </a:solidFill>
                <a:latin typeface="+mj-lt"/>
                <a:cs typeface="+mn-cs"/>
              </a:rPr>
              <a:t>process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sz="1900" b="1" kern="1200" dirty="0">
                <a:solidFill>
                  <a:srgbClr val="006699"/>
                </a:solidFill>
                <a:latin typeface="+mj-lt"/>
                <a:cs typeface="+mn-cs"/>
              </a:rPr>
              <a:t>identifier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sz="1900" b="1" kern="1200" dirty="0">
                <a:solidFill>
                  <a:srgbClr val="006699"/>
                </a:solidFill>
                <a:latin typeface="+mj-lt"/>
                <a:cs typeface="+mn-cs"/>
              </a:rPr>
              <a:t>pid</a:t>
            </a:r>
            <a:r>
              <a:rPr lang="en-US" altLang="en-US" dirty="0"/>
              <a:t>)</a:t>
            </a:r>
            <a:endParaRPr lang="en-US" altLang="en-US" sz="800" dirty="0"/>
          </a:p>
          <a:p>
            <a:r>
              <a:rPr lang="en-US" altLang="en-US" dirty="0"/>
              <a:t>Resource sharing options</a:t>
            </a:r>
          </a:p>
          <a:p>
            <a:pPr lvl="1"/>
            <a:r>
              <a:rPr lang="en-US" altLang="en-US" dirty="0"/>
              <a:t>Parent and children share all resources</a:t>
            </a:r>
          </a:p>
          <a:p>
            <a:pPr lvl="1"/>
            <a:r>
              <a:rPr lang="en-US" altLang="en-US" dirty="0"/>
              <a:t>Children share subset of parent</a:t>
            </a:r>
            <a:r>
              <a:rPr lang="ja-JP" altLang="en-US" dirty="0"/>
              <a:t>’</a:t>
            </a:r>
            <a:r>
              <a:rPr lang="en-US" altLang="ja-JP" dirty="0"/>
              <a:t>s resources</a:t>
            </a:r>
          </a:p>
          <a:p>
            <a:pPr lvl="1"/>
            <a:r>
              <a:rPr lang="en-US" altLang="en-US" dirty="0"/>
              <a:t>Parent and child share no resources</a:t>
            </a:r>
            <a:endParaRPr lang="en-US" altLang="en-US" sz="800" dirty="0"/>
          </a:p>
          <a:p>
            <a:r>
              <a:rPr lang="en-US" altLang="en-US" dirty="0"/>
              <a:t>Execution options</a:t>
            </a:r>
          </a:p>
          <a:p>
            <a:pPr lvl="1"/>
            <a:r>
              <a:rPr lang="en-US" altLang="en-US" dirty="0"/>
              <a:t>Parent and children execute concurrently</a:t>
            </a:r>
          </a:p>
          <a:p>
            <a:pPr lvl="1"/>
            <a:r>
              <a:rPr lang="en-US" altLang="en-US" dirty="0"/>
              <a:t>Parent waits until children terminate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="" xmlns:a16="http://schemas.microsoft.com/office/drawing/2014/main" id="{BAE43D30-47DB-4A10-9067-ED0817C05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975" y="217488"/>
            <a:ext cx="7616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</a:t>
            </a:r>
            <a:r>
              <a:rPr lang="en-US" altLang="en-US" dirty="0" smtClean="0"/>
              <a:t>Tree on UNIX</a:t>
            </a:r>
            <a:endParaRPr lang="en-US" altLang="en-US" dirty="0"/>
          </a:p>
        </p:txBody>
      </p:sp>
      <p:pic>
        <p:nvPicPr>
          <p:cNvPr id="2050" name="Picture 2" descr="Le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720" y="2187574"/>
            <a:ext cx="4810125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>
            <a:stCxn id="8" idx="2"/>
            <a:endCxn id="5" idx="0"/>
          </p:cNvCxnSpPr>
          <p:nvPr/>
        </p:nvCxnSpPr>
        <p:spPr bwMode="auto">
          <a:xfrm>
            <a:off x="4455233" y="1789889"/>
            <a:ext cx="2130359" cy="6660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5758775" y="2455896"/>
            <a:ext cx="1653634" cy="64594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 smtClean="0">
                <a:latin typeface="Verdana" charset="0"/>
              </a:rPr>
              <a:t>Swapper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41903" y="2455896"/>
            <a:ext cx="1653634" cy="64594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Page daemon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307404" y="1303506"/>
            <a:ext cx="2295658" cy="486383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Root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15" name="Straight Arrow Connector 14"/>
          <p:cNvCxnSpPr>
            <a:stCxn id="8" idx="2"/>
          </p:cNvCxnSpPr>
          <p:nvPr/>
        </p:nvCxnSpPr>
        <p:spPr bwMode="auto">
          <a:xfrm>
            <a:off x="4455233" y="1789889"/>
            <a:ext cx="0" cy="6660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stCxn id="8" idx="2"/>
            <a:endCxn id="12" idx="0"/>
          </p:cNvCxnSpPr>
          <p:nvPr/>
        </p:nvCxnSpPr>
        <p:spPr bwMode="auto">
          <a:xfrm flipH="1">
            <a:off x="2368720" y="1789889"/>
            <a:ext cx="2086513" cy="6660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154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A Tree of Processes in Linux</a:t>
            </a:r>
          </a:p>
        </p:txBody>
      </p:sp>
      <p:pic>
        <p:nvPicPr>
          <p:cNvPr id="43011" name="Picture 1" descr="3_0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325563"/>
            <a:ext cx="862647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2080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="" xmlns:a16="http://schemas.microsoft.com/office/drawing/2014/main" id="{BAE43D30-47DB-4A10-9067-ED0817C05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975" y="217488"/>
            <a:ext cx="7616825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Creation (Cont.)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="" xmlns:a16="http://schemas.microsoft.com/office/drawing/2014/main" id="{5A61E917-5669-429F-AA78-E90F2FCB8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213" y="1060450"/>
            <a:ext cx="7875587" cy="5627688"/>
          </a:xfrm>
        </p:spPr>
        <p:txBody>
          <a:bodyPr/>
          <a:lstStyle/>
          <a:p>
            <a:r>
              <a:rPr lang="en-US" altLang="en-US" dirty="0"/>
              <a:t>Address space</a:t>
            </a:r>
          </a:p>
          <a:p>
            <a:pPr lvl="1"/>
            <a:r>
              <a:rPr lang="en-US" altLang="en-US" dirty="0"/>
              <a:t>Child duplicate of parent</a:t>
            </a:r>
          </a:p>
          <a:p>
            <a:pPr lvl="1"/>
            <a:r>
              <a:rPr lang="en-US" altLang="en-US" dirty="0"/>
              <a:t>Child has a program loaded into it</a:t>
            </a:r>
          </a:p>
          <a:p>
            <a:r>
              <a:rPr lang="en-US" altLang="en-US" dirty="0"/>
              <a:t>UNIX examples</a:t>
            </a:r>
          </a:p>
          <a:p>
            <a:pPr lvl="1"/>
            <a:r>
              <a:rPr lang="en-US" altLang="en-US" sz="21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fork()</a:t>
            </a:r>
            <a:r>
              <a:rPr lang="en-US" altLang="en-US" sz="2100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system call creates new process</a:t>
            </a:r>
          </a:p>
          <a:p>
            <a:pPr lvl="1"/>
            <a:r>
              <a:rPr lang="en-US" altLang="en-US" sz="2100" b="1" dirty="0">
                <a:solidFill>
                  <a:srgbClr val="000000"/>
                </a:solidFill>
                <a:latin typeface="Courier New" panose="02070309020205020404" pitchFamily="49" charset="0"/>
              </a:rPr>
              <a:t>exec()</a:t>
            </a:r>
            <a:r>
              <a:rPr lang="en-US" altLang="en-US" sz="2100" dirty="0"/>
              <a:t> </a:t>
            </a:r>
            <a:r>
              <a:rPr lang="en-US" altLang="en-US" dirty="0"/>
              <a:t>system call used after a </a:t>
            </a:r>
            <a:r>
              <a:rPr lang="en-US" altLang="en-US" sz="21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fork()</a:t>
            </a:r>
            <a:r>
              <a:rPr lang="en-US" altLang="en-US" sz="2100" dirty="0"/>
              <a:t> </a:t>
            </a:r>
            <a:r>
              <a:rPr lang="en-US" altLang="en-US" dirty="0"/>
              <a:t>to replace the process</a:t>
            </a:r>
            <a:r>
              <a:rPr lang="ja-JP" altLang="en-US" dirty="0"/>
              <a:t>’</a:t>
            </a:r>
            <a:r>
              <a:rPr lang="en-US" altLang="ja-JP" dirty="0"/>
              <a:t> memory space with a new program</a:t>
            </a:r>
          </a:p>
          <a:p>
            <a:pPr lvl="1"/>
            <a:r>
              <a:rPr lang="en-US" altLang="en-US" dirty="0"/>
              <a:t>Parent process calls </a:t>
            </a:r>
            <a:r>
              <a:rPr lang="en-US" altLang="en-US" sz="2100" b="1" dirty="0"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waiting for the child to terminate</a:t>
            </a:r>
          </a:p>
        </p:txBody>
      </p:sp>
      <p:pic>
        <p:nvPicPr>
          <p:cNvPr id="46084" name="Picture 1">
            <a:extLst>
              <a:ext uri="{FF2B5EF4-FFF2-40B4-BE49-F238E27FC236}">
                <a16:creationId xmlns="" xmlns:a16="http://schemas.microsoft.com/office/drawing/2014/main" id="{568A0721-FDA4-4095-BD34-B36CF2AB0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145" y="4392612"/>
            <a:ext cx="6399618" cy="136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="" xmlns:a16="http://schemas.microsoft.com/office/drawing/2014/main" id="{B3A2AC5D-C916-47B2-8787-ACB9BD2F9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70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Process creation</a:t>
            </a:r>
            <a:endParaRPr lang="en-US" altLang="en-US" dirty="0"/>
          </a:p>
        </p:txBody>
      </p:sp>
      <p:sp>
        <p:nvSpPr>
          <p:cNvPr id="52227" name="Rectangle 3">
            <a:extLst>
              <a:ext uri="{FF2B5EF4-FFF2-40B4-BE49-F238E27FC236}">
                <a16:creationId xmlns="" xmlns:a16="http://schemas.microsoft.com/office/drawing/2014/main" id="{9AB8093C-E173-4473-A450-3BC8EBA8D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0738" y="1127981"/>
            <a:ext cx="7303354" cy="4463927"/>
          </a:xfrm>
        </p:spPr>
        <p:txBody>
          <a:bodyPr/>
          <a:lstStyle/>
          <a:p>
            <a:r>
              <a:rPr lang="en-US" altLang="en-US" dirty="0" smtClean="0"/>
              <a:t>The return code for fork is </a:t>
            </a:r>
            <a:r>
              <a:rPr lang="en-US" altLang="en-US" b="1" dirty="0" smtClean="0">
                <a:solidFill>
                  <a:srgbClr val="0070C0"/>
                </a:solidFill>
              </a:rPr>
              <a:t>0 for the child process </a:t>
            </a:r>
            <a:r>
              <a:rPr lang="en-US" altLang="en-US" dirty="0" smtClean="0"/>
              <a:t>and the process identifier is returned to the parent process.</a:t>
            </a:r>
            <a:endParaRPr lang="en-US" altLang="en-US" dirty="0"/>
          </a:p>
          <a:p>
            <a:pPr lvl="1"/>
            <a:r>
              <a:rPr lang="en-US" altLang="en-US" dirty="0" smtClean="0"/>
              <a:t>On success, both the processes continue execution at the instruction after the fork </a:t>
            </a:r>
          </a:p>
          <a:p>
            <a:pPr lvl="1"/>
            <a:r>
              <a:rPr lang="en-GB" altLang="en-US" dirty="0" smtClean="0"/>
              <a:t>The child process may be assigned a task and the parent can be made to wait for the child</a:t>
            </a:r>
          </a:p>
          <a:p>
            <a:pPr lvl="1"/>
            <a:r>
              <a:rPr lang="en-GB" altLang="en-US" b="1" dirty="0" smtClean="0">
                <a:solidFill>
                  <a:srgbClr val="0070C0"/>
                </a:solidFill>
              </a:rPr>
              <a:t>On failure, -1 </a:t>
            </a:r>
            <a:r>
              <a:rPr lang="en-GB" altLang="en-US" dirty="0" smtClean="0"/>
              <a:t>is returned to the parent process and </a:t>
            </a:r>
            <a:r>
              <a:rPr lang="en-GB" altLang="en-US" b="1" dirty="0" err="1" smtClean="0">
                <a:solidFill>
                  <a:srgbClr val="FF0000"/>
                </a:solidFill>
              </a:rPr>
              <a:t>errno</a:t>
            </a:r>
            <a:r>
              <a:rPr lang="en-GB" altLang="en-US" dirty="0" smtClean="0"/>
              <a:t> (kernel variable) is set to the appropriate value to indicate the reason of failure and no child is created</a:t>
            </a:r>
          </a:p>
          <a:p>
            <a:pPr lvl="1"/>
            <a:r>
              <a:rPr lang="en-GB" altLang="en-US" b="1" dirty="0" err="1" smtClean="0">
                <a:solidFill>
                  <a:srgbClr val="FF0000"/>
                </a:solidFill>
              </a:rPr>
              <a:t>Errno</a:t>
            </a:r>
            <a:r>
              <a:rPr lang="en-GB" altLang="en-US" dirty="0" smtClean="0"/>
              <a:t> is an important information for the parent to understand the </a:t>
            </a:r>
            <a:r>
              <a:rPr lang="en-GB" altLang="en-US" b="1" dirty="0" smtClean="0">
                <a:solidFill>
                  <a:srgbClr val="0070C0"/>
                </a:solidFill>
              </a:rPr>
              <a:t>issue/reason</a:t>
            </a:r>
            <a:r>
              <a:rPr lang="en-GB" altLang="en-US" dirty="0" smtClean="0"/>
              <a:t> with child creation i.e.</a:t>
            </a:r>
          </a:p>
          <a:p>
            <a:pPr lvl="2"/>
            <a:r>
              <a:rPr lang="en-GB" altLang="en-US" dirty="0" smtClean="0"/>
              <a:t>Number of child is exceeded from predefined number</a:t>
            </a:r>
          </a:p>
          <a:p>
            <a:pPr lvl="2"/>
            <a:r>
              <a:rPr lang="en-GB" altLang="en-US" dirty="0" smtClean="0"/>
              <a:t>Child exceeds the resources</a:t>
            </a:r>
          </a:p>
          <a:p>
            <a:pPr lvl="2"/>
            <a:r>
              <a:rPr lang="en-GB" altLang="en-US" dirty="0" smtClean="0"/>
              <a:t>Systems child process limit is reached </a:t>
            </a:r>
          </a:p>
          <a:p>
            <a:pPr lvl="2"/>
            <a:r>
              <a:rPr lang="en-GB" altLang="en-US" dirty="0" smtClean="0"/>
              <a:t>Swap space or memory does not has space</a:t>
            </a:r>
          </a:p>
          <a:p>
            <a:pPr marL="857250" lvl="2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217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="" xmlns:a16="http://schemas.microsoft.com/office/drawing/2014/main" id="{B3A2AC5D-C916-47B2-8787-ACB9BD2F9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70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Fork () inherits</a:t>
            </a:r>
            <a:endParaRPr lang="en-US" altLang="en-US" dirty="0"/>
          </a:p>
        </p:txBody>
      </p:sp>
      <p:sp>
        <p:nvSpPr>
          <p:cNvPr id="52227" name="Rectangle 3">
            <a:extLst>
              <a:ext uri="{FF2B5EF4-FFF2-40B4-BE49-F238E27FC236}">
                <a16:creationId xmlns="" xmlns:a16="http://schemas.microsoft.com/office/drawing/2014/main" id="{9AB8093C-E173-4473-A450-3BC8EBA8D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0738" y="913972"/>
            <a:ext cx="7303354" cy="4463927"/>
          </a:xfrm>
        </p:spPr>
        <p:txBody>
          <a:bodyPr/>
          <a:lstStyle/>
          <a:p>
            <a:r>
              <a:rPr lang="en-GB" altLang="en-US" dirty="0" smtClean="0"/>
              <a:t>Sample:</a:t>
            </a:r>
          </a:p>
          <a:p>
            <a:pPr marL="1143000" lvl="3" indent="0">
              <a:spcBef>
                <a:spcPts val="0"/>
              </a:spcBef>
              <a:buNone/>
            </a:pPr>
            <a:r>
              <a:rPr lang="en-GB" altLang="en-US" b="1" dirty="0" smtClean="0">
                <a:solidFill>
                  <a:srgbClr val="0070C0"/>
                </a:solidFill>
              </a:rPr>
              <a:t>#</a:t>
            </a:r>
            <a:r>
              <a:rPr lang="en-GB" altLang="en-US" b="1" dirty="0">
                <a:solidFill>
                  <a:srgbClr val="0070C0"/>
                </a:solidFill>
              </a:rPr>
              <a:t>include &lt;sys/</a:t>
            </a:r>
            <a:r>
              <a:rPr lang="en-GB" altLang="en-US" b="1" dirty="0" err="1">
                <a:solidFill>
                  <a:srgbClr val="0070C0"/>
                </a:solidFill>
              </a:rPr>
              <a:t>types.h</a:t>
            </a:r>
            <a:r>
              <a:rPr lang="en-GB" altLang="en-US" b="1" dirty="0">
                <a:solidFill>
                  <a:srgbClr val="0070C0"/>
                </a:solidFill>
              </a:rPr>
              <a:t>&gt;</a:t>
            </a:r>
          </a:p>
          <a:p>
            <a:pPr marL="1143000" lvl="3" indent="0">
              <a:spcBef>
                <a:spcPts val="0"/>
              </a:spcBef>
              <a:buNone/>
            </a:pPr>
            <a:r>
              <a:rPr lang="en-GB" altLang="en-US" b="1" dirty="0">
                <a:solidFill>
                  <a:srgbClr val="0070C0"/>
                </a:solidFill>
              </a:rPr>
              <a:t>#include&lt;</a:t>
            </a:r>
            <a:r>
              <a:rPr lang="en-GB" altLang="en-US" b="1" dirty="0" err="1">
                <a:solidFill>
                  <a:srgbClr val="0070C0"/>
                </a:solidFill>
              </a:rPr>
              <a:t>unistd.h</a:t>
            </a:r>
            <a:r>
              <a:rPr lang="en-GB" altLang="en-US" b="1" dirty="0">
                <a:solidFill>
                  <a:srgbClr val="0070C0"/>
                </a:solidFill>
              </a:rPr>
              <a:t>&gt;</a:t>
            </a:r>
          </a:p>
          <a:p>
            <a:pPr marL="1143000" lvl="3" indent="0">
              <a:spcBef>
                <a:spcPts val="0"/>
              </a:spcBef>
              <a:buNone/>
            </a:pPr>
            <a:r>
              <a:rPr lang="en-GB" altLang="en-US" b="1" dirty="0" err="1">
                <a:solidFill>
                  <a:srgbClr val="0070C0"/>
                </a:solidFill>
              </a:rPr>
              <a:t>pid_t</a:t>
            </a:r>
            <a:r>
              <a:rPr lang="en-GB" altLang="en-US" b="1" dirty="0">
                <a:solidFill>
                  <a:srgbClr val="0070C0"/>
                </a:solidFill>
              </a:rPr>
              <a:t> fork</a:t>
            </a:r>
            <a:r>
              <a:rPr lang="en-GB" altLang="en-US" b="1" dirty="0" smtClean="0">
                <a:solidFill>
                  <a:srgbClr val="0070C0"/>
                </a:solidFill>
              </a:rPr>
              <a:t>();</a:t>
            </a:r>
            <a:endParaRPr lang="en-US" altLang="en-US" dirty="0" smtClean="0"/>
          </a:p>
          <a:p>
            <a:r>
              <a:rPr lang="en-US" altLang="en-US" dirty="0" smtClean="0"/>
              <a:t>The child process inherits the following attributes from the parent.</a:t>
            </a:r>
            <a:endParaRPr lang="en-US" altLang="en-US" dirty="0"/>
          </a:p>
          <a:p>
            <a:pPr lvl="1"/>
            <a:r>
              <a:rPr lang="en-US" altLang="en-US" dirty="0" smtClean="0"/>
              <a:t>Environment</a:t>
            </a:r>
          </a:p>
          <a:p>
            <a:pPr lvl="1"/>
            <a:r>
              <a:rPr lang="en-GB" altLang="en-US" dirty="0" smtClean="0"/>
              <a:t>Open file descriptor table</a:t>
            </a:r>
          </a:p>
          <a:p>
            <a:pPr lvl="1"/>
            <a:r>
              <a:rPr lang="en-GB" altLang="en-US" dirty="0" smtClean="0"/>
              <a:t>Signal handling settings</a:t>
            </a:r>
          </a:p>
          <a:p>
            <a:pPr lvl="1"/>
            <a:r>
              <a:rPr lang="en-GB" altLang="en-US" dirty="0" smtClean="0"/>
              <a:t>Current working directory</a:t>
            </a:r>
          </a:p>
          <a:p>
            <a:pPr lvl="1"/>
            <a:r>
              <a:rPr lang="en-GB" altLang="en-US" dirty="0" smtClean="0"/>
              <a:t>Root directory</a:t>
            </a:r>
          </a:p>
          <a:p>
            <a:pPr lvl="1"/>
            <a:r>
              <a:rPr lang="en-GB" altLang="en-US" dirty="0" smtClean="0"/>
              <a:t>File mode creation mask (unmask)</a:t>
            </a:r>
          </a:p>
          <a:p>
            <a:pPr lvl="1"/>
            <a:r>
              <a:rPr lang="en-GB" altLang="en-US" dirty="0" smtClean="0"/>
              <a:t>Nice value (priority)</a:t>
            </a:r>
          </a:p>
          <a:p>
            <a:r>
              <a:rPr lang="en-GB" altLang="en-US" dirty="0" smtClean="0">
                <a:cs typeface="MS PGothic" panose="020B0600070205080204" pitchFamily="34" charset="-128"/>
              </a:rPr>
              <a:t>The </a:t>
            </a:r>
            <a:r>
              <a:rPr lang="en-GB" altLang="en-US" dirty="0">
                <a:cs typeface="MS PGothic" panose="020B0600070205080204" pitchFamily="34" charset="-128"/>
              </a:rPr>
              <a:t>child differs from the </a:t>
            </a:r>
            <a:r>
              <a:rPr lang="en-GB" altLang="en-US" dirty="0" smtClean="0">
                <a:cs typeface="MS PGothic" panose="020B0600070205080204" pitchFamily="34" charset="-128"/>
              </a:rPr>
              <a:t>parent.</a:t>
            </a:r>
            <a:endParaRPr lang="en-GB" altLang="en-US" dirty="0">
              <a:cs typeface="MS PGothic" panose="020B0600070205080204" pitchFamily="34" charset="-128"/>
            </a:endParaRPr>
          </a:p>
          <a:p>
            <a:pPr lvl="1"/>
            <a:r>
              <a:rPr lang="en-GB" altLang="en-US" dirty="0" smtClean="0"/>
              <a:t>Different child ID (PID)</a:t>
            </a:r>
          </a:p>
          <a:p>
            <a:pPr lvl="1"/>
            <a:r>
              <a:rPr lang="en-GB" altLang="en-US" dirty="0" smtClean="0"/>
              <a:t>Different parent ID (PPID)</a:t>
            </a:r>
          </a:p>
          <a:p>
            <a:pPr lvl="1"/>
            <a:r>
              <a:rPr lang="en-GB" altLang="en-US" dirty="0" smtClean="0"/>
              <a:t>Child has its own copy of parents file descriptors</a:t>
            </a:r>
          </a:p>
          <a:p>
            <a:pPr lvl="1"/>
            <a:endParaRPr lang="en-GB" altLang="en-US" dirty="0"/>
          </a:p>
          <a:p>
            <a:pPr marL="857250" lvl="2" indent="0">
              <a:buNone/>
            </a:pPr>
            <a:endParaRPr lang="en-US" alt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6050601" y="2791838"/>
            <a:ext cx="1935805" cy="2772383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6060329" y="3297677"/>
            <a:ext cx="1964987" cy="97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V="1">
            <a:off x="6027903" y="3771093"/>
            <a:ext cx="1964987" cy="97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6044113" y="4273688"/>
            <a:ext cx="1964987" cy="97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V="1">
            <a:off x="6063570" y="4730889"/>
            <a:ext cx="1964987" cy="97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6384586" y="2866577"/>
            <a:ext cx="366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Parent           </a:t>
            </a:r>
            <a:r>
              <a:rPr lang="en-GB" sz="1400" b="1" dirty="0" err="1" smtClean="0">
                <a:solidFill>
                  <a:srgbClr val="0070C0"/>
                </a:solidFill>
              </a:rPr>
              <a:t>pid</a:t>
            </a:r>
            <a:r>
              <a:rPr lang="en-GB" sz="1400" b="1" dirty="0" smtClean="0">
                <a:solidFill>
                  <a:srgbClr val="0070C0"/>
                </a:solidFill>
              </a:rPr>
              <a:t>=1234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09425" y="3883068"/>
            <a:ext cx="263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Child           </a:t>
            </a:r>
            <a:r>
              <a:rPr lang="en-GB" sz="1400" b="1" dirty="0" err="1">
                <a:solidFill>
                  <a:srgbClr val="0070C0"/>
                </a:solidFill>
              </a:rPr>
              <a:t>pid</a:t>
            </a:r>
            <a:r>
              <a:rPr lang="en-GB" sz="1400" b="1" dirty="0">
                <a:solidFill>
                  <a:srgbClr val="0070C0"/>
                </a:solidFill>
              </a:rPr>
              <a:t>=0  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3148" y="5047638"/>
            <a:ext cx="214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Kernel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6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="" xmlns:a16="http://schemas.microsoft.com/office/drawing/2014/main" id="{B3A2AC5D-C916-47B2-8787-ACB9BD2F9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70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wait ()</a:t>
            </a:r>
            <a:endParaRPr lang="en-US" altLang="en-US" dirty="0"/>
          </a:p>
        </p:txBody>
      </p:sp>
      <p:sp>
        <p:nvSpPr>
          <p:cNvPr id="52227" name="Rectangle 3">
            <a:extLst>
              <a:ext uri="{FF2B5EF4-FFF2-40B4-BE49-F238E27FC236}">
                <a16:creationId xmlns="" xmlns:a16="http://schemas.microsoft.com/office/drawing/2014/main" id="{9AB8093C-E173-4473-A450-3BC8EBA8D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0738" y="1127981"/>
            <a:ext cx="7303354" cy="4463927"/>
          </a:xfrm>
        </p:spPr>
        <p:txBody>
          <a:bodyPr/>
          <a:lstStyle/>
          <a:p>
            <a:r>
              <a:rPr lang="en-US" altLang="en-US" dirty="0" smtClean="0"/>
              <a:t>The wait system call suspends the calling process until one of its immediate children terminates.</a:t>
            </a:r>
            <a:endParaRPr lang="en-US" altLang="en-US" dirty="0"/>
          </a:p>
          <a:p>
            <a:pPr lvl="1"/>
            <a:r>
              <a:rPr lang="en-US" altLang="en-US" dirty="0" smtClean="0"/>
              <a:t>Wait returns prematurely if a signal is received from the system, </a:t>
            </a:r>
          </a:p>
          <a:p>
            <a:pPr lvl="1"/>
            <a:r>
              <a:rPr lang="en-GB" altLang="en-US" dirty="0" smtClean="0"/>
              <a:t>If all the child process stopped or terminated prior to the call on wait, return is immediate.</a:t>
            </a:r>
          </a:p>
          <a:p>
            <a:pPr lvl="1"/>
            <a:r>
              <a:rPr lang="en-GB" altLang="en-US" dirty="0" smtClean="0"/>
              <a:t>If the wait call is successful, the process ID of the terminating child is returned</a:t>
            </a:r>
          </a:p>
          <a:p>
            <a:pPr lvl="1"/>
            <a:r>
              <a:rPr lang="en-GB" altLang="en-US" dirty="0" smtClean="0"/>
              <a:t>If the parent terminates, all the child processes are assigned a new parent the </a:t>
            </a:r>
            <a:r>
              <a:rPr lang="en-GB" altLang="en-US" b="1" dirty="0" err="1" smtClean="0">
                <a:solidFill>
                  <a:srgbClr val="FF0000"/>
                </a:solidFill>
              </a:rPr>
              <a:t>init</a:t>
            </a:r>
            <a:r>
              <a:rPr lang="en-GB" altLang="en-US" b="1" dirty="0" smtClean="0">
                <a:solidFill>
                  <a:srgbClr val="FF0000"/>
                </a:solidFill>
              </a:rPr>
              <a:t> </a:t>
            </a:r>
            <a:r>
              <a:rPr lang="en-GB" altLang="en-US" dirty="0" smtClean="0">
                <a:solidFill>
                  <a:srgbClr val="0070C0"/>
                </a:solidFill>
              </a:rPr>
              <a:t>(granddaddy of all process) </a:t>
            </a:r>
            <a:r>
              <a:rPr lang="en-GB" altLang="en-US" dirty="0" smtClean="0"/>
              <a:t>process. Thus the children still have a parent to return their status and execution statistics.</a:t>
            </a:r>
          </a:p>
          <a:p>
            <a:pPr marL="457200" lvl="1" indent="0">
              <a:buNone/>
            </a:pPr>
            <a:endParaRPr lang="en-GB" altLang="en-US" dirty="0" smtClean="0"/>
          </a:p>
          <a:p>
            <a:pPr marL="857250" lvl="2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86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="" xmlns:a16="http://schemas.microsoft.com/office/drawing/2014/main" id="{28163CEC-73A6-4E96-880E-3A57C5F4B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5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AGENDA</a:t>
            </a:r>
            <a:endParaRPr lang="en-US" altLang="en-US" dirty="0"/>
          </a:p>
        </p:txBody>
      </p:sp>
      <p:sp>
        <p:nvSpPr>
          <p:cNvPr id="9219" name="Content Placeholder 2">
            <a:extLst>
              <a:ext uri="{FF2B5EF4-FFF2-40B4-BE49-F238E27FC236}">
                <a16:creationId xmlns="" xmlns:a16="http://schemas.microsoft.com/office/drawing/2014/main" id="{A0DD2938-EA4E-48BC-A833-20DE32AC1B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1688" y="1138238"/>
            <a:ext cx="7745412" cy="4530725"/>
          </a:xfrm>
        </p:spPr>
        <p:txBody>
          <a:bodyPr/>
          <a:lstStyle/>
          <a:p>
            <a:r>
              <a:rPr lang="en-US" altLang="en-US" dirty="0"/>
              <a:t>Identify the separate components of a process and illustrate how they are represented and scheduled in an operating system.</a:t>
            </a:r>
          </a:p>
          <a:p>
            <a:r>
              <a:rPr lang="en-US" altLang="en-US" dirty="0"/>
              <a:t>Describe how processes are created and terminated in an operating system, including developing programs using the appropriate system calls that perform these operations.</a:t>
            </a:r>
          </a:p>
          <a:p>
            <a:r>
              <a:rPr lang="en-US" altLang="en-US" dirty="0"/>
              <a:t>Describe and contrast interprocess communication using shared memory and message passing.</a:t>
            </a:r>
          </a:p>
          <a:p>
            <a:r>
              <a:rPr lang="en-US" altLang="en-US" dirty="0"/>
              <a:t>Design programs that uses pipes and POSIX shared memory to perform interprocess communication.</a:t>
            </a:r>
          </a:p>
          <a:p>
            <a:r>
              <a:rPr lang="en-US" altLang="en-US" dirty="0"/>
              <a:t>Describe client-server communication using sockets and remote procedure calls.</a:t>
            </a:r>
          </a:p>
          <a:p>
            <a:r>
              <a:rPr lang="en-US" altLang="en-US" dirty="0"/>
              <a:t>Design kernel modules that interact with the Linux operating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="" xmlns:a16="http://schemas.microsoft.com/office/drawing/2014/main" id="{B3A2AC5D-C916-47B2-8787-ACB9BD2F9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70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Termination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="" xmlns:a16="http://schemas.microsoft.com/office/drawing/2014/main" id="{9AB8093C-E173-4473-A450-3BC8EBA8D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0738" y="1127981"/>
            <a:ext cx="7303354" cy="4463927"/>
          </a:xfrm>
        </p:spPr>
        <p:txBody>
          <a:bodyPr/>
          <a:lstStyle/>
          <a:p>
            <a:r>
              <a:rPr lang="en-US" altLang="en-US" dirty="0"/>
              <a:t>Process executes last statement and then asks the operating system to delete it using the </a:t>
            </a:r>
            <a:r>
              <a:rPr lang="en-US" altLang="en-US" sz="2100" b="1" dirty="0">
                <a:solidFill>
                  <a:srgbClr val="000000"/>
                </a:solidFill>
                <a:latin typeface="Courier New" panose="02070309020205020404" pitchFamily="49" charset="0"/>
              </a:rPr>
              <a:t>exit()</a:t>
            </a:r>
            <a:r>
              <a:rPr lang="en-US" altLang="en-US" sz="2000" dirty="0"/>
              <a:t> </a:t>
            </a:r>
            <a:r>
              <a:rPr lang="en-US" altLang="en-US" dirty="0"/>
              <a:t>system call.</a:t>
            </a:r>
          </a:p>
          <a:p>
            <a:pPr lvl="1"/>
            <a:r>
              <a:rPr lang="en-US" altLang="en-US" dirty="0"/>
              <a:t>Returns  status data from child to parent (via </a:t>
            </a:r>
            <a:r>
              <a:rPr lang="en-US" altLang="en-US" sz="21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</a:t>
            </a:r>
            <a:r>
              <a:rPr lang="en-US" altLang="en-US" sz="2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)</a:t>
            </a:r>
          </a:p>
          <a:p>
            <a:pPr lvl="1"/>
            <a:r>
              <a:rPr lang="en-GB" altLang="en-US" dirty="0" smtClean="0"/>
              <a:t>The process of parent process deallocating a child process resources is called reaping</a:t>
            </a:r>
          </a:p>
          <a:p>
            <a:pPr lvl="1"/>
            <a:r>
              <a:rPr lang="en-GB" altLang="en-US" dirty="0" smtClean="0"/>
              <a:t>A child whose parent doesn't reap it is known as </a:t>
            </a:r>
            <a:r>
              <a:rPr lang="en-GB" altLang="en-US" b="1" dirty="0" smtClean="0">
                <a:solidFill>
                  <a:srgbClr val="0070C0"/>
                </a:solidFill>
              </a:rPr>
              <a:t>zombie process</a:t>
            </a:r>
            <a:endParaRPr lang="en-US" altLang="en-US" b="1" dirty="0">
              <a:solidFill>
                <a:srgbClr val="0070C0"/>
              </a:solidFill>
            </a:endParaRPr>
          </a:p>
          <a:p>
            <a:pPr lvl="1"/>
            <a:r>
              <a:rPr lang="en-US" altLang="en-US" dirty="0"/>
              <a:t>Process</a:t>
            </a:r>
            <a:r>
              <a:rPr lang="ja-JP" altLang="en-US" dirty="0"/>
              <a:t>’</a:t>
            </a:r>
            <a:r>
              <a:rPr lang="en-US" altLang="ja-JP" dirty="0"/>
              <a:t> resources are deallocated by operating system</a:t>
            </a:r>
            <a:endParaRPr lang="en-US" altLang="en-US" dirty="0"/>
          </a:p>
          <a:p>
            <a:r>
              <a:rPr lang="en-US" altLang="en-US" dirty="0"/>
              <a:t>Parent may terminate the execution of children processes  using the </a:t>
            </a:r>
            <a:r>
              <a:rPr lang="en-US" altLang="en-US" sz="2100" b="1" dirty="0">
                <a:solidFill>
                  <a:srgbClr val="000000"/>
                </a:solidFill>
                <a:latin typeface="Courier New" panose="02070309020205020404" pitchFamily="49" charset="0"/>
              </a:rPr>
              <a:t>abort()</a:t>
            </a:r>
            <a:r>
              <a:rPr lang="en-US" altLang="en-US" sz="2000" dirty="0"/>
              <a:t> </a:t>
            </a:r>
            <a:r>
              <a:rPr lang="en-US" altLang="en-US" dirty="0"/>
              <a:t>system call.  </a:t>
            </a:r>
            <a:endParaRPr lang="en-US" altLang="en-US" dirty="0" smtClean="0"/>
          </a:p>
          <a:p>
            <a:r>
              <a:rPr lang="en-US" altLang="en-US" dirty="0"/>
              <a:t>Some reasons for </a:t>
            </a:r>
            <a:r>
              <a:rPr lang="en-US" altLang="en-US" dirty="0" smtClean="0"/>
              <a:t>child termination:</a:t>
            </a:r>
            <a:endParaRPr lang="en-US" altLang="en-US" dirty="0"/>
          </a:p>
          <a:p>
            <a:pPr lvl="1"/>
            <a:r>
              <a:rPr lang="en-US" altLang="en-US" dirty="0"/>
              <a:t>Child has exceeded allocated resources</a:t>
            </a:r>
          </a:p>
          <a:p>
            <a:pPr lvl="1"/>
            <a:r>
              <a:rPr lang="en-US" altLang="en-US" dirty="0"/>
              <a:t>Task assigned to child is no longer required</a:t>
            </a:r>
          </a:p>
          <a:p>
            <a:pPr lvl="1"/>
            <a:r>
              <a:rPr lang="en-US" altLang="en-US" dirty="0"/>
              <a:t>The parent is exiting, and the operating systems does not allow  a child to continue if its parent terminates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="" xmlns:a16="http://schemas.microsoft.com/office/drawing/2014/main" id="{30622719-68BE-4BB0-B168-1A3AE8D09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481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</a:t>
            </a:r>
            <a:r>
              <a:rPr lang="en-US" altLang="en-US" dirty="0" smtClean="0"/>
              <a:t>Termination (Reasons)</a:t>
            </a:r>
            <a:endParaRPr lang="en-US" altLang="en-US" dirty="0"/>
          </a:p>
        </p:txBody>
      </p:sp>
      <p:sp>
        <p:nvSpPr>
          <p:cNvPr id="54275" name="Rectangle 3">
            <a:extLst>
              <a:ext uri="{FF2B5EF4-FFF2-40B4-BE49-F238E27FC236}">
                <a16:creationId xmlns="" xmlns:a16="http://schemas.microsoft.com/office/drawing/2014/main" id="{C7E8DAD2-CD54-4141-B861-1A2932EF0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908" y="781417"/>
            <a:ext cx="7480696" cy="4867543"/>
          </a:xfrm>
        </p:spPr>
        <p:txBody>
          <a:bodyPr/>
          <a:lstStyle/>
          <a:p>
            <a:pPr marL="457200" lvl="1" indent="0">
              <a:buNone/>
            </a:pPr>
            <a:endParaRPr lang="en-US" altLang="en-US" sz="800" dirty="0"/>
          </a:p>
          <a:p>
            <a:r>
              <a:rPr lang="en-US" altLang="en-US" dirty="0"/>
              <a:t>Some operating systems do not allow child to exists if its parent has terminated.  If a process terminates, then all its children must also be terminated.</a:t>
            </a:r>
          </a:p>
          <a:p>
            <a:pPr lvl="1"/>
            <a:r>
              <a:rPr lang="en-US" altLang="en-US" b="1" dirty="0"/>
              <a:t>C</a:t>
            </a:r>
            <a:r>
              <a:rPr lang="en-US" altLang="en-US" b="1" dirty="0" smtClean="0"/>
              <a:t>ascading </a:t>
            </a:r>
            <a:r>
              <a:rPr lang="en-US" altLang="en-US" b="1" dirty="0"/>
              <a:t>termination.  </a:t>
            </a:r>
            <a:r>
              <a:rPr lang="en-US" altLang="en-US" dirty="0"/>
              <a:t>All children, grandchildren, etc.,  are  terminated.</a:t>
            </a:r>
            <a:endParaRPr lang="en-US" altLang="en-US" b="1" dirty="0"/>
          </a:p>
          <a:p>
            <a:pPr lvl="1"/>
            <a:r>
              <a:rPr lang="en-US" altLang="en-US" dirty="0"/>
              <a:t>The termination is initiated by the operating system.</a:t>
            </a:r>
            <a:endParaRPr lang="en-US" altLang="en-US" b="1" dirty="0"/>
          </a:p>
          <a:p>
            <a:r>
              <a:rPr lang="en-US" altLang="en-US" dirty="0"/>
              <a:t>The parent process may wait for termination of a child process by using the </a:t>
            </a:r>
            <a:r>
              <a:rPr lang="en-US" altLang="en-US" sz="21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system call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 </a:t>
            </a:r>
            <a:r>
              <a:rPr lang="en-US" altLang="en-US" dirty="0"/>
              <a:t>The call returns status information and the pid of the terminated process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pid = wait(&amp;status); </a:t>
            </a:r>
          </a:p>
          <a:p>
            <a:r>
              <a:rPr lang="en-US" altLang="en-US" dirty="0"/>
              <a:t>If no parent waiting (did not invoke </a:t>
            </a:r>
            <a:r>
              <a:rPr lang="en-US" altLang="en-US" sz="21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) process is a </a:t>
            </a:r>
            <a:r>
              <a:rPr lang="en-US" altLang="en-US" b="1" dirty="0" smtClean="0">
                <a:solidFill>
                  <a:srgbClr val="006699"/>
                </a:solidFill>
                <a:latin typeface="+mj-lt"/>
              </a:rPr>
              <a:t>zombie or defunct </a:t>
            </a:r>
            <a:r>
              <a:rPr lang="en-GB" dirty="0"/>
              <a:t>a process that has completed execution but still has an entry in the process table as its parent process didn't invoke an wait() system </a:t>
            </a:r>
            <a:r>
              <a:rPr lang="en-GB" dirty="0" smtClean="0"/>
              <a:t>call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dirty="0"/>
              <a:t>If parent terminated without invoking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1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, process is an </a:t>
            </a:r>
            <a:r>
              <a:rPr lang="en-US" altLang="en-US" b="1" dirty="0" smtClean="0">
                <a:solidFill>
                  <a:srgbClr val="006699"/>
                </a:solidFill>
                <a:latin typeface="+mj-lt"/>
              </a:rPr>
              <a:t>orphan i.e. a</a:t>
            </a:r>
            <a:r>
              <a:rPr lang="en-GB" dirty="0"/>
              <a:t> computer process whose parent process has finished or terminated, though it (child process) remains running itself. 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="" xmlns:a16="http://schemas.microsoft.com/office/drawing/2014/main" id="{B3A2AC5D-C916-47B2-8787-ACB9BD2F9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70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exec ()</a:t>
            </a:r>
            <a:endParaRPr lang="en-US" altLang="en-US" dirty="0"/>
          </a:p>
        </p:txBody>
      </p:sp>
      <p:sp>
        <p:nvSpPr>
          <p:cNvPr id="52227" name="Rectangle 3">
            <a:extLst>
              <a:ext uri="{FF2B5EF4-FFF2-40B4-BE49-F238E27FC236}">
                <a16:creationId xmlns="" xmlns:a16="http://schemas.microsoft.com/office/drawing/2014/main" id="{9AB8093C-E173-4473-A450-3BC8EBA8D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0738" y="1127981"/>
            <a:ext cx="7303354" cy="4463927"/>
          </a:xfrm>
        </p:spPr>
        <p:txBody>
          <a:bodyPr/>
          <a:lstStyle/>
          <a:p>
            <a:r>
              <a:rPr lang="en-US" altLang="en-US" dirty="0" smtClean="0"/>
              <a:t>The exec system call is used after the fork system call by one of the two processes to replace the process memory space with a new executable program.</a:t>
            </a:r>
            <a:endParaRPr lang="en-US" altLang="en-US" dirty="0"/>
          </a:p>
          <a:p>
            <a:pPr lvl="1"/>
            <a:r>
              <a:rPr lang="en-GB" altLang="en-US" dirty="0" smtClean="0"/>
              <a:t>The new process image is constructed from the other executable file (e.g. from /bin folder)</a:t>
            </a:r>
          </a:p>
          <a:p>
            <a:pPr lvl="1"/>
            <a:r>
              <a:rPr lang="en-GB" altLang="en-US" dirty="0" smtClean="0"/>
              <a:t>There is no return from a successful exec() system call i.e. the process may not go back to its original memory image</a:t>
            </a:r>
          </a:p>
          <a:p>
            <a:pPr lvl="1"/>
            <a:r>
              <a:rPr lang="en-GB" altLang="en-US" dirty="0" smtClean="0"/>
              <a:t>The calling process image is overlaid by the new process image but the PID remains the same</a:t>
            </a:r>
          </a:p>
          <a:p>
            <a:pPr marL="457200" lvl="1" indent="0">
              <a:buNone/>
            </a:pPr>
            <a:r>
              <a:rPr lang="en-GB" altLang="en-US" b="1" dirty="0" smtClean="0">
                <a:solidFill>
                  <a:srgbClr val="0070C0"/>
                </a:solidFill>
              </a:rPr>
              <a:t>#include &lt;</a:t>
            </a:r>
            <a:r>
              <a:rPr lang="en-GB" altLang="en-US" b="1" dirty="0" err="1" smtClean="0">
                <a:solidFill>
                  <a:srgbClr val="0070C0"/>
                </a:solidFill>
              </a:rPr>
              <a:t>unistd.h</a:t>
            </a:r>
            <a:r>
              <a:rPr lang="en-GB" altLang="en-US" b="1" dirty="0" smtClean="0">
                <a:solidFill>
                  <a:srgbClr val="0070C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GB" altLang="en-US" b="1" dirty="0" err="1" smtClean="0">
                <a:solidFill>
                  <a:srgbClr val="0070C0"/>
                </a:solidFill>
              </a:rPr>
              <a:t>int</a:t>
            </a:r>
            <a:r>
              <a:rPr lang="en-GB" altLang="en-US" b="1" dirty="0" smtClean="0">
                <a:solidFill>
                  <a:srgbClr val="0070C0"/>
                </a:solidFill>
              </a:rPr>
              <a:t> </a:t>
            </a:r>
            <a:r>
              <a:rPr lang="en-GB" altLang="en-US" b="1" dirty="0" err="1" smtClean="0">
                <a:solidFill>
                  <a:srgbClr val="0070C0"/>
                </a:solidFill>
              </a:rPr>
              <a:t>execlp</a:t>
            </a:r>
            <a:r>
              <a:rPr lang="en-GB" altLang="en-US" b="1" dirty="0" smtClean="0">
                <a:solidFill>
                  <a:srgbClr val="0070C0"/>
                </a:solidFill>
              </a:rPr>
              <a:t>(</a:t>
            </a:r>
            <a:r>
              <a:rPr lang="en-GB" altLang="en-US" b="1" dirty="0" err="1" smtClean="0">
                <a:solidFill>
                  <a:srgbClr val="0070C0"/>
                </a:solidFill>
              </a:rPr>
              <a:t>const</a:t>
            </a:r>
            <a:r>
              <a:rPr lang="en-GB" altLang="en-US" b="1" dirty="0" smtClean="0">
                <a:solidFill>
                  <a:srgbClr val="0070C0"/>
                </a:solidFill>
              </a:rPr>
              <a:t> char *</a:t>
            </a:r>
            <a:r>
              <a:rPr lang="en-GB" altLang="en-US" b="1" dirty="0" err="1" smtClean="0">
                <a:solidFill>
                  <a:srgbClr val="0070C0"/>
                </a:solidFill>
              </a:rPr>
              <a:t>filepath</a:t>
            </a:r>
            <a:r>
              <a:rPr lang="en-GB" altLang="en-US" b="1" dirty="0" smtClean="0">
                <a:solidFill>
                  <a:srgbClr val="0070C0"/>
                </a:solidFill>
              </a:rPr>
              <a:t>, </a:t>
            </a:r>
            <a:r>
              <a:rPr lang="en-GB" altLang="en-US" b="1" dirty="0" err="1" smtClean="0">
                <a:solidFill>
                  <a:srgbClr val="0070C0"/>
                </a:solidFill>
              </a:rPr>
              <a:t>const</a:t>
            </a:r>
            <a:r>
              <a:rPr lang="en-GB" altLang="en-US" b="1" dirty="0" smtClean="0">
                <a:solidFill>
                  <a:srgbClr val="0070C0"/>
                </a:solidFill>
              </a:rPr>
              <a:t> char *arg0,….. </a:t>
            </a:r>
            <a:r>
              <a:rPr lang="en-GB" altLang="en-US" b="1" dirty="0" err="1">
                <a:solidFill>
                  <a:srgbClr val="0070C0"/>
                </a:solidFill>
              </a:rPr>
              <a:t>c</a:t>
            </a:r>
            <a:r>
              <a:rPr lang="en-GB" altLang="en-US" b="1" dirty="0" err="1" smtClean="0">
                <a:solidFill>
                  <a:srgbClr val="0070C0"/>
                </a:solidFill>
              </a:rPr>
              <a:t>onst</a:t>
            </a:r>
            <a:r>
              <a:rPr lang="en-GB" altLang="en-US" b="1" dirty="0" smtClean="0">
                <a:solidFill>
                  <a:srgbClr val="0070C0"/>
                </a:solidFill>
              </a:rPr>
              <a:t> char *</a:t>
            </a:r>
            <a:r>
              <a:rPr lang="en-GB" altLang="en-US" b="1" dirty="0" err="1" smtClean="0">
                <a:solidFill>
                  <a:srgbClr val="0070C0"/>
                </a:solidFill>
              </a:rPr>
              <a:t>argn</a:t>
            </a:r>
            <a:r>
              <a:rPr lang="en-GB" altLang="en-US" b="1" dirty="0" smtClean="0">
                <a:solidFill>
                  <a:srgbClr val="0070C0"/>
                </a:solidFill>
              </a:rPr>
              <a:t>, (char *), () );</a:t>
            </a:r>
          </a:p>
          <a:p>
            <a:pPr marL="457200" lvl="1" indent="0">
              <a:buNone/>
            </a:pPr>
            <a:endParaRPr lang="en-GB" altLang="en-US" b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GB" altLang="en-US" b="1" dirty="0" err="1">
                <a:solidFill>
                  <a:srgbClr val="0070C0"/>
                </a:solidFill>
              </a:rPr>
              <a:t>e</a:t>
            </a:r>
            <a:r>
              <a:rPr lang="en-GB" altLang="en-US" b="1" dirty="0" err="1" smtClean="0">
                <a:solidFill>
                  <a:srgbClr val="0070C0"/>
                </a:solidFill>
              </a:rPr>
              <a:t>xeclp</a:t>
            </a:r>
            <a:r>
              <a:rPr lang="en-GB" altLang="en-US" b="1" dirty="0" smtClean="0">
                <a:solidFill>
                  <a:srgbClr val="0070C0"/>
                </a:solidFill>
              </a:rPr>
              <a:t> (“/bin/</a:t>
            </a:r>
            <a:r>
              <a:rPr lang="en-GB" altLang="en-US" b="1" dirty="0" err="1" smtClean="0">
                <a:solidFill>
                  <a:srgbClr val="0070C0"/>
                </a:solidFill>
              </a:rPr>
              <a:t>ls”,“ls</a:t>
            </a:r>
            <a:r>
              <a:rPr lang="en-GB" altLang="en-US" b="1" dirty="0" smtClean="0">
                <a:solidFill>
                  <a:srgbClr val="0070C0"/>
                </a:solidFill>
              </a:rPr>
              <a:t>”, “-l”, NULL)</a:t>
            </a:r>
          </a:p>
          <a:p>
            <a:pPr marL="857250" lvl="2" indent="0">
              <a:buNone/>
            </a:pPr>
            <a:endParaRPr lang="en-GB" altLang="en-US" dirty="0" smtClean="0"/>
          </a:p>
          <a:p>
            <a:pPr marL="857250" lvl="2" indent="0">
              <a:buNone/>
            </a:pPr>
            <a:endParaRPr lang="en-GB" altLang="en-US" dirty="0"/>
          </a:p>
          <a:p>
            <a:pPr marL="857250" lvl="2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341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="" xmlns:a16="http://schemas.microsoft.com/office/drawing/2014/main" id="{B3A2AC5D-C916-47B2-8787-ACB9BD2F9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70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exec ()</a:t>
            </a:r>
            <a:endParaRPr lang="en-US" alt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2003896" y="1832041"/>
            <a:ext cx="1128408" cy="1011677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023352" y="4179650"/>
            <a:ext cx="1128408" cy="1011677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316493" y="4179650"/>
            <a:ext cx="1128408" cy="1011677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ls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169922" y="4179650"/>
            <a:ext cx="1128408" cy="1011677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316493" y="1832042"/>
            <a:ext cx="1128408" cy="1011677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Verdana" charset="0"/>
              </a:rPr>
              <a:t>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150467" y="1832041"/>
            <a:ext cx="1128408" cy="1011677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Verdana" charset="0"/>
              </a:rPr>
              <a:t>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5" name="Straight Arrow Connector 4"/>
          <p:cNvCxnSpPr>
            <a:stCxn id="3" idx="4"/>
            <a:endCxn id="7" idx="0"/>
          </p:cNvCxnSpPr>
          <p:nvPr/>
        </p:nvCxnSpPr>
        <p:spPr bwMode="auto">
          <a:xfrm>
            <a:off x="2568100" y="2843718"/>
            <a:ext cx="19456" cy="13359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11" idx="4"/>
            <a:endCxn id="9" idx="0"/>
          </p:cNvCxnSpPr>
          <p:nvPr/>
        </p:nvCxnSpPr>
        <p:spPr bwMode="auto">
          <a:xfrm>
            <a:off x="4714671" y="2843718"/>
            <a:ext cx="19455" cy="13359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10" idx="4"/>
          </p:cNvCxnSpPr>
          <p:nvPr/>
        </p:nvCxnSpPr>
        <p:spPr bwMode="auto">
          <a:xfrm flipH="1">
            <a:off x="6880696" y="2843719"/>
            <a:ext cx="1" cy="13359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140085" y="1462709"/>
            <a:ext cx="68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Parent		    Parent	</a:t>
            </a:r>
            <a:r>
              <a:rPr lang="en-GB" dirty="0"/>
              <a:t> </a:t>
            </a:r>
            <a:r>
              <a:rPr lang="en-GB" dirty="0" smtClean="0"/>
              <a:t>     Parent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691318" y="3327017"/>
            <a:ext cx="354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GB" dirty="0" smtClean="0"/>
              <a:t>ork()		    </a:t>
            </a:r>
            <a:r>
              <a:rPr lang="en-GB" dirty="0" err="1" smtClean="0"/>
              <a:t>execlp</a:t>
            </a:r>
            <a:r>
              <a:rPr lang="en-GB" dirty="0" smtClean="0"/>
              <a:t> “ls”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146568" y="5253266"/>
            <a:ext cx="68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Child 		      Child	          Child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1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CE1AA525-61E4-4CE5-B1B8-BBEC4CC5E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6950" y="14573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 Program Forking Separate Process</a:t>
            </a:r>
          </a:p>
        </p:txBody>
      </p:sp>
      <p:pic>
        <p:nvPicPr>
          <p:cNvPr id="48131" name="Picture 5" descr="Screen Shot 2012-12-04 at 11.21.10 AM.png">
            <a:extLst>
              <a:ext uri="{FF2B5EF4-FFF2-40B4-BE49-F238E27FC236}">
                <a16:creationId xmlns="" xmlns:a16="http://schemas.microsoft.com/office/drawing/2014/main" id="{D4AAA5E2-276C-448A-B064-DFAFD9023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969963"/>
            <a:ext cx="6038850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4114800" y="3725694"/>
            <a:ext cx="797668" cy="252919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b="1" dirty="0" smtClean="0">
                <a:latin typeface="Verdana" charset="0"/>
              </a:rPr>
              <a:t>e</a:t>
            </a:r>
            <a:r>
              <a:rPr kumimoji="0" lang="en-GB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xit (1);</a:t>
            </a: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17140" y="4335295"/>
            <a:ext cx="794426" cy="246433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b="1" dirty="0" smtClean="0">
                <a:latin typeface="Verdana" charset="0"/>
              </a:rPr>
              <a:t>e</a:t>
            </a:r>
            <a:r>
              <a:rPr kumimoji="0" lang="en-GB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xit (0);</a:t>
            </a: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603132" y="5331349"/>
            <a:ext cx="794426" cy="246434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b="1" dirty="0" smtClean="0">
                <a:latin typeface="Verdana" charset="0"/>
              </a:rPr>
              <a:t>e</a:t>
            </a:r>
            <a:r>
              <a:rPr kumimoji="0" lang="en-GB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xit (0);</a:t>
            </a: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="" xmlns:a16="http://schemas.microsoft.com/office/drawing/2014/main" id="{09D0E5E8-A027-43B0-871E-ED73DF85B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1713" y="130054"/>
            <a:ext cx="7485062" cy="576262"/>
          </a:xfrm>
        </p:spPr>
        <p:txBody>
          <a:bodyPr/>
          <a:lstStyle/>
          <a:p>
            <a:r>
              <a:rPr lang="en-US" altLang="en-US" dirty="0"/>
              <a:t>Interprocess Communication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="" xmlns:a16="http://schemas.microsoft.com/office/drawing/2014/main" id="{2EF26BE1-FCB0-440F-8834-E9B667D36D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1213" y="1154113"/>
            <a:ext cx="7675562" cy="4530725"/>
          </a:xfrm>
        </p:spPr>
        <p:txBody>
          <a:bodyPr/>
          <a:lstStyle/>
          <a:p>
            <a:r>
              <a:rPr lang="en-US" altLang="en-US" dirty="0"/>
              <a:t>Processes within a system may be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independent</a:t>
            </a:r>
            <a:r>
              <a:rPr lang="en-US" altLang="en-US" b="1" dirty="0"/>
              <a:t> </a:t>
            </a:r>
            <a:r>
              <a:rPr lang="en-US" altLang="en-US" dirty="0"/>
              <a:t>or </a:t>
            </a:r>
            <a:r>
              <a:rPr lang="en-US" altLang="en-US" b="1" dirty="0" smtClean="0">
                <a:solidFill>
                  <a:srgbClr val="006699"/>
                </a:solidFill>
                <a:latin typeface="+mj-lt"/>
              </a:rPr>
              <a:t>cooperating</a:t>
            </a:r>
          </a:p>
          <a:p>
            <a:r>
              <a:rPr lang="en-GB" altLang="en-US" b="1" dirty="0" smtClean="0">
                <a:solidFill>
                  <a:srgbClr val="006699"/>
                </a:solidFill>
                <a:latin typeface="+mj-lt"/>
              </a:rPr>
              <a:t>Independent process</a:t>
            </a:r>
            <a:r>
              <a:rPr lang="en-GB" altLang="en-US" dirty="0"/>
              <a:t> does not </a:t>
            </a:r>
            <a:r>
              <a:rPr lang="en-GB" altLang="en-US" dirty="0" smtClean="0"/>
              <a:t>affect </a:t>
            </a:r>
            <a:r>
              <a:rPr lang="en-GB" altLang="en-US" dirty="0"/>
              <a:t>or get </a:t>
            </a:r>
            <a:r>
              <a:rPr lang="en-GB" altLang="en-US" dirty="0" smtClean="0"/>
              <a:t>affected </a:t>
            </a:r>
            <a:r>
              <a:rPr lang="en-GB" altLang="en-US" dirty="0"/>
              <a:t>by another process</a:t>
            </a:r>
            <a:endParaRPr lang="en-US" altLang="en-US" dirty="0"/>
          </a:p>
          <a:p>
            <a:r>
              <a:rPr lang="en-US" altLang="en-US" dirty="0"/>
              <a:t>Cooperating process can affect or be affected by other processes, including sharing data</a:t>
            </a:r>
          </a:p>
          <a:p>
            <a:r>
              <a:rPr lang="en-US" altLang="en-US" dirty="0" smtClean="0"/>
              <a:t>Reasons/advantages </a:t>
            </a:r>
            <a:r>
              <a:rPr lang="en-US" altLang="en-US" dirty="0"/>
              <a:t>for cooperating processes:</a:t>
            </a:r>
          </a:p>
          <a:p>
            <a:pPr lvl="1"/>
            <a:r>
              <a:rPr lang="en-US" altLang="en-US" dirty="0"/>
              <a:t>Information sharing</a:t>
            </a:r>
          </a:p>
          <a:p>
            <a:pPr lvl="1"/>
            <a:r>
              <a:rPr lang="en-US" altLang="en-US" dirty="0"/>
              <a:t>Computation speedup</a:t>
            </a:r>
          </a:p>
          <a:p>
            <a:pPr lvl="1"/>
            <a:r>
              <a:rPr lang="en-US" altLang="en-US" dirty="0"/>
              <a:t>Modularity</a:t>
            </a:r>
          </a:p>
          <a:p>
            <a:pPr lvl="1"/>
            <a:r>
              <a:rPr lang="en-US" altLang="en-US" dirty="0"/>
              <a:t>Convenience	</a:t>
            </a:r>
          </a:p>
          <a:p>
            <a:r>
              <a:rPr lang="en-US" altLang="en-US" dirty="0"/>
              <a:t>Cooperating processes need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interprocess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communication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IPC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Two models of IPC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Shared memory </a:t>
            </a:r>
            <a:r>
              <a:rPr lang="en-US" altLang="en-US" dirty="0"/>
              <a:t>(under the control of </a:t>
            </a:r>
            <a:r>
              <a:rPr lang="en-US" altLang="en-US" dirty="0" smtClean="0"/>
              <a:t>users-PC scenario)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Message passing </a:t>
            </a:r>
            <a:r>
              <a:rPr lang="en-US" altLang="en-US" dirty="0"/>
              <a:t>(under the control of </a:t>
            </a:r>
            <a:r>
              <a:rPr lang="en-US" altLang="en-US" dirty="0" smtClean="0"/>
              <a:t>OS-Pipes)</a:t>
            </a:r>
            <a:endParaRPr lang="en-US" altLang="en-US" dirty="0"/>
          </a:p>
          <a:p>
            <a:pPr lvl="1"/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="" xmlns:a16="http://schemas.microsoft.com/office/drawing/2014/main" id="{D24006AF-9462-4FD7-8602-D757042B9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Communications Models 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="" xmlns:a16="http://schemas.microsoft.com/office/drawing/2014/main" id="{00B4232E-A93C-4613-91D0-E8A0948B6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1150938"/>
            <a:ext cx="6372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(a) Shared memory.  		(b) Message passing. </a:t>
            </a:r>
            <a:r>
              <a:rPr kumimoji="0" lang="en-US" altLang="en-US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61444" name="Picture 1">
            <a:extLst>
              <a:ext uri="{FF2B5EF4-FFF2-40B4-BE49-F238E27FC236}">
                <a16:creationId xmlns="" xmlns:a16="http://schemas.microsoft.com/office/drawing/2014/main" id="{3ED38AED-C0F5-4084-BE69-BF6EFD7FF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2016125"/>
            <a:ext cx="6246813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="" xmlns:a16="http://schemas.microsoft.com/office/drawing/2014/main" id="{69141823-0818-4D21-8248-27E5004AC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228600"/>
            <a:ext cx="7937500" cy="576263"/>
          </a:xfrm>
        </p:spPr>
        <p:txBody>
          <a:bodyPr/>
          <a:lstStyle/>
          <a:p>
            <a:pPr eaLnBrk="1" hangingPunct="1"/>
            <a:r>
              <a:rPr lang="en-US" altLang="en-US"/>
              <a:t>Producer-Consumer Problem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="" xmlns:a16="http://schemas.microsoft.com/office/drawing/2014/main" id="{99B8C2EA-F3A4-449A-81E9-2FC5EC36E1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214438"/>
            <a:ext cx="6825665" cy="4344151"/>
          </a:xfrm>
        </p:spPr>
        <p:txBody>
          <a:bodyPr/>
          <a:lstStyle/>
          <a:p>
            <a:r>
              <a:rPr lang="en-US" altLang="en-US" dirty="0"/>
              <a:t>Paradigm for cooperating processes:</a:t>
            </a:r>
          </a:p>
          <a:p>
            <a:pPr lvl="1"/>
            <a:r>
              <a:rPr lang="en-US" altLang="en-US" b="1" i="1" dirty="0"/>
              <a:t>producer</a:t>
            </a:r>
            <a:r>
              <a:rPr lang="en-US" altLang="en-US" dirty="0"/>
              <a:t> process produces information that is consumed by a </a:t>
            </a:r>
            <a:r>
              <a:rPr lang="en-US" altLang="en-US" b="1" i="1" dirty="0"/>
              <a:t>consumer</a:t>
            </a:r>
            <a:r>
              <a:rPr lang="en-US" altLang="en-US" dirty="0"/>
              <a:t> process</a:t>
            </a:r>
          </a:p>
          <a:p>
            <a:r>
              <a:rPr lang="en-US" altLang="en-US" dirty="0"/>
              <a:t>Two variations: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unbounded-buffer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places no practical limit on the size of the buffer:</a:t>
            </a:r>
          </a:p>
          <a:p>
            <a:pPr lvl="2"/>
            <a:r>
              <a:rPr lang="en-US" altLang="en-US" dirty="0"/>
              <a:t>Producer never waits</a:t>
            </a:r>
          </a:p>
          <a:p>
            <a:pPr lvl="2"/>
            <a:r>
              <a:rPr lang="en-US" altLang="en-US" dirty="0"/>
              <a:t>Consumer waits if there is no buffer to consume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bounded-buffer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assumes that there is a fixed buffer size</a:t>
            </a:r>
          </a:p>
          <a:p>
            <a:pPr lvl="2"/>
            <a:r>
              <a:rPr lang="en-US" altLang="en-US" dirty="0"/>
              <a:t>Producer must wait if all buffers are full</a:t>
            </a:r>
          </a:p>
          <a:p>
            <a:pPr lvl="2"/>
            <a:r>
              <a:rPr lang="en-US" altLang="en-US" dirty="0"/>
              <a:t>Consumer waits if there is no buffer to consume</a:t>
            </a:r>
          </a:p>
        </p:txBody>
      </p:sp>
    </p:spTree>
    <p:extLst>
      <p:ext uri="{BB962C8B-B14F-4D97-AF65-F5344CB8AC3E}">
        <p14:creationId xmlns:p14="http://schemas.microsoft.com/office/powerpoint/2010/main" val="12619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="" xmlns:a16="http://schemas.microsoft.com/office/drawing/2014/main" id="{F75428CE-94A1-42F8-AA1B-55485F581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0585" y="95580"/>
            <a:ext cx="8426450" cy="576263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Shared Memory Solution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="" xmlns:a16="http://schemas.microsoft.com/office/drawing/2014/main" id="{90C2EA05-1541-4195-8AE7-131E61118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3438" y="1233488"/>
            <a:ext cx="7239751" cy="438525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An area of memory shared among the processes that wish to communicate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communication is under the control of the users processes not the operating system.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Major issues is to provide mechanism that will allow the user processes to synchronize their actions when they access shared memory.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Synchronization is discussed in great details in Chapters 6 &amp; 7.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="" xmlns:a16="http://schemas.microsoft.com/office/drawing/2014/main" id="{99EE88E8-FB94-4EA2-914B-EA0288206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163" y="265946"/>
            <a:ext cx="8074025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Bounded-Buffer – Shared-Memory Solution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="" xmlns:a16="http://schemas.microsoft.com/office/drawing/2014/main" id="{06B4B2DB-0CD0-402C-8F68-104A05E1E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88" y="1203325"/>
            <a:ext cx="7486650" cy="4700588"/>
          </a:xfrm>
        </p:spPr>
        <p:txBody>
          <a:bodyPr/>
          <a:lstStyle/>
          <a:p>
            <a:r>
              <a:rPr lang="en-US" altLang="en-US" dirty="0"/>
              <a:t>Shared data</a:t>
            </a:r>
          </a:p>
          <a:p>
            <a:pPr marL="1598613" lvl="3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#define BUFFER_SIZE 10</a:t>
            </a:r>
          </a:p>
          <a:p>
            <a:pPr marL="1598613" lvl="3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typedef struct {</a:t>
            </a:r>
          </a:p>
          <a:p>
            <a:pPr marL="1598613" lvl="3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. . .</a:t>
            </a:r>
          </a:p>
          <a:p>
            <a:pPr marL="1598613" lvl="3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 item;</a:t>
            </a:r>
          </a:p>
          <a:p>
            <a:pPr marL="1598613" lvl="3"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marL="1598613" lvl="3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item buffer[BUFFER_SIZE];</a:t>
            </a:r>
          </a:p>
          <a:p>
            <a:pPr marL="1598613" lvl="3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int in = 0;</a:t>
            </a:r>
          </a:p>
          <a:p>
            <a:pPr marL="1598613" lvl="3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int out = 0;</a:t>
            </a:r>
          </a:p>
          <a:p>
            <a:pPr marL="1598613" lvl="3">
              <a:buFontTx/>
              <a:buNone/>
            </a:pPr>
            <a:endParaRPr lang="en-US" altLang="en-US" dirty="0"/>
          </a:p>
          <a:p>
            <a:r>
              <a:rPr lang="en-US" altLang="en-US" dirty="0"/>
              <a:t>Solution  presented in next slides is correct, but can only use </a:t>
            </a:r>
            <a:r>
              <a:rPr lang="en-US" altLang="en-US" b="1" dirty="0">
                <a:latin typeface="Courier New" panose="02070309020205020404" pitchFamily="49" charset="0"/>
              </a:rPr>
              <a:t>BUFFER_SIZE-1</a:t>
            </a:r>
            <a:r>
              <a:rPr lang="en-US" altLang="en-US" dirty="0"/>
              <a:t> items; that is: 9 items</a:t>
            </a:r>
          </a:p>
          <a:p>
            <a:pPr marL="1598613" lvl="3">
              <a:buFontTx/>
              <a:buNone/>
            </a:pPr>
            <a:endParaRPr lang="en-US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OS structures (Simple, monolithic, </a:t>
            </a:r>
            <a:r>
              <a:rPr lang="en-GB" dirty="0" err="1" smtClean="0"/>
              <a:t>multikernel</a:t>
            </a:r>
            <a:r>
              <a:rPr lang="en-GB" dirty="0" smtClean="0"/>
              <a:t>, layered, microkernel,)</a:t>
            </a:r>
          </a:p>
          <a:p>
            <a:r>
              <a:rPr lang="en-GB" dirty="0" smtClean="0"/>
              <a:t>UNIX/LINUX environment, file/directory structures, important directories (bin, dev, </a:t>
            </a:r>
            <a:r>
              <a:rPr lang="en-GB" dirty="0" err="1" smtClean="0"/>
              <a:t>usr</a:t>
            </a:r>
            <a:r>
              <a:rPr lang="en-GB" dirty="0" smtClean="0"/>
              <a:t>, lib, root, ~, ., .., $HOME)</a:t>
            </a:r>
          </a:p>
          <a:p>
            <a:r>
              <a:rPr lang="en-GB" dirty="0" smtClean="0"/>
              <a:t>Important commands (ls, </a:t>
            </a:r>
            <a:r>
              <a:rPr lang="en-GB" dirty="0" err="1" smtClean="0"/>
              <a:t>pwd</a:t>
            </a:r>
            <a:r>
              <a:rPr lang="en-GB" dirty="0" smtClean="0"/>
              <a:t>, cd, </a:t>
            </a:r>
            <a:r>
              <a:rPr lang="en-GB" dirty="0" err="1" smtClean="0"/>
              <a:t>cp</a:t>
            </a:r>
            <a:r>
              <a:rPr lang="en-GB" dirty="0" smtClean="0"/>
              <a:t>, </a:t>
            </a:r>
            <a:r>
              <a:rPr lang="en-GB" dirty="0" err="1" smtClean="0"/>
              <a:t>mkdir</a:t>
            </a:r>
            <a:r>
              <a:rPr lang="en-GB" dirty="0" smtClean="0"/>
              <a:t>, mv, </a:t>
            </a:r>
            <a:r>
              <a:rPr lang="en-GB" dirty="0" err="1" smtClean="0"/>
              <a:t>rm</a:t>
            </a:r>
            <a:r>
              <a:rPr lang="en-GB" dirty="0" smtClean="0"/>
              <a:t>, </a:t>
            </a:r>
            <a:r>
              <a:rPr lang="en-GB" dirty="0" err="1" smtClean="0"/>
              <a:t>gcc</a:t>
            </a:r>
            <a:r>
              <a:rPr lang="en-GB" dirty="0" smtClean="0"/>
              <a:t>)</a:t>
            </a:r>
          </a:p>
          <a:p>
            <a:r>
              <a:rPr lang="en-GB" dirty="0" smtClean="0"/>
              <a:t>Absolute versus relative path</a:t>
            </a:r>
          </a:p>
          <a:p>
            <a:r>
              <a:rPr lang="en-GB" dirty="0" smtClean="0"/>
              <a:t>Process concept (text/code, PC/CPU state, stack, data section, heap, PCB, environment)</a:t>
            </a:r>
          </a:p>
          <a:p>
            <a:r>
              <a:rPr lang="en-GB" dirty="0" smtClean="0"/>
              <a:t>PCB (PID, PPID, Process status, CPU state, Memory status, accounting info, CPU scheduling, I/O status)</a:t>
            </a:r>
          </a:p>
          <a:p>
            <a:r>
              <a:rPr lang="en-GB" dirty="0" smtClean="0"/>
              <a:t>Process status (new, ready, wait, run, exit)</a:t>
            </a:r>
          </a:p>
          <a:p>
            <a:r>
              <a:rPr lang="en-GB" dirty="0" smtClean="0"/>
              <a:t>CPU Bound, I/O Bound processes</a:t>
            </a:r>
          </a:p>
          <a:p>
            <a:r>
              <a:rPr lang="en-GB" dirty="0" smtClean="0"/>
              <a:t>Process queues (Jobs, Ready queue, waiting queue)</a:t>
            </a:r>
          </a:p>
          <a:p>
            <a:r>
              <a:rPr lang="en-GB" dirty="0" smtClean="0"/>
              <a:t>Context switching (dispatcher)</a:t>
            </a:r>
          </a:p>
          <a:p>
            <a:r>
              <a:rPr lang="en-GB" dirty="0" smtClean="0"/>
              <a:t>Process Scheduling (STS (CPU); LTM (Job Scheduler); MTS (swapper))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77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="" xmlns:a16="http://schemas.microsoft.com/office/drawing/2014/main" id="{99EE88E8-FB94-4EA2-914B-EA0288206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163" y="265946"/>
            <a:ext cx="8074025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Bounded-Buffer (Cont.)</a:t>
            </a:r>
          </a:p>
        </p:txBody>
      </p:sp>
      <p:graphicFrame>
        <p:nvGraphicFramePr>
          <p:cNvPr id="2" name="Object 1">
            <a:hlinkClick r:id="" action="ppaction://ole?verb=0"/>
            <a:extLst>
              <a:ext uri="{FF2B5EF4-FFF2-40B4-BE49-F238E27FC236}">
                <a16:creationId xmlns="" xmlns:a16="http://schemas.microsoft.com/office/drawing/2014/main" id="{C5820ACB-D233-45E1-8C49-9309579048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491884"/>
              </p:ext>
            </p:extLst>
          </p:nvPr>
        </p:nvGraphicFramePr>
        <p:xfrm>
          <a:off x="758189" y="1005838"/>
          <a:ext cx="7642373" cy="4257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Presentation" r:id="rId4" imgW="6096120" imgH="3429054" progId="PowerPoint.Show.12">
                  <p:embed/>
                </p:oleObj>
              </mc:Choice>
              <mc:Fallback>
                <p:oleObj name="Presentation" r:id="rId4" imgW="6096120" imgH="3429054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8189" y="1005838"/>
                        <a:ext cx="7642373" cy="42570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0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B426FA82-2801-4913-A63A-AF57E7132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2080" y="181610"/>
            <a:ext cx="75692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Producer Process – Shared Memory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="" xmlns:a16="http://schemas.microsoft.com/office/drawing/2014/main" id="{918AC823-35A6-4F95-9F20-D71790E77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3375" y="1187133"/>
            <a:ext cx="6940550" cy="44831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item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next_produced</a:t>
            </a:r>
            <a:r>
              <a:rPr lang="en-US" altLang="en-US" sz="1600" b="1" dirty="0">
                <a:latin typeface="Courier New" panose="02070309020205020404" pitchFamily="49" charset="0"/>
              </a:rPr>
              <a:t>; 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/* produce an item in next produced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while (((in + 1) % BUFFER_SIZE) == out)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	; /* do nothing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buffer[in]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next_produced</a:t>
            </a:r>
            <a:r>
              <a:rPr lang="en-US" altLang="en-US" sz="1600" b="1" dirty="0">
                <a:latin typeface="Courier New" panose="02070309020205020404" pitchFamily="49" charset="0"/>
              </a:rPr>
              <a:t>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in = (in + 1) % BUFFER_SIZE;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>
              <a:latin typeface="Monaco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/>
          </a:p>
          <a:p>
            <a:pPr>
              <a:buFont typeface="Monotype Sorts" pitchFamily="-84" charset="2"/>
              <a:buNone/>
            </a:pPr>
            <a:r>
              <a:rPr lang="en-US" altLang="en-US" sz="1400" dirty="0"/>
              <a:t>	</a:t>
            </a:r>
          </a:p>
          <a:p>
            <a:pPr marL="7167563" lvl="4">
              <a:buFontTx/>
              <a:buNone/>
            </a:pPr>
            <a:endParaRPr lang="en-US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="" xmlns:a16="http://schemas.microsoft.com/office/drawing/2014/main" id="{65A24975-CF06-4A73-8D26-DA0E6F7E6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2835" y="204535"/>
            <a:ext cx="7594600" cy="545850"/>
          </a:xfrm>
        </p:spPr>
        <p:txBody>
          <a:bodyPr/>
          <a:lstStyle/>
          <a:p>
            <a:pPr eaLnBrk="1" hangingPunct="1"/>
            <a:r>
              <a:rPr lang="en-US" altLang="en-US" dirty="0"/>
              <a:t>Consumer Process – Shared Memory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="" xmlns:a16="http://schemas.microsoft.com/office/drawing/2014/main" id="{A4383804-C100-4255-A1BD-B8DC67A9F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49413" y="1219200"/>
            <a:ext cx="6894512" cy="4411663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item next_consumed; </a:t>
            </a:r>
            <a:br>
              <a:rPr lang="en-US" altLang="en-US" sz="1600" b="1">
                <a:latin typeface="Courier New" panose="02070309020205020404" pitchFamily="49" charset="0"/>
              </a:rPr>
            </a:br>
            <a:endParaRPr lang="en-US" altLang="en-US" sz="1600" b="1">
              <a:latin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while (true) {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</a:rPr>
              <a:t>	while (in == out)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; /* do nothing */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</a:rPr>
              <a:t>	next_consumed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out = (out + 1) % BUFFER_SIZE;</a:t>
            </a:r>
            <a:br>
              <a:rPr lang="en-US" altLang="en-US" sz="1600" b="1">
                <a:latin typeface="Courier New" panose="02070309020205020404" pitchFamily="49" charset="0"/>
              </a:rPr>
            </a:br>
            <a:endParaRPr lang="en-US" altLang="en-US" sz="1600" b="1">
              <a:latin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/* consume the item in next consumed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>
            <a:extLst>
              <a:ext uri="{FF2B5EF4-FFF2-40B4-BE49-F238E27FC236}">
                <a16:creationId xmlns="" xmlns:a16="http://schemas.microsoft.com/office/drawing/2014/main" id="{1BEBBC13-DD8A-4F8B-B4E0-C68E29E1B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687" y="144198"/>
            <a:ext cx="7870888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What about Filling all the Buffers?</a:t>
            </a:r>
          </a:p>
        </p:txBody>
      </p:sp>
      <p:sp>
        <p:nvSpPr>
          <p:cNvPr id="11266" name="Rectangle 5">
            <a:extLst>
              <a:ext uri="{FF2B5EF4-FFF2-40B4-BE49-F238E27FC236}">
                <a16:creationId xmlns="" xmlns:a16="http://schemas.microsoft.com/office/drawing/2014/main" id="{368FAB7E-F41C-4FB5-A127-15C3BFC35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588" y="1144200"/>
            <a:ext cx="7029677" cy="4762529"/>
          </a:xfrm>
        </p:spPr>
        <p:txBody>
          <a:bodyPr/>
          <a:lstStyle/>
          <a:p>
            <a:r>
              <a:rPr lang="en-US" altLang="en-US" dirty="0"/>
              <a:t>Suppose that we wanted to provide a solution to the consumer-producer problem that fills </a:t>
            </a:r>
            <a:r>
              <a:rPr lang="en-US" altLang="en-US" b="1" dirty="0">
                <a:solidFill>
                  <a:srgbClr val="000000"/>
                </a:solidFill>
              </a:rPr>
              <a:t>all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the buffers. </a:t>
            </a:r>
          </a:p>
          <a:p>
            <a:r>
              <a:rPr lang="en-US" altLang="en-US" dirty="0"/>
              <a:t>We can do so by having an integer </a:t>
            </a:r>
            <a:r>
              <a:rPr lang="en-US" altLang="en-US" sz="2100" b="1" dirty="0">
                <a:latin typeface="Courier" pitchFamily="-84" charset="0"/>
              </a:rPr>
              <a:t>counter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that keeps track of the number of full buffers.  </a:t>
            </a:r>
          </a:p>
          <a:p>
            <a:r>
              <a:rPr lang="en-US" altLang="en-US" dirty="0"/>
              <a:t>Initially, </a:t>
            </a:r>
            <a:r>
              <a:rPr lang="en-US" altLang="en-US" sz="2100" b="1" dirty="0">
                <a:latin typeface="Courier" pitchFamily="-84" charset="0"/>
              </a:rPr>
              <a:t>counter</a:t>
            </a:r>
            <a:r>
              <a:rPr lang="en-US" altLang="en-US" dirty="0">
                <a:latin typeface="Courier" pitchFamily="-84" charset="0"/>
              </a:rPr>
              <a:t> </a:t>
            </a:r>
            <a:r>
              <a:rPr lang="en-US" altLang="en-US" dirty="0"/>
              <a:t>is set to 0. </a:t>
            </a:r>
          </a:p>
          <a:p>
            <a:r>
              <a:rPr lang="en-US" altLang="en-US" dirty="0"/>
              <a:t>The integer </a:t>
            </a:r>
            <a:r>
              <a:rPr lang="en-US" altLang="en-US" sz="2100" b="1" dirty="0">
                <a:latin typeface="Courier" pitchFamily="-84" charset="0"/>
              </a:rPr>
              <a:t>counter</a:t>
            </a:r>
            <a:r>
              <a:rPr lang="en-US" altLang="en-US" dirty="0"/>
              <a:t> is incremented by the producer after it produces a new buffer.</a:t>
            </a:r>
          </a:p>
          <a:p>
            <a:r>
              <a:rPr lang="en-US" altLang="en-US" dirty="0"/>
              <a:t>The integer </a:t>
            </a:r>
            <a:r>
              <a:rPr lang="en-US" altLang="en-US" sz="2100" b="1" dirty="0">
                <a:latin typeface="Courier" pitchFamily="-84" charset="0"/>
              </a:rPr>
              <a:t>counter</a:t>
            </a:r>
            <a:r>
              <a:rPr lang="en-US" altLang="en-US" dirty="0"/>
              <a:t> is and is decremented by the consumer after it consumes a buffer.</a:t>
            </a:r>
          </a:p>
        </p:txBody>
      </p:sp>
    </p:spTree>
    <p:extLst>
      <p:ext uri="{BB962C8B-B14F-4D97-AF65-F5344CB8AC3E}">
        <p14:creationId xmlns:p14="http://schemas.microsoft.com/office/powerpoint/2010/main" val="418925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="" xmlns:a16="http://schemas.microsoft.com/office/drawing/2014/main" id="{6FBA2318-657D-42C6-AB7B-E9BBF4DA2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419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Producer 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="" xmlns:a16="http://schemas.microsoft.com/office/drawing/2014/main" id="{32980AD2-3FC6-4309-A775-93AFA5595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95120" y="1258888"/>
            <a:ext cx="6299200" cy="3597592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while (true) {</a:t>
            </a:r>
            <a:br>
              <a:rPr lang="en-US" altLang="en-US" dirty="0"/>
            </a:br>
            <a:r>
              <a:rPr lang="en-US" altLang="en-US" dirty="0"/>
              <a:t>	/* produce an item in next produced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while (counter == BUFFER_SIZE) 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	; /* do nothing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buffer[in] = </a:t>
            </a:r>
            <a:r>
              <a:rPr lang="en-US" altLang="en-US" dirty="0" err="1"/>
              <a:t>next_produced</a:t>
            </a:r>
            <a:r>
              <a:rPr lang="en-US" altLang="en-US" dirty="0"/>
              <a:t>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in = (in + 1) % BUFFER_SIZE;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counter++;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9934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="" xmlns:a16="http://schemas.microsoft.com/office/drawing/2014/main" id="{BF7414AA-B215-4A20-88A1-C865671BE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363" y="116752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Consumer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="" xmlns:a16="http://schemas.microsoft.com/office/drawing/2014/main" id="{F7E5C80C-620B-4BAE-A990-B50235C7D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3651" y="1262063"/>
            <a:ext cx="6797869" cy="3482657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while (true) {</a:t>
            </a:r>
          </a:p>
          <a:p>
            <a:pPr marL="0" indent="0">
              <a:buNone/>
            </a:pPr>
            <a:r>
              <a:rPr lang="en-US" altLang="en-US" dirty="0"/>
              <a:t>	while (counter == 0) </a:t>
            </a:r>
          </a:p>
          <a:p>
            <a:pPr marL="0" indent="0">
              <a:buNone/>
            </a:pPr>
            <a:r>
              <a:rPr lang="en-US" altLang="en-US" dirty="0"/>
              <a:t>		; /* do nothing */ 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next_consumed</a:t>
            </a:r>
            <a:r>
              <a:rPr lang="en-US" altLang="en-US" dirty="0"/>
              <a:t> = buffer[out]; </a:t>
            </a:r>
          </a:p>
          <a:p>
            <a:pPr marL="0" indent="0">
              <a:buNone/>
            </a:pPr>
            <a:r>
              <a:rPr lang="en-US" altLang="en-US" dirty="0"/>
              <a:t>	out = (out + 1) % BUFFER_SIZE; 	</a:t>
            </a:r>
          </a:p>
          <a:p>
            <a:pPr marL="0" indent="0">
              <a:buNone/>
            </a:pPr>
            <a:r>
              <a:rPr lang="en-US" altLang="en-US" dirty="0"/>
              <a:t>        counter--; </a:t>
            </a:r>
          </a:p>
          <a:p>
            <a:pPr marL="0" indent="0">
              <a:buNone/>
            </a:pPr>
            <a:r>
              <a:rPr lang="en-US" altLang="en-US" dirty="0"/>
              <a:t>	/* consume the item in next consumed */ </a:t>
            </a:r>
          </a:p>
          <a:p>
            <a:pPr marL="0" indent="0">
              <a:buNone/>
            </a:pPr>
            <a:r>
              <a:rPr lang="en-US" alt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1193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26">
            <a:extLst>
              <a:ext uri="{FF2B5EF4-FFF2-40B4-BE49-F238E27FC236}">
                <a16:creationId xmlns="" xmlns:a16="http://schemas.microsoft.com/office/drawing/2014/main" id="{8C101D6F-C0EC-4766-8D52-60E1DFA55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526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Race Condition</a:t>
            </a:r>
          </a:p>
        </p:txBody>
      </p:sp>
      <p:sp>
        <p:nvSpPr>
          <p:cNvPr id="17410" name="Rectangle 1027">
            <a:extLst>
              <a:ext uri="{FF2B5EF4-FFF2-40B4-BE49-F238E27FC236}">
                <a16:creationId xmlns="" xmlns:a16="http://schemas.microsoft.com/office/drawing/2014/main" id="{338D3C38-85C1-4063-A149-971FC47DC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5640" y="1177925"/>
            <a:ext cx="7685216" cy="5173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counter++ </a:t>
            </a:r>
            <a:r>
              <a:rPr lang="en-US" altLang="en-US" sz="1600" dirty="0"/>
              <a:t>could be implemented as</a:t>
            </a:r>
            <a:br>
              <a:rPr lang="en-US" altLang="en-US" sz="1600" dirty="0"/>
            </a:b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b="1" dirty="0">
                <a:latin typeface="Courier New" panose="02070309020205020404" pitchFamily="49" charset="0"/>
              </a:rPr>
              <a:t>    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register1 = counter</a:t>
            </a:r>
            <a:b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register1 = register1 + 1</a:t>
            </a:r>
            <a:b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counter = register1</a:t>
            </a:r>
            <a:endParaRPr lang="en-US" altLang="en-US" sz="8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counter--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/>
              <a:t>could be implemented as</a:t>
            </a:r>
            <a:br>
              <a:rPr lang="en-US" altLang="en-US" sz="1600" dirty="0"/>
            </a:b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b="1" dirty="0">
                <a:latin typeface="Courier New" panose="02070309020205020404" pitchFamily="49" charset="0"/>
              </a:rPr>
              <a:t>    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register2 = counter</a:t>
            </a:r>
            <a:b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 register2 = register2 - 1</a:t>
            </a:r>
            <a:b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 counter = register2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/>
              <a:t>Consider this execution interleaving with </a:t>
            </a:r>
            <a:r>
              <a:rPr lang="ja-JP" altLang="en-US" sz="1600" dirty="0"/>
              <a:t>“</a:t>
            </a:r>
            <a:r>
              <a:rPr lang="en-US" altLang="ja-JP" sz="1600" dirty="0"/>
              <a:t>count = 5</a:t>
            </a:r>
            <a:r>
              <a:rPr lang="ja-JP" altLang="en-US" sz="1600" dirty="0"/>
              <a:t>”</a:t>
            </a:r>
            <a:r>
              <a:rPr lang="en-US" altLang="ja-JP" sz="1600" dirty="0"/>
              <a:t> initially: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/>
              <a:t>	S0: producer execute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register1 = counter</a:t>
            </a:r>
            <a:r>
              <a:rPr lang="en-US" altLang="en-US" sz="1600" b="1" dirty="0">
                <a:latin typeface="Courier New" panose="02070309020205020404" pitchFamily="49" charset="0"/>
              </a:rPr>
              <a:t>         </a:t>
            </a:r>
            <a:r>
              <a:rPr lang="en-US" altLang="en-US" sz="1600" dirty="0"/>
              <a:t>{register1 = 5}</a:t>
            </a:r>
            <a:br>
              <a:rPr lang="en-US" altLang="en-US" sz="1600" dirty="0"/>
            </a:br>
            <a:r>
              <a:rPr lang="en-US" altLang="en-US" sz="1600" dirty="0"/>
              <a:t>S1: producer execute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register1 = register1 + 1   </a:t>
            </a:r>
            <a:r>
              <a:rPr lang="en-US" altLang="en-US" sz="1600" dirty="0"/>
              <a:t>{register1 = 6} </a:t>
            </a:r>
            <a:br>
              <a:rPr lang="en-US" altLang="en-US" sz="1600" dirty="0"/>
            </a:br>
            <a:r>
              <a:rPr lang="en-US" altLang="en-US" sz="1600" dirty="0"/>
              <a:t>S2: consumer execute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register2 = counter</a:t>
            </a:r>
            <a:r>
              <a:rPr lang="en-US" altLang="en-US" sz="1600" b="1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/>
              <a:t>{register2 = 5} </a:t>
            </a:r>
            <a:br>
              <a:rPr lang="en-US" altLang="en-US" sz="1600" dirty="0"/>
            </a:br>
            <a:r>
              <a:rPr lang="en-US" altLang="en-US" sz="1600" dirty="0"/>
              <a:t>S3: consumer execute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register2 = register2 – 1  </a:t>
            </a:r>
            <a:r>
              <a:rPr lang="en-US" altLang="en-US" sz="1600" dirty="0"/>
              <a:t>{register2 = 4} </a:t>
            </a:r>
            <a:br>
              <a:rPr lang="en-US" altLang="en-US" sz="1600" dirty="0"/>
            </a:br>
            <a:r>
              <a:rPr lang="en-US" altLang="en-US" sz="1600" dirty="0"/>
              <a:t>S4: producer execute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counter = register1         </a:t>
            </a:r>
            <a:r>
              <a:rPr lang="en-US" altLang="en-US" sz="1600" dirty="0"/>
              <a:t>{counter = 6 } </a:t>
            </a:r>
            <a:br>
              <a:rPr lang="en-US" altLang="en-US" sz="1600" dirty="0"/>
            </a:br>
            <a:r>
              <a:rPr lang="en-US" altLang="en-US" sz="1600" dirty="0"/>
              <a:t>S5: consumer execute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counter = register2        </a:t>
            </a:r>
            <a:r>
              <a:rPr lang="en-US" altLang="en-US" sz="1600" dirty="0"/>
              <a:t>{counter = 4}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410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26">
            <a:extLst>
              <a:ext uri="{FF2B5EF4-FFF2-40B4-BE49-F238E27FC236}">
                <a16:creationId xmlns="" xmlns:a16="http://schemas.microsoft.com/office/drawing/2014/main" id="{8C101D6F-C0EC-4766-8D52-60E1DFA55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526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Race Condition (Cont.)</a:t>
            </a:r>
          </a:p>
        </p:txBody>
      </p:sp>
      <p:sp>
        <p:nvSpPr>
          <p:cNvPr id="17410" name="Rectangle 1027">
            <a:extLst>
              <a:ext uri="{FF2B5EF4-FFF2-40B4-BE49-F238E27FC236}">
                <a16:creationId xmlns="" xmlns:a16="http://schemas.microsoft.com/office/drawing/2014/main" id="{338D3C38-85C1-4063-A149-971FC47DC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5640" y="1177925"/>
            <a:ext cx="6550503" cy="474520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Question – why was there no race condition in the first solution (where at most N – 1) buffers can be filled?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More in Chapter 6.</a:t>
            </a:r>
          </a:p>
        </p:txBody>
      </p:sp>
    </p:spTree>
    <p:extLst>
      <p:ext uri="{BB962C8B-B14F-4D97-AF65-F5344CB8AC3E}">
        <p14:creationId xmlns:p14="http://schemas.microsoft.com/office/powerpoint/2010/main" val="223929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="" xmlns:a16="http://schemas.microsoft.com/office/drawing/2014/main" id="{6F3F2B4A-DE70-43EF-BB61-6A78698FE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222" y="133932"/>
            <a:ext cx="79962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IPC – Message Passing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="" xmlns:a16="http://schemas.microsoft.com/office/drawing/2014/main" id="{70AECD7B-E784-4C8C-8677-1B9EFF192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201738"/>
            <a:ext cx="6236870" cy="43809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latin typeface="Courier New" panose="02070309020205020404" pitchFamily="49" charset="0"/>
              </a:rPr>
              <a:t>send</a:t>
            </a:r>
            <a:r>
              <a:rPr lang="en-US" altLang="en-US" dirty="0"/>
              <a:t>(</a:t>
            </a:r>
            <a:r>
              <a:rPr lang="en-US" altLang="en-US" i="1" dirty="0"/>
              <a:t>message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latin typeface="Courier New" panose="02070309020205020404" pitchFamily="49" charset="0"/>
              </a:rPr>
              <a:t>receive</a:t>
            </a:r>
            <a:r>
              <a:rPr lang="en-US" altLang="en-US" dirty="0"/>
              <a:t>(</a:t>
            </a:r>
            <a:r>
              <a:rPr lang="en-US" altLang="en-US" i="1" dirty="0"/>
              <a:t>message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The</a:t>
            </a:r>
            <a:r>
              <a:rPr lang="en-US" altLang="en-US" i="1" dirty="0"/>
              <a:t> message</a:t>
            </a:r>
            <a:r>
              <a:rPr lang="en-US" altLang="en-US" dirty="0"/>
              <a:t> size is either fixed or variable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="" xmlns:a16="http://schemas.microsoft.com/office/drawing/2014/main" id="{B833C5ED-B4D0-4EF0-A04C-582581174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6475" y="220663"/>
            <a:ext cx="7997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Message Passing (Cont.)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="" xmlns:a16="http://schemas.microsoft.com/office/drawing/2014/main" id="{BA6A6236-9FD7-4CF5-AFB2-3C81D1F5D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0476" y="1091532"/>
            <a:ext cx="7003047" cy="4674936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If processes </a:t>
            </a:r>
            <a:r>
              <a:rPr lang="en-US" altLang="en-US" i="1" dirty="0"/>
              <a:t>P</a:t>
            </a:r>
            <a:r>
              <a:rPr lang="en-US" altLang="en-US" dirty="0"/>
              <a:t> and </a:t>
            </a:r>
            <a:r>
              <a:rPr lang="en-US" altLang="en-US" i="1" dirty="0"/>
              <a:t>Q</a:t>
            </a:r>
            <a:r>
              <a:rPr lang="en-US" altLang="en-US" dirty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Establish a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communication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sz="2000" b="1" dirty="0"/>
              <a:t> </a:t>
            </a:r>
            <a:r>
              <a:rPr lang="en-US" altLang="en-US" dirty="0"/>
              <a:t>between them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Exchange messages via send/receive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Implementation issues:</a:t>
            </a:r>
          </a:p>
          <a:p>
            <a:pPr lvl="1"/>
            <a:r>
              <a:rPr lang="en-US" altLang="en-US" dirty="0"/>
              <a:t>How are links established?</a:t>
            </a:r>
          </a:p>
          <a:p>
            <a:pPr lvl="1"/>
            <a:r>
              <a:rPr lang="en-US" altLang="en-US" dirty="0"/>
              <a:t>Can a link be associated with more than two processes?</a:t>
            </a:r>
          </a:p>
          <a:p>
            <a:pPr lvl="1"/>
            <a:r>
              <a:rPr lang="en-US" altLang="en-US" dirty="0"/>
              <a:t>How many links can there be between every pair of communicating processes?</a:t>
            </a:r>
          </a:p>
          <a:p>
            <a:pPr lvl="1"/>
            <a:r>
              <a:rPr lang="en-US" altLang="en-US" dirty="0"/>
              <a:t>What is the capacity of a link?</a:t>
            </a:r>
          </a:p>
          <a:p>
            <a:pPr lvl="1"/>
            <a:r>
              <a:rPr lang="en-US" altLang="en-US" dirty="0"/>
              <a:t>Is the size of a message that the link can accommodate fixed or variable?</a:t>
            </a:r>
          </a:p>
          <a:p>
            <a:pPr lvl="1"/>
            <a:r>
              <a:rPr lang="en-US" altLang="en-US" dirty="0"/>
              <a:t>Is a link unidirectional or bi-directional?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="" xmlns:a16="http://schemas.microsoft.com/office/drawing/2014/main" id="{17E8AE27-E50C-40A0-B477-CFFEC3475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6388" y="222250"/>
            <a:ext cx="6107112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Concept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="" xmlns:a16="http://schemas.microsoft.com/office/drawing/2014/main" id="{5D446FCF-843C-4B0E-B66C-D60BED277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3750" y="1206500"/>
            <a:ext cx="7624536" cy="475887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An operating system executes a variety of programs that run as a process.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Process</a:t>
            </a:r>
            <a:r>
              <a:rPr lang="en-US" altLang="en-US" dirty="0"/>
              <a:t> – a program in execution; process execution must progress in sequential fashion. No parallel execution of instructions of a  single process</a:t>
            </a:r>
          </a:p>
          <a:p>
            <a:r>
              <a:rPr lang="en-US" altLang="en-US" dirty="0"/>
              <a:t>Multiple parts</a:t>
            </a:r>
          </a:p>
          <a:p>
            <a:pPr lvl="1"/>
            <a:r>
              <a:rPr lang="en-US" altLang="en-US" dirty="0"/>
              <a:t>The program code, also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text section</a:t>
            </a:r>
          </a:p>
          <a:p>
            <a:pPr lvl="1"/>
            <a:r>
              <a:rPr lang="en-US" altLang="en-US" dirty="0"/>
              <a:t>Current activity including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</a:t>
            </a:r>
            <a:r>
              <a:rPr lang="en-US" altLang="en-US" b="1" dirty="0" smtClean="0">
                <a:solidFill>
                  <a:srgbClr val="006699"/>
                </a:solidFill>
                <a:latin typeface="+mj-lt"/>
              </a:rPr>
              <a:t>rogram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</a:t>
            </a:r>
            <a:r>
              <a:rPr lang="en-US" altLang="en-US" b="1" dirty="0" smtClean="0">
                <a:solidFill>
                  <a:srgbClr val="006699"/>
                </a:solidFill>
                <a:latin typeface="+mj-lt"/>
              </a:rPr>
              <a:t>ounter</a:t>
            </a:r>
            <a:r>
              <a:rPr lang="en-US" altLang="en-US" dirty="0"/>
              <a:t>, processor </a:t>
            </a:r>
            <a:r>
              <a:rPr lang="en-US" altLang="en-US" dirty="0" smtClean="0"/>
              <a:t>registers, </a:t>
            </a:r>
            <a:r>
              <a:rPr lang="en-GB" altLang="en-US" b="1" dirty="0">
                <a:solidFill>
                  <a:srgbClr val="006699"/>
                </a:solidFill>
                <a:latin typeface="+mj-lt"/>
              </a:rPr>
              <a:t>CPU State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Stack</a:t>
            </a:r>
            <a:r>
              <a:rPr lang="en-US" altLang="en-US" b="1" dirty="0"/>
              <a:t> </a:t>
            </a:r>
            <a:r>
              <a:rPr lang="en-US" altLang="en-US" dirty="0"/>
              <a:t>containing temporary data</a:t>
            </a:r>
          </a:p>
          <a:p>
            <a:pPr lvl="2"/>
            <a:r>
              <a:rPr lang="en-US" altLang="en-US" dirty="0"/>
              <a:t>Function parameters, return addresses, local variables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Data section </a:t>
            </a:r>
            <a:r>
              <a:rPr lang="en-US" altLang="en-US" dirty="0"/>
              <a:t>containing global variables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Heap</a:t>
            </a:r>
            <a:r>
              <a:rPr lang="en-US" altLang="en-US" b="1" dirty="0"/>
              <a:t> </a:t>
            </a:r>
            <a:r>
              <a:rPr lang="en-US" altLang="en-US" dirty="0"/>
              <a:t>containing memory dynamically allocated during run </a:t>
            </a:r>
            <a:r>
              <a:rPr lang="en-US" altLang="en-US" dirty="0" smtClean="0"/>
              <a:t>time</a:t>
            </a:r>
          </a:p>
          <a:p>
            <a:pPr lvl="1"/>
            <a:r>
              <a:rPr lang="en-GB" altLang="en-US" dirty="0" smtClean="0"/>
              <a:t>Process control block (</a:t>
            </a:r>
            <a:r>
              <a:rPr lang="en-GB" altLang="en-US" b="1" dirty="0">
                <a:solidFill>
                  <a:srgbClr val="006699"/>
                </a:solidFill>
                <a:latin typeface="+mj-lt"/>
              </a:rPr>
              <a:t>PCB</a:t>
            </a:r>
            <a:r>
              <a:rPr lang="en-GB" altLang="en-US" dirty="0" smtClean="0"/>
              <a:t>)</a:t>
            </a:r>
          </a:p>
          <a:p>
            <a:pPr lvl="1"/>
            <a:r>
              <a:rPr lang="en-GB" altLang="en-US" dirty="0" smtClean="0"/>
              <a:t>Environment (</a:t>
            </a:r>
            <a:r>
              <a:rPr lang="en-GB" altLang="en-US" b="1" dirty="0">
                <a:solidFill>
                  <a:srgbClr val="006699"/>
                </a:solidFill>
                <a:latin typeface="+mj-lt"/>
              </a:rPr>
              <a:t>Kernel DS</a:t>
            </a:r>
            <a:r>
              <a:rPr lang="en-GB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="" xmlns:a16="http://schemas.microsoft.com/office/drawing/2014/main" id="{381AC626-0A50-457E-ACC9-A83EC0103D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9488" y="130757"/>
            <a:ext cx="8061325" cy="576262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Implementation of Communication Link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="" xmlns:a16="http://schemas.microsoft.com/office/drawing/2014/main" id="{1D1C4DEC-BA4C-4FF4-8D99-3F8564557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785813"/>
            <a:ext cx="7694613" cy="4530725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Physical: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Shared memory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Hardware bus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Network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Logical: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Direct or indirect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Synchronous or asynchronous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Automatic or explicit buffering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="" xmlns:a16="http://schemas.microsoft.com/office/drawing/2014/main" id="{942199CC-6297-4236-868D-6C5181663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913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 Communication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="" xmlns:a16="http://schemas.microsoft.com/office/drawing/2014/main" id="{3A7D9FE3-3D61-44CD-BD78-77CFC4A0B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1138238"/>
            <a:ext cx="7635875" cy="4530725"/>
          </a:xfrm>
        </p:spPr>
        <p:txBody>
          <a:bodyPr/>
          <a:lstStyle/>
          <a:p>
            <a:r>
              <a:rPr lang="en-US" altLang="en-US" dirty="0"/>
              <a:t>Processes must name each other explicitly:</a:t>
            </a:r>
          </a:p>
          <a:p>
            <a:pPr lvl="1"/>
            <a:r>
              <a:rPr lang="en-US" altLang="en-US" sz="2100" b="1" dirty="0">
                <a:latin typeface="Courier New" panose="02070309020205020404" pitchFamily="49" charset="0"/>
              </a:rPr>
              <a:t>send</a:t>
            </a:r>
            <a:r>
              <a:rPr lang="en-US" altLang="en-US" dirty="0"/>
              <a:t> (</a:t>
            </a:r>
            <a:r>
              <a:rPr lang="en-US" altLang="en-US" i="1" dirty="0"/>
              <a:t>P, message</a:t>
            </a:r>
            <a:r>
              <a:rPr lang="en-US" altLang="en-US" dirty="0"/>
              <a:t>) – send a message to process P</a:t>
            </a:r>
          </a:p>
          <a:p>
            <a:pPr lvl="1"/>
            <a:r>
              <a:rPr lang="en-US" altLang="en-US" sz="2100" b="1" dirty="0">
                <a:latin typeface="Courier New" panose="02070309020205020404" pitchFamily="49" charset="0"/>
              </a:rPr>
              <a:t>receive</a:t>
            </a:r>
            <a:r>
              <a:rPr lang="en-US" altLang="en-US" dirty="0"/>
              <a:t>(</a:t>
            </a:r>
            <a:r>
              <a:rPr lang="en-US" altLang="en-US" i="1" dirty="0"/>
              <a:t>Q, message</a:t>
            </a:r>
            <a:r>
              <a:rPr lang="en-US" altLang="en-US" dirty="0"/>
              <a:t>) – receive a message from process Q</a:t>
            </a:r>
          </a:p>
          <a:p>
            <a:r>
              <a:rPr lang="en-US" altLang="en-US" dirty="0"/>
              <a:t>Properties of communication link</a:t>
            </a:r>
          </a:p>
          <a:p>
            <a:pPr lvl="1"/>
            <a:r>
              <a:rPr lang="en-US" altLang="en-US" dirty="0"/>
              <a:t>Links are established automatically</a:t>
            </a:r>
          </a:p>
          <a:p>
            <a:pPr lvl="1"/>
            <a:r>
              <a:rPr lang="en-US" altLang="en-US" dirty="0"/>
              <a:t>A link is associated with exactly one pair of communicating processes</a:t>
            </a:r>
          </a:p>
          <a:p>
            <a:pPr lvl="1"/>
            <a:r>
              <a:rPr lang="en-US" altLang="en-US" dirty="0"/>
              <a:t>Between each pair there exists exactly one link</a:t>
            </a:r>
          </a:p>
          <a:p>
            <a:pPr lvl="1"/>
            <a:r>
              <a:rPr lang="en-US" altLang="en-US" dirty="0"/>
              <a:t>The link may be unidirectional, but is usually bi-directional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="" xmlns:a16="http://schemas.microsoft.com/office/drawing/2014/main" id="{1143D8FC-6F48-4E94-BF58-37342F331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75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Indirect Communication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="" xmlns:a16="http://schemas.microsoft.com/office/drawing/2014/main" id="{DD569671-6F8E-4503-8E83-6B359504B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2175" y="1147763"/>
            <a:ext cx="7397583" cy="4073942"/>
          </a:xfrm>
        </p:spPr>
        <p:txBody>
          <a:bodyPr/>
          <a:lstStyle/>
          <a:p>
            <a:r>
              <a:rPr lang="en-US" altLang="en-US"/>
              <a:t>Messages are directed and received from mailboxes (also referred to as ports)</a:t>
            </a:r>
          </a:p>
          <a:p>
            <a:pPr lvl="1"/>
            <a:r>
              <a:rPr lang="en-US" altLang="en-US"/>
              <a:t>Each mailbox has a unique id</a:t>
            </a:r>
          </a:p>
          <a:p>
            <a:pPr lvl="1"/>
            <a:r>
              <a:rPr lang="en-US" altLang="en-US"/>
              <a:t>Processes can communicate only if they share a mailbox</a:t>
            </a:r>
          </a:p>
          <a:p>
            <a:r>
              <a:rPr lang="en-US" altLang="en-US"/>
              <a:t>Properties of communication link</a:t>
            </a:r>
          </a:p>
          <a:p>
            <a:pPr lvl="1"/>
            <a:r>
              <a:rPr lang="en-US" altLang="en-US"/>
              <a:t>Link established only if processes share a common mailbox</a:t>
            </a:r>
          </a:p>
          <a:p>
            <a:pPr lvl="1"/>
            <a:r>
              <a:rPr lang="en-US" altLang="en-US"/>
              <a:t>A link may be associated with many processes</a:t>
            </a:r>
          </a:p>
          <a:p>
            <a:pPr lvl="1"/>
            <a:r>
              <a:rPr lang="en-US" altLang="en-US"/>
              <a:t>Each pair of processes may share several communication links</a:t>
            </a:r>
          </a:p>
          <a:p>
            <a:pPr lvl="1"/>
            <a:r>
              <a:rPr lang="en-US" altLang="en-US"/>
              <a:t>Link may be unidirectional or bi-directional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>
            <a:extLst>
              <a:ext uri="{FF2B5EF4-FFF2-40B4-BE49-F238E27FC236}">
                <a16:creationId xmlns="" xmlns:a16="http://schemas.microsoft.com/office/drawing/2014/main" id="{34E55BDD-A170-4015-BADB-B0ED48E46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35063"/>
            <a:ext cx="7535863" cy="3821112"/>
          </a:xfrm>
        </p:spPr>
        <p:txBody>
          <a:bodyPr/>
          <a:lstStyle/>
          <a:p>
            <a:r>
              <a:rPr lang="en-US" altLang="en-US" dirty="0"/>
              <a:t>Operations</a:t>
            </a:r>
          </a:p>
          <a:p>
            <a:pPr lvl="1"/>
            <a:r>
              <a:rPr lang="en-US" altLang="en-US" dirty="0"/>
              <a:t>Create a new mailbox (port)</a:t>
            </a:r>
          </a:p>
          <a:p>
            <a:pPr lvl="1"/>
            <a:r>
              <a:rPr lang="en-US" altLang="en-US" dirty="0"/>
              <a:t>Send and receive messages through mailbox</a:t>
            </a:r>
          </a:p>
          <a:p>
            <a:pPr lvl="1"/>
            <a:r>
              <a:rPr lang="en-US" altLang="en-US" dirty="0"/>
              <a:t>Delete a mailbox</a:t>
            </a:r>
          </a:p>
          <a:p>
            <a:r>
              <a:rPr lang="en-US" altLang="en-US" dirty="0"/>
              <a:t>Primitives are defined as:</a:t>
            </a:r>
          </a:p>
          <a:p>
            <a:pPr lvl="1"/>
            <a:r>
              <a:rPr lang="en-US" altLang="en-US" sz="2100" b="1" dirty="0">
                <a:latin typeface="Courier New" panose="02070309020205020404" pitchFamily="49" charset="0"/>
              </a:rPr>
              <a:t>Send</a:t>
            </a:r>
            <a:r>
              <a:rPr lang="en-US" altLang="en-US" dirty="0"/>
              <a:t>(</a:t>
            </a:r>
            <a:r>
              <a:rPr lang="en-US" altLang="en-US" i="1" dirty="0"/>
              <a:t>A, message</a:t>
            </a:r>
            <a:r>
              <a:rPr lang="en-US" altLang="en-US" dirty="0"/>
              <a:t>) – send a message to mailbox A</a:t>
            </a:r>
          </a:p>
          <a:p>
            <a:pPr lvl="1"/>
            <a:r>
              <a:rPr lang="en-US" altLang="en-US" sz="2100" b="1" dirty="0">
                <a:latin typeface="Courier New" panose="02070309020205020404" pitchFamily="49" charset="0"/>
              </a:rPr>
              <a:t>receive</a:t>
            </a:r>
            <a:r>
              <a:rPr lang="en-US" altLang="en-US" dirty="0"/>
              <a:t>(</a:t>
            </a:r>
            <a:r>
              <a:rPr lang="en-US" altLang="en-US" i="1" dirty="0"/>
              <a:t>A, message</a:t>
            </a:r>
            <a:r>
              <a:rPr lang="en-US" altLang="en-US" dirty="0"/>
              <a:t>) – receive a message from mailbox A</a:t>
            </a:r>
          </a:p>
        </p:txBody>
      </p:sp>
      <p:sp>
        <p:nvSpPr>
          <p:cNvPr id="86019" name="Rectangle 2">
            <a:extLst>
              <a:ext uri="{FF2B5EF4-FFF2-40B4-BE49-F238E27FC236}">
                <a16:creationId xmlns="" xmlns:a16="http://schemas.microsoft.com/office/drawing/2014/main" id="{5F04958A-396F-4A7F-8CBA-0260CD196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4572" y="141201"/>
            <a:ext cx="7947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Indirect Communication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="" xmlns:a16="http://schemas.microsoft.com/office/drawing/2014/main" id="{066DE404-CE0D-4099-B2D8-AC3784357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55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Synchronization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="" xmlns:a16="http://schemas.microsoft.com/office/drawing/2014/main" id="{67B9D991-600B-415B-8F62-A95ED2FAF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0225" y="1588165"/>
            <a:ext cx="7716838" cy="4976891"/>
          </a:xfrm>
        </p:spPr>
        <p:txBody>
          <a:bodyPr/>
          <a:lstStyle/>
          <a:p>
            <a:pPr marL="379413" indent="-379413">
              <a:defRPr/>
            </a:pPr>
            <a:r>
              <a:rPr lang="en-US" b="1" dirty="0">
                <a:solidFill>
                  <a:srgbClr val="006699"/>
                </a:solidFill>
                <a:latin typeface="+mj-lt"/>
              </a:rPr>
              <a:t>Blocking</a:t>
            </a:r>
            <a:r>
              <a:rPr lang="en-US" dirty="0">
                <a:cs typeface="ＭＳ Ｐゴシック" charset="-128"/>
              </a:rPr>
              <a:t> is considered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synchronous</a:t>
            </a:r>
          </a:p>
          <a:p>
            <a:pPr marL="798513" lvl="1" indent="-341313">
              <a:defRPr/>
            </a:pPr>
            <a:r>
              <a:rPr lang="en-US" b="1" dirty="0"/>
              <a:t>Blocking send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/>
              <a:t>the sender is blocked until the message is received</a:t>
            </a:r>
          </a:p>
          <a:p>
            <a:pPr marL="798513" lvl="1" indent="-341313">
              <a:defRPr/>
            </a:pPr>
            <a:r>
              <a:rPr lang="en-US" b="1" dirty="0"/>
              <a:t>Blocking receive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/>
              <a:t>the receiver is  blocked until a message is available</a:t>
            </a:r>
          </a:p>
          <a:p>
            <a:pPr marL="379413" indent="-379413">
              <a:defRPr/>
            </a:pPr>
            <a:r>
              <a:rPr lang="en-US" b="1" dirty="0">
                <a:solidFill>
                  <a:srgbClr val="006699"/>
                </a:solidFill>
                <a:latin typeface="+mj-lt"/>
              </a:rPr>
              <a:t>Non-blocking</a:t>
            </a:r>
            <a:r>
              <a:rPr lang="en-US" dirty="0">
                <a:cs typeface="ＭＳ Ｐゴシック" charset="-128"/>
              </a:rPr>
              <a:t> is considered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asynchronous</a:t>
            </a:r>
          </a:p>
          <a:p>
            <a:pPr marL="798513" lvl="1" indent="-341313">
              <a:defRPr/>
            </a:pPr>
            <a:r>
              <a:rPr lang="en-US" b="1" dirty="0"/>
              <a:t>Non-blocking send</a:t>
            </a:r>
            <a:r>
              <a:rPr lang="en-US" dirty="0"/>
              <a:t> -- the sender sends the message and continue</a:t>
            </a:r>
          </a:p>
          <a:p>
            <a:pPr marL="798513" lvl="1" indent="-341313">
              <a:defRPr/>
            </a:pPr>
            <a:r>
              <a:rPr lang="en-US" b="1" dirty="0"/>
              <a:t>Non-blocking receive</a:t>
            </a:r>
            <a:r>
              <a:rPr lang="en-US" dirty="0"/>
              <a:t> -- the receiver receives:</a:t>
            </a:r>
          </a:p>
          <a:p>
            <a:pPr marL="1141413" lvl="2" indent="-341313">
              <a:defRPr/>
            </a:pPr>
            <a:r>
              <a:rPr lang="en-US" dirty="0"/>
              <a:t>A valid message,  or </a:t>
            </a:r>
          </a:p>
          <a:p>
            <a:pPr marL="1141413" lvl="2" indent="-341313">
              <a:defRPr/>
            </a:pPr>
            <a:r>
              <a:rPr lang="en-US" dirty="0"/>
              <a:t>Null message</a:t>
            </a:r>
          </a:p>
          <a:p>
            <a:pPr marL="398463" indent="-341313">
              <a:defRPr/>
            </a:pPr>
            <a:r>
              <a:rPr lang="en-US" dirty="0">
                <a:ea typeface="ＭＳ Ｐゴシック" charset="0"/>
                <a:cs typeface="ＭＳ Ｐゴシック" charset="-128"/>
              </a:rPr>
              <a:t>Different combinations possible</a:t>
            </a:r>
          </a:p>
          <a:p>
            <a:pPr marL="798513" lvl="1" indent="-341313">
              <a:defRPr/>
            </a:pPr>
            <a:r>
              <a:rPr lang="en-US" dirty="0">
                <a:ea typeface="ＭＳ Ｐゴシック" charset="0"/>
              </a:rPr>
              <a:t>If both send and receive are blocking, we have a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rendezvous</a:t>
            </a:r>
          </a:p>
          <a:p>
            <a:pPr marL="398463" indent="-341313">
              <a:defRPr/>
            </a:pPr>
            <a:endParaRPr lang="en-US" dirty="0">
              <a:cs typeface="ＭＳ Ｐゴシック" charset="-128"/>
            </a:endParaRPr>
          </a:p>
          <a:p>
            <a:pPr marL="1141413" lvl="2" indent="-341313">
              <a:buFont typeface="Monotype Sorts" pitchFamily="-84" charset="2"/>
              <a:buChar char="l"/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FB062E3-7EE3-4CB3-A7FD-45050A40F8C4}"/>
              </a:ext>
            </a:extLst>
          </p:cNvPr>
          <p:cNvSpPr txBox="1"/>
          <p:nvPr/>
        </p:nvSpPr>
        <p:spPr>
          <a:xfrm>
            <a:off x="866272" y="1091585"/>
            <a:ext cx="747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9413" indent="-379413">
              <a:defRPr/>
            </a:pPr>
            <a:r>
              <a:rPr lang="en-US" dirty="0">
                <a:cs typeface="ＭＳ Ｐゴシック" charset="-128"/>
              </a:rPr>
              <a:t>Message passing may be either blocking or non-blocking</a:t>
            </a:r>
          </a:p>
        </p:txBody>
      </p:sp>
    </p:spTree>
    <p:extLst>
      <p:ext uri="{BB962C8B-B14F-4D97-AF65-F5344CB8AC3E}">
        <p14:creationId xmlns:p14="http://schemas.microsoft.com/office/powerpoint/2010/main" val="161592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>
            <a:extLst>
              <a:ext uri="{FF2B5EF4-FFF2-40B4-BE49-F238E27FC236}">
                <a16:creationId xmlns="" xmlns:a16="http://schemas.microsoft.com/office/drawing/2014/main" id="{97701EB2-5660-4646-90DB-5F302502B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27125"/>
            <a:ext cx="6637338" cy="4530725"/>
          </a:xfrm>
        </p:spPr>
        <p:txBody>
          <a:bodyPr/>
          <a:lstStyle/>
          <a:p>
            <a:r>
              <a:rPr lang="en-US" altLang="en-US" dirty="0"/>
              <a:t>Producer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-84" charset="2"/>
              <a:buNone/>
            </a:pPr>
            <a:r>
              <a:rPr lang="en-US" altLang="en-US" dirty="0">
                <a:cs typeface="Courier New" panose="02070309020205020404" pitchFamily="49" charset="0"/>
              </a:rPr>
              <a:t>           </a:t>
            </a: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kumimoji="0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(true) {</a:t>
            </a:r>
            <a:b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/* produce an item in </a:t>
            </a:r>
            <a:r>
              <a:rPr kumimoji="0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-84" charset="2"/>
              <a:buNone/>
            </a:pP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send(</a:t>
            </a:r>
            <a:r>
              <a:rPr kumimoji="0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-84" charset="2"/>
              <a:buNone/>
            </a:pP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kumimoji="0"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Consumer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-84" charset="2"/>
              <a:buNone/>
            </a:pPr>
            <a:r>
              <a:rPr lang="en-US" altLang="en-US" dirty="0"/>
              <a:t>            </a:t>
            </a: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kumimoji="0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(true) {</a:t>
            </a:r>
            <a:b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receive(</a:t>
            </a:r>
            <a:r>
              <a:rPr kumimoji="0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/* consume the item in </a:t>
            </a:r>
            <a:r>
              <a:rPr kumimoji="0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dirty="0"/>
          </a:p>
        </p:txBody>
      </p:sp>
      <p:sp>
        <p:nvSpPr>
          <p:cNvPr id="88067" name="Rectangle 2">
            <a:extLst>
              <a:ext uri="{FF2B5EF4-FFF2-40B4-BE49-F238E27FC236}">
                <a16:creationId xmlns="" xmlns:a16="http://schemas.microsoft.com/office/drawing/2014/main" id="{24243AD7-0317-465B-AB50-5EC00B8AB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3081" y="129169"/>
            <a:ext cx="8058734" cy="576263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Producer-Consumer: 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99244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="" xmlns:a16="http://schemas.microsoft.com/office/drawing/2014/main" id="{EFCCDAF0-ADCB-498D-ABA7-61D9ACD7A1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01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Buffering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="" xmlns:a16="http://schemas.microsoft.com/office/drawing/2014/main" id="{9F3FAE0B-E324-4D81-9059-93D9D79F3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1233488"/>
            <a:ext cx="7658100" cy="4530725"/>
          </a:xfrm>
        </p:spPr>
        <p:txBody>
          <a:bodyPr/>
          <a:lstStyle/>
          <a:p>
            <a:r>
              <a:rPr lang="en-US" altLang="en-US"/>
              <a:t>Queue of messages attached to the link.</a:t>
            </a:r>
          </a:p>
          <a:p>
            <a:r>
              <a:rPr lang="en-US" altLang="en-US"/>
              <a:t>Implemented in one of three ways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>
                <a:solidFill>
                  <a:srgbClr val="CC6600"/>
                </a:solidFill>
              </a:rPr>
              <a:t>1.</a:t>
            </a:r>
            <a:r>
              <a:rPr lang="en-US" altLang="en-US"/>
              <a:t>	Zero capacity – no messages are queued on a link.</a:t>
            </a:r>
            <a:br>
              <a:rPr lang="en-US" altLang="en-US"/>
            </a:br>
            <a:r>
              <a:rPr lang="en-US" altLang="en-US"/>
              <a:t>Sender must wait for receiver (rendezvous)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>
                <a:solidFill>
                  <a:srgbClr val="CC6600"/>
                </a:solidFill>
              </a:rPr>
              <a:t>2.</a:t>
            </a:r>
            <a:r>
              <a:rPr lang="en-US" altLang="en-US"/>
              <a:t>	Bounded capacity – finite length of </a:t>
            </a:r>
            <a:r>
              <a:rPr lang="en-US" altLang="en-US" i="1"/>
              <a:t>n</a:t>
            </a:r>
            <a:r>
              <a:rPr lang="en-US" altLang="en-US"/>
              <a:t> messages</a:t>
            </a:r>
            <a:br>
              <a:rPr lang="en-US" altLang="en-US"/>
            </a:br>
            <a:r>
              <a:rPr lang="en-US" altLang="en-US"/>
              <a:t>Sender must wait if link full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>
                <a:solidFill>
                  <a:srgbClr val="CC6600"/>
                </a:solidFill>
              </a:rPr>
              <a:t>3.</a:t>
            </a:r>
            <a:r>
              <a:rPr lang="en-US" altLang="en-US"/>
              <a:t>	Unbounded capacity – infinite length </a:t>
            </a:r>
            <a:br>
              <a:rPr lang="en-US" altLang="en-US"/>
            </a:br>
            <a:r>
              <a:rPr lang="en-US" altLang="en-US"/>
              <a:t>Sender never waits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="" xmlns:a16="http://schemas.microsoft.com/office/drawing/2014/main" id="{C25BF9C1-AE04-4A77-B3E6-FD94636BD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11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Pipes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="" xmlns:a16="http://schemas.microsoft.com/office/drawing/2014/main" id="{2C682366-2987-469E-AF71-AD20FF741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4713" y="1154113"/>
            <a:ext cx="7588250" cy="4530725"/>
          </a:xfrm>
        </p:spPr>
        <p:txBody>
          <a:bodyPr/>
          <a:lstStyle/>
          <a:p>
            <a:r>
              <a:rPr lang="en-US" altLang="en-US" dirty="0"/>
              <a:t>Acts as a conduit allowing two processes to communicate</a:t>
            </a:r>
          </a:p>
          <a:p>
            <a:r>
              <a:rPr lang="en-US" altLang="en-US" dirty="0"/>
              <a:t>Issues:</a:t>
            </a:r>
          </a:p>
          <a:p>
            <a:pPr lvl="1"/>
            <a:r>
              <a:rPr lang="en-US" altLang="en-US" dirty="0"/>
              <a:t>Is communication unidirectional or bidirectional?</a:t>
            </a:r>
          </a:p>
          <a:p>
            <a:pPr lvl="1"/>
            <a:r>
              <a:rPr lang="en-US" altLang="en-US" dirty="0"/>
              <a:t>In the case of two-way communication, is it half or full-duplex?</a:t>
            </a:r>
          </a:p>
          <a:p>
            <a:pPr lvl="1"/>
            <a:r>
              <a:rPr lang="en-US" altLang="en-US" dirty="0"/>
              <a:t>Must there exist a relationship (i.e., </a:t>
            </a:r>
            <a:r>
              <a:rPr lang="en-US" altLang="en-US" b="1" i="1" dirty="0"/>
              <a:t>parent-child</a:t>
            </a:r>
            <a:r>
              <a:rPr lang="en-US" altLang="en-US" dirty="0"/>
              <a:t>) between the communicating processes?</a:t>
            </a:r>
          </a:p>
          <a:p>
            <a:pPr lvl="1"/>
            <a:r>
              <a:rPr lang="en-US" altLang="en-US" dirty="0"/>
              <a:t>Can the pipes be used over a network?</a:t>
            </a:r>
          </a:p>
          <a:p>
            <a:r>
              <a:rPr lang="en-US" altLang="en-US" b="1" dirty="0"/>
              <a:t>Ordinary pipes </a:t>
            </a:r>
            <a:r>
              <a:rPr lang="en-US" altLang="en-US" dirty="0"/>
              <a:t>– cannot be accessed  from outside the process that created it. Typically, a parent process creates a pipe and uses it to communicate with a child process that it created. </a:t>
            </a:r>
          </a:p>
          <a:p>
            <a:r>
              <a:rPr lang="en-US" altLang="en-US" b="1" dirty="0"/>
              <a:t>Named pipes </a:t>
            </a:r>
            <a:r>
              <a:rPr lang="en-US" altLang="en-US" dirty="0"/>
              <a:t>– can be accessed without a parent-child relationship.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6">
            <a:extLst>
              <a:ext uri="{FF2B5EF4-FFF2-40B4-BE49-F238E27FC236}">
                <a16:creationId xmlns="" xmlns:a16="http://schemas.microsoft.com/office/drawing/2014/main" id="{39BA9E19-E982-409D-855A-7A7246EB3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3838"/>
            <a:ext cx="8229600" cy="576262"/>
          </a:xfrm>
        </p:spPr>
        <p:txBody>
          <a:bodyPr/>
          <a:lstStyle/>
          <a:p>
            <a:r>
              <a:rPr lang="en-US" altLang="en-US"/>
              <a:t>Ordinary Pipes</a:t>
            </a:r>
          </a:p>
        </p:txBody>
      </p:sp>
      <p:sp>
        <p:nvSpPr>
          <p:cNvPr id="113667" name="Content Placeholder 7">
            <a:extLst>
              <a:ext uri="{FF2B5EF4-FFF2-40B4-BE49-F238E27FC236}">
                <a16:creationId xmlns="" xmlns:a16="http://schemas.microsoft.com/office/drawing/2014/main" id="{F5BD8B2E-EBB3-49C3-9C8D-A24250F505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8363" y="1138238"/>
            <a:ext cx="7537450" cy="4930775"/>
          </a:xfrm>
        </p:spPr>
        <p:txBody>
          <a:bodyPr/>
          <a:lstStyle/>
          <a:p>
            <a:r>
              <a:rPr lang="en-US" altLang="en-US" dirty="0"/>
              <a:t>Ordinary Pipes</a:t>
            </a:r>
            <a:r>
              <a:rPr lang="en-US" altLang="en-US" b="1" dirty="0"/>
              <a:t> </a:t>
            </a:r>
            <a:r>
              <a:rPr lang="en-US" altLang="en-US" dirty="0"/>
              <a:t>allow communication in standard producer-consumer style</a:t>
            </a:r>
          </a:p>
          <a:p>
            <a:r>
              <a:rPr lang="en-US" altLang="en-US" dirty="0"/>
              <a:t>Producer writes to one end (the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write-end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of the pipe)</a:t>
            </a:r>
          </a:p>
          <a:p>
            <a:r>
              <a:rPr lang="en-US" altLang="en-US" dirty="0"/>
              <a:t>Consumer reads from the other end (the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read-end</a:t>
            </a:r>
            <a:r>
              <a:rPr lang="en-US" altLang="en-US" i="1" dirty="0"/>
              <a:t> </a:t>
            </a:r>
            <a:r>
              <a:rPr lang="en-US" altLang="en-US" dirty="0"/>
              <a:t>of the pipe)</a:t>
            </a:r>
          </a:p>
          <a:p>
            <a:r>
              <a:rPr lang="en-US" altLang="en-US" dirty="0"/>
              <a:t>Ordinary pipes are therefore unidirectional</a:t>
            </a:r>
          </a:p>
          <a:p>
            <a:r>
              <a:rPr lang="en-US" altLang="en-US" dirty="0"/>
              <a:t>Require parent-child relationship between communicating processes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sz="800" dirty="0"/>
          </a:p>
          <a:p>
            <a:r>
              <a:rPr lang="en-US" altLang="en-US" dirty="0"/>
              <a:t>Windows calls these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anonymous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pipes</a:t>
            </a:r>
          </a:p>
        </p:txBody>
      </p:sp>
      <p:pic>
        <p:nvPicPr>
          <p:cNvPr id="113668" name="Picture 1">
            <a:extLst>
              <a:ext uri="{FF2B5EF4-FFF2-40B4-BE49-F238E27FC236}">
                <a16:creationId xmlns="" xmlns:a16="http://schemas.microsoft.com/office/drawing/2014/main" id="{7F3119A2-4C8F-4927-A524-86ABC2A54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530600"/>
            <a:ext cx="38893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6">
            <a:extLst>
              <a:ext uri="{FF2B5EF4-FFF2-40B4-BE49-F238E27FC236}">
                <a16:creationId xmlns="" xmlns:a16="http://schemas.microsoft.com/office/drawing/2014/main" id="{F46E3781-78DE-4BB1-BE01-A0E3071BAB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075" y="217488"/>
            <a:ext cx="8229600" cy="576262"/>
          </a:xfrm>
        </p:spPr>
        <p:txBody>
          <a:bodyPr/>
          <a:lstStyle/>
          <a:p>
            <a:r>
              <a:rPr lang="en-US" altLang="en-US"/>
              <a:t>Named Pipes</a:t>
            </a:r>
          </a:p>
        </p:txBody>
      </p:sp>
      <p:sp>
        <p:nvSpPr>
          <p:cNvPr id="115715" name="Content Placeholder 7">
            <a:extLst>
              <a:ext uri="{FF2B5EF4-FFF2-40B4-BE49-F238E27FC236}">
                <a16:creationId xmlns="" xmlns:a16="http://schemas.microsoft.com/office/drawing/2014/main" id="{18F2E9C8-16A0-4DAA-AF49-56C9A6E9D6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5825" y="1233488"/>
            <a:ext cx="7651750" cy="4530725"/>
          </a:xfrm>
        </p:spPr>
        <p:txBody>
          <a:bodyPr/>
          <a:lstStyle/>
          <a:p>
            <a:r>
              <a:rPr lang="en-US" altLang="en-US"/>
              <a:t>Named Pipes are more powerful than ordinary pipes</a:t>
            </a:r>
          </a:p>
          <a:p>
            <a:r>
              <a:rPr lang="en-US" altLang="en-US"/>
              <a:t>Communication is bidirectional</a:t>
            </a:r>
          </a:p>
          <a:p>
            <a:r>
              <a:rPr lang="en-US" altLang="en-US"/>
              <a:t>No parent-child relationship is necessary between the communicating processes</a:t>
            </a:r>
          </a:p>
          <a:p>
            <a:r>
              <a:rPr lang="en-US" altLang="en-US"/>
              <a:t>Several processes can use the named pipe for communication</a:t>
            </a:r>
          </a:p>
          <a:p>
            <a:r>
              <a:rPr lang="en-US" altLang="en-US"/>
              <a:t>Provided on both UNIX and Windows systems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="" xmlns:a16="http://schemas.microsoft.com/office/drawing/2014/main" id="{39FB78B1-A72C-494F-9718-8FF44F750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6388" y="230188"/>
            <a:ext cx="6107112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Concept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="" xmlns:a16="http://schemas.microsoft.com/office/drawing/2014/main" id="{1B99AC1A-7079-467A-A88A-5DCC86E36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3750" y="1203325"/>
            <a:ext cx="6949621" cy="4595132"/>
          </a:xfrm>
        </p:spPr>
        <p:txBody>
          <a:bodyPr/>
          <a:lstStyle/>
          <a:p>
            <a:r>
              <a:rPr lang="en-US" altLang="en-US" dirty="0"/>
              <a:t>Program is </a:t>
            </a:r>
            <a:r>
              <a:rPr lang="en-US" altLang="en-US" b="1" dirty="0"/>
              <a:t>passive</a:t>
            </a:r>
            <a:r>
              <a:rPr lang="en-US" altLang="en-US" dirty="0"/>
              <a:t> entity stored on disk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executable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dirty="0"/>
              <a:t>); process is </a:t>
            </a:r>
            <a:r>
              <a:rPr lang="en-US" altLang="en-US" b="1" dirty="0"/>
              <a:t>active</a:t>
            </a:r>
            <a:r>
              <a:rPr lang="en-US" altLang="en-US" b="1" i="1" dirty="0"/>
              <a:t> </a:t>
            </a:r>
          </a:p>
          <a:p>
            <a:pPr lvl="1"/>
            <a:r>
              <a:rPr lang="en-US" altLang="en-US" dirty="0"/>
              <a:t>Program becomes process when an executable file is loaded into memory</a:t>
            </a:r>
          </a:p>
          <a:p>
            <a:r>
              <a:rPr lang="en-US" altLang="en-US" dirty="0"/>
              <a:t>Execution of program started via GUI mouse clicks, command line entry of its name, etc.</a:t>
            </a:r>
          </a:p>
          <a:p>
            <a:r>
              <a:rPr lang="en-US" altLang="en-US" dirty="0"/>
              <a:t>One program can be several processes</a:t>
            </a:r>
          </a:p>
          <a:p>
            <a:pPr lvl="1"/>
            <a:r>
              <a:rPr lang="en-US" altLang="en-US" dirty="0"/>
              <a:t>Consider multiple users executing the same program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 lvl="2"/>
            <a:r>
              <a:rPr lang="en-US" altLang="en-US" dirty="0"/>
              <a:t>Compiler</a:t>
            </a:r>
          </a:p>
          <a:p>
            <a:pPr lvl="2"/>
            <a:r>
              <a:rPr lang="en-US" altLang="en-US" dirty="0"/>
              <a:t>Text editor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="" xmlns:a16="http://schemas.microsoft.com/office/drawing/2014/main" id="{A75C715D-993B-44C7-ADB7-9A677E467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083" y="91440"/>
            <a:ext cx="8229600" cy="64008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Communications in Client-Server Systems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="" xmlns:a16="http://schemas.microsoft.com/office/drawing/2014/main" id="{4D67705B-FB5C-413D-B899-1A626A2B7D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7560" y="1314768"/>
            <a:ext cx="6794500" cy="4530725"/>
          </a:xfrm>
        </p:spPr>
        <p:txBody>
          <a:bodyPr/>
          <a:lstStyle/>
          <a:p>
            <a:r>
              <a:rPr lang="en-US" altLang="en-US"/>
              <a:t>Sockets</a:t>
            </a:r>
          </a:p>
          <a:p>
            <a:r>
              <a:rPr lang="en-US" altLang="en-US"/>
              <a:t>Remote Procedure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="" xmlns:a16="http://schemas.microsoft.com/office/drawing/2014/main" id="{9A89FFA0-4422-4D97-8EC3-0539C7C28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5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Sockets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="" xmlns:a16="http://schemas.microsoft.com/office/drawing/2014/main" id="{7EE1CFE9-1B2A-4F4F-8A26-40D04D747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1154113"/>
            <a:ext cx="7632700" cy="4530725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socket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is defined as an endpoint for communication</a:t>
            </a:r>
            <a:endParaRPr lang="en-US" altLang="en-US" sz="800" dirty="0"/>
          </a:p>
          <a:p>
            <a:r>
              <a:rPr lang="en-US" altLang="en-US" dirty="0"/>
              <a:t>Concatenation of IP address 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port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port is a number included at start of message packet to differentiate network services on a host</a:t>
            </a:r>
            <a:endParaRPr lang="en-US" altLang="en-US" sz="800" dirty="0"/>
          </a:p>
          <a:p>
            <a:r>
              <a:rPr lang="en-US" altLang="en-US" dirty="0"/>
              <a:t>The socket </a:t>
            </a:r>
            <a:r>
              <a:rPr lang="en-US" altLang="en-US" b="1" dirty="0"/>
              <a:t>161.25.19.8:1625</a:t>
            </a:r>
            <a:r>
              <a:rPr lang="en-US" altLang="en-US" dirty="0"/>
              <a:t> refers to port </a:t>
            </a:r>
            <a:r>
              <a:rPr lang="en-US" altLang="en-US" b="1" dirty="0"/>
              <a:t>1625</a:t>
            </a:r>
            <a:r>
              <a:rPr lang="en-US" altLang="en-US" dirty="0"/>
              <a:t> on host </a:t>
            </a:r>
            <a:r>
              <a:rPr lang="en-US" altLang="en-US" b="1" dirty="0"/>
              <a:t>161.25.19.8</a:t>
            </a:r>
            <a:endParaRPr lang="en-US" altLang="en-US" sz="800" b="1" dirty="0"/>
          </a:p>
          <a:p>
            <a:r>
              <a:rPr lang="en-US" altLang="en-US" dirty="0"/>
              <a:t>Communication consists between a pair of sockets</a:t>
            </a:r>
            <a:endParaRPr lang="en-US" altLang="en-US" sz="800" dirty="0"/>
          </a:p>
          <a:p>
            <a:r>
              <a:rPr lang="en-US" altLang="en-US" dirty="0"/>
              <a:t>All ports below 1024 are </a:t>
            </a:r>
            <a:r>
              <a:rPr lang="en-US" altLang="en-US" b="1" i="1" dirty="0"/>
              <a:t>well known</a:t>
            </a:r>
            <a:r>
              <a:rPr lang="en-US" altLang="en-US" dirty="0"/>
              <a:t>, used for standard services</a:t>
            </a:r>
            <a:endParaRPr lang="en-US" altLang="en-US" sz="800" dirty="0"/>
          </a:p>
          <a:p>
            <a:r>
              <a:rPr lang="en-US" altLang="en-US" dirty="0"/>
              <a:t>Special IP address 127.0.0.1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loopback</a:t>
            </a:r>
            <a:r>
              <a:rPr lang="en-US" altLang="en-US" dirty="0"/>
              <a:t>) to refer to system on which process is running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="" xmlns:a16="http://schemas.microsoft.com/office/drawing/2014/main" id="{2ED2E090-F4D8-4519-90FE-FAC4503D2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7238" y="2270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Socket Communication</a:t>
            </a:r>
          </a:p>
        </p:txBody>
      </p:sp>
      <p:pic>
        <p:nvPicPr>
          <p:cNvPr id="121859" name="Picture 1">
            <a:extLst>
              <a:ext uri="{FF2B5EF4-FFF2-40B4-BE49-F238E27FC236}">
                <a16:creationId xmlns="" xmlns:a16="http://schemas.microsoft.com/office/drawing/2014/main" id="{4D63FFD0-5A8A-4D78-9147-3649FE911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88" y="1676400"/>
            <a:ext cx="5440362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="" xmlns:a16="http://schemas.microsoft.com/office/drawing/2014/main" id="{AC43FE53-E6DD-4685-9922-7444BF8AF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589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Sockets in Java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="" xmlns:a16="http://schemas.microsoft.com/office/drawing/2014/main" id="{FDE461F4-16B3-46F4-BD43-800014F0C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3419475" cy="4530725"/>
          </a:xfrm>
        </p:spPr>
        <p:txBody>
          <a:bodyPr/>
          <a:lstStyle/>
          <a:p>
            <a:r>
              <a:rPr lang="en-US" altLang="en-US" dirty="0"/>
              <a:t>Three types of sockets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Connection-oriented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TCP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Connectionless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UDP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 err="1" smtClean="0">
                <a:latin typeface="Courier New" panose="02070309020205020404" pitchFamily="49" charset="0"/>
              </a:rPr>
              <a:t>MulticastSocket</a:t>
            </a:r>
            <a:r>
              <a:rPr lang="en-US" altLang="en-US" dirty="0" smtClean="0"/>
              <a:t> class– data can be sent to multiple recipients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="" xmlns:a16="http://schemas.microsoft.com/office/drawing/2014/main" id="{E01BCD28-A345-4D38-A597-097FF1FEF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Remote Procedure Calls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="" xmlns:a16="http://schemas.microsoft.com/office/drawing/2014/main" id="{CDEC6CAE-EDD4-4F10-873D-FB38F22E6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138238"/>
            <a:ext cx="7654925" cy="4867275"/>
          </a:xfrm>
        </p:spPr>
        <p:txBody>
          <a:bodyPr/>
          <a:lstStyle/>
          <a:p>
            <a:r>
              <a:rPr lang="en-US" altLang="en-US" dirty="0"/>
              <a:t>Remote procedure call (RPC) abstracts procedure calls between processes on networked systems</a:t>
            </a:r>
          </a:p>
          <a:p>
            <a:pPr lvl="1"/>
            <a:r>
              <a:rPr lang="en-US" altLang="en-US" dirty="0"/>
              <a:t>Again, uses ports for service differentiation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Stubs</a:t>
            </a:r>
            <a:r>
              <a:rPr lang="en-US" altLang="en-US" dirty="0"/>
              <a:t> – client-side proxy for the actual procedure on the server</a:t>
            </a:r>
          </a:p>
          <a:p>
            <a:r>
              <a:rPr lang="en-US" altLang="en-US" dirty="0"/>
              <a:t>The client-side stub locates the server 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marshalls</a:t>
            </a:r>
            <a:r>
              <a:rPr lang="en-US" altLang="en-US" dirty="0"/>
              <a:t> the parameters</a:t>
            </a:r>
          </a:p>
          <a:p>
            <a:r>
              <a:rPr lang="en-US" altLang="en-US" dirty="0"/>
              <a:t>The server-side stub receives this message, unpacks the marshalled parameters, and performs the procedure on the server</a:t>
            </a:r>
          </a:p>
          <a:p>
            <a:r>
              <a:rPr lang="en-US" altLang="en-US" dirty="0"/>
              <a:t>On Windows, stub code compile from specification written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Microsoft Interface Definition Language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MIDL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="" xmlns:a16="http://schemas.microsoft.com/office/drawing/2014/main" id="{3CFC0513-6498-44D9-8826-FE7B637CB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0275" y="2301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Remote Procedure Calls (Cont.)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="" xmlns:a16="http://schemas.microsoft.com/office/drawing/2014/main" id="{2D773B3E-1F58-47D6-A600-27575633E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0275" y="1081723"/>
            <a:ext cx="7672388" cy="4675187"/>
          </a:xfrm>
        </p:spPr>
        <p:txBody>
          <a:bodyPr/>
          <a:lstStyle/>
          <a:p>
            <a:r>
              <a:rPr lang="en-US" altLang="en-US" dirty="0"/>
              <a:t>Data representation handled via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External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Data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Representation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XDL</a:t>
            </a:r>
            <a:r>
              <a:rPr lang="en-US" altLang="en-US" dirty="0"/>
              <a:t>) format to account for different architectures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Big-endian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little-endian</a:t>
            </a:r>
          </a:p>
          <a:p>
            <a:r>
              <a:rPr lang="en-US" altLang="en-US" dirty="0"/>
              <a:t>Remote communication has more failure scenarios than local</a:t>
            </a:r>
          </a:p>
          <a:p>
            <a:pPr lvl="1"/>
            <a:r>
              <a:rPr lang="en-US" altLang="en-US" dirty="0"/>
              <a:t>Messages can be delivered </a:t>
            </a:r>
            <a:r>
              <a:rPr lang="en-US" altLang="en-US" b="1" i="1" dirty="0"/>
              <a:t>exactly once </a:t>
            </a:r>
            <a:r>
              <a:rPr lang="en-US" altLang="en-US" dirty="0"/>
              <a:t>rather than </a:t>
            </a:r>
            <a:r>
              <a:rPr lang="en-US" altLang="en-US" b="1" i="1" dirty="0"/>
              <a:t>at most once</a:t>
            </a:r>
          </a:p>
          <a:p>
            <a:r>
              <a:rPr lang="en-US" altLang="en-US" dirty="0"/>
              <a:t>OS typically provides a rendezvous (or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matchmaker</a:t>
            </a:r>
            <a:r>
              <a:rPr lang="en-US" altLang="en-US" dirty="0"/>
              <a:t>) service to connect client and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="" xmlns:a16="http://schemas.microsoft.com/office/drawing/2014/main" id="{D538A429-F2A7-4F7C-87E2-EEC652982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01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Execution of RPC</a:t>
            </a:r>
          </a:p>
        </p:txBody>
      </p:sp>
      <p:pic>
        <p:nvPicPr>
          <p:cNvPr id="131075" name="Picture 1">
            <a:extLst>
              <a:ext uri="{FF2B5EF4-FFF2-40B4-BE49-F238E27FC236}">
                <a16:creationId xmlns="" xmlns:a16="http://schemas.microsoft.com/office/drawing/2014/main" id="{ECFE0A42-3507-487F-9D40-A6D4040A6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09638"/>
            <a:ext cx="4419600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="" xmlns:a16="http://schemas.microsoft.com/office/drawing/2014/main" id="{81719306-4F82-48FE-911C-AE3ACD5990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20AFA67C-5037-4199-ADB3-2B949804B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2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in Memory</a:t>
            </a:r>
          </a:p>
        </p:txBody>
      </p:sp>
      <p:pic>
        <p:nvPicPr>
          <p:cNvPr id="15363" name="Picture 1">
            <a:extLst>
              <a:ext uri="{FF2B5EF4-FFF2-40B4-BE49-F238E27FC236}">
                <a16:creationId xmlns="" xmlns:a16="http://schemas.microsoft.com/office/drawing/2014/main" id="{56913459-B2A5-4780-A47A-63C55AF8C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595438"/>
            <a:ext cx="2655888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="" xmlns:a16="http://schemas.microsoft.com/office/drawing/2014/main" id="{5F0918BC-EE47-4B64-B75C-97D41C08D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4057" y="196397"/>
            <a:ext cx="8077200" cy="576263"/>
          </a:xfrm>
        </p:spPr>
        <p:txBody>
          <a:bodyPr/>
          <a:lstStyle/>
          <a:p>
            <a:r>
              <a:rPr lang="en-US" altLang="en-US" dirty="0"/>
              <a:t>Memory Layout of a C Program</a:t>
            </a:r>
          </a:p>
        </p:txBody>
      </p:sp>
      <p:pic>
        <p:nvPicPr>
          <p:cNvPr id="17411" name="Picture 1">
            <a:extLst>
              <a:ext uri="{FF2B5EF4-FFF2-40B4-BE49-F238E27FC236}">
                <a16:creationId xmlns="" xmlns:a16="http://schemas.microsoft.com/office/drawing/2014/main" id="{E58EFC16-5ABF-4B34-B546-50AB9FB81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701800"/>
            <a:ext cx="7227888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="" xmlns:a16="http://schemas.microsoft.com/office/drawing/2014/main" id="{5F0918BC-EE47-4B64-B75C-97D41C08D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4057" y="196397"/>
            <a:ext cx="8077200" cy="576263"/>
          </a:xfrm>
        </p:spPr>
        <p:txBody>
          <a:bodyPr/>
          <a:lstStyle/>
          <a:p>
            <a:r>
              <a:rPr lang="en-US" altLang="en-US" dirty="0" smtClean="0"/>
              <a:t>CPU and I/O Bound Processes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22" y="1547237"/>
            <a:ext cx="7783737" cy="2164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68" y="3989071"/>
            <a:ext cx="7715191" cy="22317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2964016" y="1239460"/>
            <a:ext cx="4633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(Spends more time in computations) 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2964016" y="3677055"/>
            <a:ext cx="4633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(Spends more time in I/O operations) 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666502" y="953283"/>
            <a:ext cx="80612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>
                <a:sym typeface="Symbol" panose="05050102010706020507" pitchFamily="18" charset="2"/>
              </a:rPr>
              <a:t>Processes can be described as </a:t>
            </a:r>
            <a:r>
              <a:rPr lang="en-US" altLang="en-US" sz="1600" dirty="0" smtClean="0">
                <a:sym typeface="Symbol" panose="05050102010706020507" pitchFamily="18" charset="2"/>
              </a:rPr>
              <a:t>either:</a:t>
            </a:r>
          </a:p>
          <a:p>
            <a:r>
              <a:rPr lang="en-US" altLang="en-US" sz="1600" b="1" dirty="0" smtClean="0">
                <a:solidFill>
                  <a:srgbClr val="3366FF"/>
                </a:solidFill>
                <a:sym typeface="Symbol" panose="05050102010706020507" pitchFamily="18" charset="2"/>
              </a:rPr>
              <a:t>CPU-bound process</a:t>
            </a:r>
          </a:p>
          <a:p>
            <a:endParaRPr lang="en-GB" altLang="en-US" sz="1600" b="1" dirty="0">
              <a:solidFill>
                <a:srgbClr val="3366FF"/>
              </a:solidFill>
              <a:sym typeface="Symbol" panose="05050102010706020507" pitchFamily="18" charset="2"/>
            </a:endParaRPr>
          </a:p>
          <a:p>
            <a:endParaRPr lang="en-GB" altLang="en-US" sz="1600" b="1" dirty="0" smtClean="0">
              <a:solidFill>
                <a:srgbClr val="3366FF"/>
              </a:solidFill>
              <a:sym typeface="Symbol" panose="05050102010706020507" pitchFamily="18" charset="2"/>
            </a:endParaRPr>
          </a:p>
          <a:p>
            <a:endParaRPr lang="en-GB" altLang="en-US" sz="1600" b="1" dirty="0">
              <a:solidFill>
                <a:srgbClr val="3366FF"/>
              </a:solidFill>
              <a:sym typeface="Symbol" panose="05050102010706020507" pitchFamily="18" charset="2"/>
            </a:endParaRPr>
          </a:p>
          <a:p>
            <a:endParaRPr lang="en-GB" altLang="en-US" sz="1600" b="1" dirty="0" smtClean="0">
              <a:solidFill>
                <a:srgbClr val="3366FF"/>
              </a:solidFill>
              <a:sym typeface="Symbol" panose="05050102010706020507" pitchFamily="18" charset="2"/>
            </a:endParaRPr>
          </a:p>
          <a:p>
            <a:endParaRPr lang="en-GB" altLang="en-US" sz="1600" b="1" dirty="0">
              <a:solidFill>
                <a:srgbClr val="3366FF"/>
              </a:solidFill>
              <a:sym typeface="Symbol" panose="05050102010706020507" pitchFamily="18" charset="2"/>
            </a:endParaRPr>
          </a:p>
          <a:p>
            <a:endParaRPr lang="en-GB" altLang="en-US" sz="1600" b="1" dirty="0">
              <a:solidFill>
                <a:srgbClr val="3366FF"/>
              </a:solidFill>
              <a:sym typeface="Symbol" panose="05050102010706020507" pitchFamily="18" charset="2"/>
            </a:endParaRPr>
          </a:p>
          <a:p>
            <a:endParaRPr lang="en-US" altLang="en-US" sz="1600" b="1" dirty="0" smtClean="0">
              <a:solidFill>
                <a:srgbClr val="3366FF"/>
              </a:solidFill>
              <a:sym typeface="Symbol" panose="05050102010706020507" pitchFamily="18" charset="2"/>
            </a:endParaRPr>
          </a:p>
          <a:p>
            <a:endParaRPr lang="en-US" altLang="en-US" sz="1600" b="1" dirty="0" smtClean="0">
              <a:solidFill>
                <a:srgbClr val="3366FF"/>
              </a:solidFill>
              <a:sym typeface="Symbol" panose="05050102010706020507" pitchFamily="18" charset="2"/>
            </a:endParaRPr>
          </a:p>
          <a:p>
            <a:endParaRPr lang="en-US" altLang="en-US" sz="1600" b="1" dirty="0">
              <a:solidFill>
                <a:srgbClr val="3366FF"/>
              </a:solidFill>
              <a:sym typeface="Symbol" panose="05050102010706020507" pitchFamily="18" charset="2"/>
            </a:endParaRPr>
          </a:p>
          <a:p>
            <a:r>
              <a:rPr lang="en-US" altLang="en-US" sz="1600" b="1" dirty="0" smtClean="0">
                <a:solidFill>
                  <a:srgbClr val="3366FF"/>
                </a:solidFill>
                <a:sym typeface="Symbol" panose="05050102010706020507" pitchFamily="18" charset="2"/>
              </a:rPr>
              <a:t>I/O-bound process</a:t>
            </a:r>
            <a:endParaRPr lang="en-US" altLang="en-US" sz="16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3870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39334</TotalTime>
  <Words>3207</Words>
  <Application>Microsoft Office PowerPoint</Application>
  <PresentationFormat>On-screen Show (4:3)</PresentationFormat>
  <Paragraphs>483</Paragraphs>
  <Slides>67</Slides>
  <Notes>64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82" baseType="lpstr">
      <vt:lpstr>MS PGothic</vt:lpstr>
      <vt:lpstr>MS PGothic</vt:lpstr>
      <vt:lpstr>Arial</vt:lpstr>
      <vt:lpstr>Courier</vt:lpstr>
      <vt:lpstr>Courier New</vt:lpstr>
      <vt:lpstr>Helvetica</vt:lpstr>
      <vt:lpstr>Monaco</vt:lpstr>
      <vt:lpstr>Monotype Sorts</vt:lpstr>
      <vt:lpstr>Symbol</vt:lpstr>
      <vt:lpstr>Times New Roman</vt:lpstr>
      <vt:lpstr>Verdana</vt:lpstr>
      <vt:lpstr>Webdings</vt:lpstr>
      <vt:lpstr>Wingdings</vt:lpstr>
      <vt:lpstr>os-8</vt:lpstr>
      <vt:lpstr>Presentation</vt:lpstr>
      <vt:lpstr>Chapter 3:  Processes</vt:lpstr>
      <vt:lpstr>Chapter 3:  Processes</vt:lpstr>
      <vt:lpstr>AGENDA</vt:lpstr>
      <vt:lpstr>Recap</vt:lpstr>
      <vt:lpstr>Process Concept</vt:lpstr>
      <vt:lpstr>Process Concept (Cont.)</vt:lpstr>
      <vt:lpstr>Process in Memory</vt:lpstr>
      <vt:lpstr>Memory Layout of a C Program</vt:lpstr>
      <vt:lpstr>CPU and I/O Bound Processes</vt:lpstr>
      <vt:lpstr>Process State</vt:lpstr>
      <vt:lpstr>Diagram of Process State</vt:lpstr>
      <vt:lpstr>Process Control Block (PCB)</vt:lpstr>
      <vt:lpstr>Threads</vt:lpstr>
      <vt:lpstr>CPU Switch From Process to Process</vt:lpstr>
      <vt:lpstr>Context Switch</vt:lpstr>
      <vt:lpstr>Process Scheduling</vt:lpstr>
      <vt:lpstr>Ready and Wait Queues</vt:lpstr>
      <vt:lpstr>Representation of Process Scheduling</vt:lpstr>
      <vt:lpstr>Schedulers</vt:lpstr>
      <vt:lpstr>Schedulers</vt:lpstr>
      <vt:lpstr>Addition of Medium Term Scheduling</vt:lpstr>
      <vt:lpstr>Operations on Processes</vt:lpstr>
      <vt:lpstr>Process Creation</vt:lpstr>
      <vt:lpstr>Process Tree on UNIX</vt:lpstr>
      <vt:lpstr>A Tree of Processes in Linux</vt:lpstr>
      <vt:lpstr>Process Creation (Cont.)</vt:lpstr>
      <vt:lpstr>Process creation</vt:lpstr>
      <vt:lpstr>Fork () inherits</vt:lpstr>
      <vt:lpstr>wait ()</vt:lpstr>
      <vt:lpstr>Process Termination</vt:lpstr>
      <vt:lpstr>Process Termination (Reasons)</vt:lpstr>
      <vt:lpstr>exec ()</vt:lpstr>
      <vt:lpstr>exec ()</vt:lpstr>
      <vt:lpstr>C Program Forking Separate Process</vt:lpstr>
      <vt:lpstr>Interprocess Communication</vt:lpstr>
      <vt:lpstr>Communications Models </vt:lpstr>
      <vt:lpstr>Producer-Consumer Problem</vt:lpstr>
      <vt:lpstr>Shared Memory Solution</vt:lpstr>
      <vt:lpstr>Bounded-Buffer – Shared-Memory Solution</vt:lpstr>
      <vt:lpstr>Bounded-Buffer (Cont.)</vt:lpstr>
      <vt:lpstr>Producer Process – Shared Memory</vt:lpstr>
      <vt:lpstr>Consumer Process – Shared Memory</vt:lpstr>
      <vt:lpstr>What about Filling all the Buffers?</vt:lpstr>
      <vt:lpstr>Producer </vt:lpstr>
      <vt:lpstr>Consumer</vt:lpstr>
      <vt:lpstr>Race Condition</vt:lpstr>
      <vt:lpstr>Race Condition (Cont.)</vt:lpstr>
      <vt:lpstr>IPC – Message Passing</vt:lpstr>
      <vt:lpstr>Message Passing (Cont.)</vt:lpstr>
      <vt:lpstr>Implementation of Communication Link</vt:lpstr>
      <vt:lpstr>Direct Communication</vt:lpstr>
      <vt:lpstr>Indirect Communication</vt:lpstr>
      <vt:lpstr>Indirect Communication (Cont.)</vt:lpstr>
      <vt:lpstr>Synchronization</vt:lpstr>
      <vt:lpstr>Producer-Consumer: Message Passing</vt:lpstr>
      <vt:lpstr>Buffering</vt:lpstr>
      <vt:lpstr>Pipes</vt:lpstr>
      <vt:lpstr>Ordinary Pipes</vt:lpstr>
      <vt:lpstr>Named Pipes</vt:lpstr>
      <vt:lpstr>Communications in Client-Server Systems</vt:lpstr>
      <vt:lpstr>Sockets</vt:lpstr>
      <vt:lpstr>Socket Communication</vt:lpstr>
      <vt:lpstr>Sockets in Java</vt:lpstr>
      <vt:lpstr>Remote Procedure Calls</vt:lpstr>
      <vt:lpstr>Remote Procedure Calls (Cont.)</vt:lpstr>
      <vt:lpstr>Execution of RPC</vt:lpstr>
      <vt:lpstr>End of Chapter 3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Microsoft account</cp:lastModifiedBy>
  <cp:revision>399</cp:revision>
  <cp:lastPrinted>2013-10-02T18:16:40Z</cp:lastPrinted>
  <dcterms:created xsi:type="dcterms:W3CDTF">2011-01-13T23:43:38Z</dcterms:created>
  <dcterms:modified xsi:type="dcterms:W3CDTF">2023-04-01T08:51:52Z</dcterms:modified>
</cp:coreProperties>
</file>