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4108" r:id="rId2"/>
  </p:sldMasterIdLst>
  <p:notesMasterIdLst>
    <p:notesMasterId r:id="rId41"/>
  </p:notesMasterIdLst>
  <p:handoutMasterIdLst>
    <p:handoutMasterId r:id="rId42"/>
  </p:handoutMasterIdLst>
  <p:sldIdLst>
    <p:sldId id="331" r:id="rId3"/>
    <p:sldId id="332" r:id="rId4"/>
    <p:sldId id="333" r:id="rId5"/>
    <p:sldId id="334" r:id="rId6"/>
    <p:sldId id="421" r:id="rId7"/>
    <p:sldId id="406" r:id="rId8"/>
    <p:sldId id="336" r:id="rId9"/>
    <p:sldId id="422" r:id="rId10"/>
    <p:sldId id="401" r:id="rId11"/>
    <p:sldId id="402" r:id="rId12"/>
    <p:sldId id="337" r:id="rId13"/>
    <p:sldId id="338" r:id="rId14"/>
    <p:sldId id="407" r:id="rId15"/>
    <p:sldId id="408" r:id="rId16"/>
    <p:sldId id="341" r:id="rId17"/>
    <p:sldId id="423" r:id="rId18"/>
    <p:sldId id="403" r:id="rId19"/>
    <p:sldId id="343" r:id="rId20"/>
    <p:sldId id="410" r:id="rId21"/>
    <p:sldId id="409" r:id="rId22"/>
    <p:sldId id="347" r:id="rId23"/>
    <p:sldId id="350" r:id="rId24"/>
    <p:sldId id="351" r:id="rId25"/>
    <p:sldId id="352" r:id="rId26"/>
    <p:sldId id="353" r:id="rId27"/>
    <p:sldId id="411" r:id="rId28"/>
    <p:sldId id="349" r:id="rId29"/>
    <p:sldId id="413" r:id="rId30"/>
    <p:sldId id="415" r:id="rId31"/>
    <p:sldId id="400" r:id="rId32"/>
    <p:sldId id="356" r:id="rId33"/>
    <p:sldId id="404" r:id="rId34"/>
    <p:sldId id="416" r:id="rId35"/>
    <p:sldId id="417" r:id="rId36"/>
    <p:sldId id="418" r:id="rId37"/>
    <p:sldId id="419" r:id="rId38"/>
    <p:sldId id="420" r:id="rId39"/>
    <p:sldId id="397" r:id="rId40"/>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76" d="100"/>
          <a:sy n="76" d="100"/>
        </p:scale>
        <p:origin x="1109" y="4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extLst>
      <p:ext uri="{BB962C8B-B14F-4D97-AF65-F5344CB8AC3E}">
        <p14:creationId xmlns:p14="http://schemas.microsoft.com/office/powerpoint/2010/main" val="2365962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514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155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0482" name="Rectangle 2">
            <a:extLst>
              <a:ext uri="{FF2B5EF4-FFF2-40B4-BE49-F238E27FC236}">
                <a16:creationId xmlns=""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652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167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2696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5782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7979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2770" name="Rectangle 2">
            <a:extLst>
              <a:ext uri="{FF2B5EF4-FFF2-40B4-BE49-F238E27FC236}">
                <a16:creationId xmlns=""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3183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3655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2858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3370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0892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5058" name="Rectangle 2">
            <a:extLst>
              <a:ext uri="{FF2B5EF4-FFF2-40B4-BE49-F238E27FC236}">
                <a16:creationId xmlns=""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75455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7106" name="Rectangle 2">
            <a:extLst>
              <a:ext uri="{FF2B5EF4-FFF2-40B4-BE49-F238E27FC236}">
                <a16:creationId xmlns=""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7281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2772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1202" name="Rectangle 2">
            <a:extLst>
              <a:ext uri="{FF2B5EF4-FFF2-40B4-BE49-F238E27FC236}">
                <a16:creationId xmlns=""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67484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3250" name="Rectangle 2">
            <a:extLst>
              <a:ext uri="{FF2B5EF4-FFF2-40B4-BE49-F238E27FC236}">
                <a16:creationId xmlns=""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1613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7214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8813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 xmlns:a16="http://schemas.microsoft.com/office/drawing/2014/main" id="{E0397353-417D-41B7-9952-5281074BA3CD}"/>
              </a:ext>
            </a:extLst>
          </p:cNvPr>
          <p:cNvSpPr>
            <a:spLocks noGrp="1" noRot="1" noChangeAspect="1" noChangeArrowheads="1" noTextEdit="1"/>
          </p:cNvSpPr>
          <p:nvPr>
            <p:ph type="sldImg"/>
          </p:nvPr>
        </p:nvSpPr>
        <p:spPr>
          <a:ln/>
        </p:spPr>
      </p:sp>
      <p:sp>
        <p:nvSpPr>
          <p:cNvPr id="73730" name="Rectangle 3">
            <a:extLst>
              <a:ext uri="{FF2B5EF4-FFF2-40B4-BE49-F238E27FC236}">
                <a16:creationId xmlns="" xmlns:a16="http://schemas.microsoft.com/office/drawing/2014/main" id="{C82FBBC2-631F-44E5-A9AF-36CCDAF3F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3707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solidFill>
                  <a:prstClr val="black"/>
                </a:solidFill>
                <a:latin typeface="Times New Roman" panose="02020603050405020304" pitchFamily="18" charset="0"/>
              </a:rPr>
              <a:pPr/>
              <a:t>35</a:t>
            </a:fld>
            <a:endParaRPr lang="en-US" altLang="en-US">
              <a:solidFill>
                <a:prstClr val="black"/>
              </a:solidFill>
              <a:latin typeface="Times New Roman" panose="02020603050405020304" pitchFamily="18" charset="0"/>
            </a:endParaRPr>
          </a:p>
        </p:txBody>
      </p:sp>
      <p:sp>
        <p:nvSpPr>
          <p:cNvPr id="70658" name="Rectangle 2">
            <a:extLst>
              <a:ext uri="{FF2B5EF4-FFF2-40B4-BE49-F238E27FC236}">
                <a16:creationId xmlns=""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454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141314" name="Rectangle 2">
            <a:extLst>
              <a:ext uri="{FF2B5EF4-FFF2-40B4-BE49-F238E27FC236}">
                <a16:creationId xmlns=""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9167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064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94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5987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3767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solidFill>
                  <a:srgbClr val="000000"/>
                </a:solidFill>
              </a:endParaRPr>
            </a:p>
          </p:txBody>
        </p:sp>
        <p:sp>
          <p:nvSpPr>
            <p:cNvPr id="5" name="Rectangle 5">
              <a:extLst>
                <a:ext uri="{FF2B5EF4-FFF2-40B4-BE49-F238E27FC236}">
                  <a16:creationId xmlns=""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solidFill>
                  <a:srgbClr val="000000"/>
                </a:solidFill>
              </a:endParaRPr>
            </a:p>
          </p:txBody>
        </p:sp>
        <p:sp>
          <p:nvSpPr>
            <p:cNvPr id="6" name="Rectangle 6">
              <a:extLst>
                <a:ext uri="{FF2B5EF4-FFF2-40B4-BE49-F238E27FC236}">
                  <a16:creationId xmlns=""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solidFill>
                  <a:srgbClr val="000000"/>
                </a:solidFill>
              </a:endParaRPr>
            </a:p>
          </p:txBody>
        </p:sp>
      </p:grpSp>
      <p:sp>
        <p:nvSpPr>
          <p:cNvPr id="7" name="Text Box 7">
            <a:extLst>
              <a:ext uri="{FF2B5EF4-FFF2-40B4-BE49-F238E27FC236}">
                <a16:creationId xmlns=""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solidFill>
                <a:srgbClr val="000000"/>
              </a:solidFill>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06841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425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09219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9476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76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2791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1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9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8478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2885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338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 xmlns:a16="http://schemas.microsoft.com/office/drawing/2014/main" id="{F35EB3C6-158A-401E-AF69-45BFE965FB7C}"/>
              </a:ext>
            </a:extLst>
          </p:cNvPr>
          <p:cNvSpPr txBox="1">
            <a:spLocks noChangeArrowheads="1"/>
          </p:cNvSpPr>
          <p:nvPr/>
        </p:nvSpPr>
        <p:spPr bwMode="auto">
          <a:xfrm>
            <a:off x="4220880" y="6613525"/>
            <a:ext cx="518092"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solidFill>
                <a:srgbClr val="000000"/>
              </a:solidFill>
              <a:latin typeface="Times New Roman" pitchFamily="18" charset="0"/>
            </a:endParaRPr>
          </a:p>
        </p:txBody>
      </p:sp>
      <p:sp>
        <p:nvSpPr>
          <p:cNvPr id="1030" name="Line 6">
            <a:extLst>
              <a:ext uri="{FF2B5EF4-FFF2-40B4-BE49-F238E27FC236}">
                <a16:creationId xmlns=""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1" name="Rectangle 7">
            <a:extLst>
              <a:ext uri="{FF2B5EF4-FFF2-40B4-BE49-F238E27FC236}">
                <a16:creationId xmlns=""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solidFill>
                <a:srgbClr val="000000"/>
              </a:solidFill>
              <a:latin typeface="Times New Roman" pitchFamily="18" charset="0"/>
            </a:endParaRPr>
          </a:p>
        </p:txBody>
      </p:sp>
      <p:sp>
        <p:nvSpPr>
          <p:cNvPr id="1032" name="Rectangle 8">
            <a:extLst>
              <a:ext uri="{FF2B5EF4-FFF2-40B4-BE49-F238E27FC236}">
                <a16:creationId xmlns=""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solidFill>
                <a:srgbClr val="000000"/>
              </a:solidFill>
              <a:latin typeface="Times New Roman" pitchFamily="18" charset="0"/>
            </a:endParaRPr>
          </a:p>
        </p:txBody>
      </p:sp>
      <p:sp>
        <p:nvSpPr>
          <p:cNvPr id="1033" name="Text Box 9">
            <a:extLst>
              <a:ext uri="{FF2B5EF4-FFF2-40B4-BE49-F238E27FC236}">
                <a16:creationId xmlns="" xmlns:a16="http://schemas.microsoft.com/office/drawing/2014/main" id="{F35EB3C6-158A-401E-AF69-45BFE965FB7C}"/>
              </a:ext>
            </a:extLst>
          </p:cNvPr>
          <p:cNvSpPr txBox="1">
            <a:spLocks noChangeArrowheads="1"/>
          </p:cNvSpPr>
          <p:nvPr/>
        </p:nvSpPr>
        <p:spPr bwMode="auto">
          <a:xfrm>
            <a:off x="4216873" y="6613525"/>
            <a:ext cx="526106"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5b.</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80159"/>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a:t>
            </a:r>
            <a:r>
              <a:rPr lang="en-US" altLang="en-US" dirty="0" smtClean="0"/>
              <a:t>5:  </a:t>
            </a:r>
            <a:r>
              <a:rPr lang="en-US" altLang="en-US" dirty="0"/>
              <a:t>CPU 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931984" y="1193435"/>
            <a:ext cx="6566095" cy="4607925"/>
          </a:xfrm>
        </p:spPr>
        <p:txBody>
          <a:bodyPr/>
          <a:lstStyle/>
          <a:p>
            <a:pPr>
              <a:defRPr/>
            </a:pPr>
            <a:r>
              <a:rPr lang="en-US" dirty="0">
                <a:ea typeface="ＭＳ Ｐゴシック" charset="0"/>
              </a:rPr>
              <a:t>Preemptive scheduling can result in </a:t>
            </a:r>
            <a:r>
              <a:rPr lang="en-US" sz="2000" b="1" dirty="0">
                <a:solidFill>
                  <a:srgbClr val="C00000"/>
                </a:solidFill>
                <a:ea typeface="ＭＳ Ｐゴシック" charset="0"/>
              </a:rPr>
              <a:t>race conditions </a:t>
            </a:r>
            <a:r>
              <a:rPr lang="en-US" dirty="0">
                <a:ea typeface="ＭＳ Ｐゴシック" charset="0"/>
              </a:rPr>
              <a:t>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smtClean="0">
                <a:ea typeface="ＭＳ Ｐゴシック" charset="0"/>
              </a:rPr>
              <a:t>This </a:t>
            </a:r>
            <a:r>
              <a:rPr lang="en-US" dirty="0">
                <a:ea typeface="ＭＳ Ｐゴシック" charset="0"/>
              </a:rPr>
              <a:t>issue will be explored in detail in </a:t>
            </a:r>
            <a:r>
              <a:rPr lang="en-US" b="1" dirty="0">
                <a:solidFill>
                  <a:srgbClr val="0070C0"/>
                </a:solidFill>
                <a:ea typeface="ＭＳ Ｐゴシック" charset="0"/>
              </a:rPr>
              <a:t>Chapter 6.</a:t>
            </a:r>
            <a:endParaRPr lang="en-US" b="1" dirty="0">
              <a:solidFill>
                <a:srgbClr val="0070C0"/>
              </a:solidFill>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b="1" dirty="0">
                <a:solidFill>
                  <a:srgbClr val="C00000"/>
                </a:solidFill>
              </a:rPr>
              <a:t>Dispatcher</a:t>
            </a:r>
            <a:r>
              <a:rPr lang="en-US" altLang="en-US" dirty="0"/>
              <a:t> module gives control of the CPU to the process selected by the CPU scheduler; this involves:</a:t>
            </a:r>
          </a:p>
          <a:p>
            <a:pPr lvl="1"/>
            <a:r>
              <a:rPr lang="en-US" altLang="en-US" b="1" dirty="0">
                <a:solidFill>
                  <a:srgbClr val="C00000"/>
                </a:solidFill>
              </a:rPr>
              <a:t>Switching context</a:t>
            </a:r>
          </a:p>
          <a:p>
            <a:pPr lvl="1"/>
            <a:r>
              <a:rPr lang="en-US" altLang="en-US" b="1" dirty="0">
                <a:solidFill>
                  <a:srgbClr val="C00000"/>
                </a:solidFill>
              </a:rPr>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a:t>
            </a:r>
            <a:r>
              <a:rPr lang="en-US" altLang="en-US" b="1" dirty="0">
                <a:solidFill>
                  <a:srgbClr val="3366FF"/>
                </a:solidFill>
              </a:rPr>
              <a:t> </a:t>
            </a:r>
            <a:r>
              <a:rPr lang="en-US" altLang="en-US" b="1" dirty="0">
                <a:solidFill>
                  <a:srgbClr val="006699"/>
                </a:solidFill>
                <a:latin typeface="+mj-lt"/>
              </a:rPr>
              <a:t>latency</a:t>
            </a:r>
            <a:r>
              <a:rPr lang="en-US" altLang="en-US" b="1" dirty="0">
                <a:solidFill>
                  <a:srgbClr val="3366FF"/>
                </a:solidFill>
              </a:rPr>
              <a:t> </a:t>
            </a:r>
            <a:r>
              <a:rPr lang="en-US" altLang="en-US" dirty="0"/>
              <a:t>– time it takes for the dispatcher to stop one process and start another running</a:t>
            </a:r>
          </a:p>
        </p:txBody>
      </p:sp>
      <p:pic>
        <p:nvPicPr>
          <p:cNvPr id="17411" name="Picture 1">
            <a:extLst>
              <a:ext uri="{FF2B5EF4-FFF2-40B4-BE49-F238E27FC236}">
                <a16:creationId xmlns=""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3" y="1109784"/>
            <a:ext cx="5555923" cy="373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22DB2EC-3AE5-4A50-BF1F-F8FE7B96CE4B}"/>
              </a:ext>
            </a:extLst>
          </p:cNvPr>
          <p:cNvSpPr>
            <a:spLocks noGrp="1" noChangeArrowheads="1"/>
          </p:cNvSpPr>
          <p:nvPr>
            <p:ph type="title"/>
          </p:nvPr>
        </p:nvSpPr>
        <p:spPr>
          <a:xfrm>
            <a:off x="1423450" y="93142"/>
            <a:ext cx="7513637" cy="576262"/>
          </a:xfrm>
        </p:spPr>
        <p:txBody>
          <a:bodyPr/>
          <a:lstStyle/>
          <a:p>
            <a:pPr eaLnBrk="1" hangingPunct="1"/>
            <a:r>
              <a:rPr lang="en-US" altLang="en-US" sz="2400" dirty="0"/>
              <a:t>Optimization Criteria for Scheduling Algorithms</a:t>
            </a:r>
          </a:p>
        </p:txBody>
      </p:sp>
      <p:sp>
        <p:nvSpPr>
          <p:cNvPr id="21506" name="Rectangle 3">
            <a:extLst>
              <a:ext uri="{FF2B5EF4-FFF2-40B4-BE49-F238E27FC236}">
                <a16:creationId xmlns=""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extLst>
      <p:ext uri="{BB962C8B-B14F-4D97-AF65-F5344CB8AC3E}">
        <p14:creationId xmlns:p14="http://schemas.microsoft.com/office/powerpoint/2010/main" val="24474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A3AF8A99-5400-4B88-80AE-AE6C448E0574}"/>
              </a:ext>
            </a:extLst>
          </p:cNvPr>
          <p:cNvSpPr>
            <a:spLocks noGrp="1" noChangeArrowheads="1"/>
          </p:cNvSpPr>
          <p:nvPr>
            <p:ph type="title"/>
          </p:nvPr>
        </p:nvSpPr>
        <p:spPr>
          <a:xfrm>
            <a:off x="1107396" y="226555"/>
            <a:ext cx="7997825" cy="457200"/>
          </a:xfrm>
        </p:spPr>
        <p:txBody>
          <a:bodyPr/>
          <a:lstStyle/>
          <a:p>
            <a:pPr eaLnBrk="1" hangingPunct="1"/>
            <a:r>
              <a:rPr lang="en-US" altLang="en-US" sz="2600" dirty="0"/>
              <a:t>First- Come, First-Served (FCFS) Scheduling</a:t>
            </a:r>
          </a:p>
        </p:txBody>
      </p:sp>
      <p:sp>
        <p:nvSpPr>
          <p:cNvPr id="23554" name="Rectangle 3">
            <a:extLst>
              <a:ext uri="{FF2B5EF4-FFF2-40B4-BE49-F238E27FC236}">
                <a16:creationId xmlns=""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tabLst>
                <a:tab pos="3028950" algn="ctr"/>
                <a:tab pos="4633913" algn="ctr"/>
              </a:tabLst>
            </a:pPr>
            <a:r>
              <a:rPr lang="en-US" altLang="en-US" dirty="0"/>
              <a:t>Example with 3 processes </a:t>
            </a:r>
            <a:r>
              <a:rPr lang="en-US" altLang="en-US" sz="1600" dirty="0"/>
              <a:t>	</a:t>
            </a:r>
          </a:p>
          <a:p>
            <a:pPr marL="0" indent="0">
              <a:lnSpc>
                <a:spcPct val="90000"/>
              </a:lnSpc>
              <a:buNone/>
              <a:tabLst>
                <a:tab pos="3028950" algn="ctr"/>
                <a:tab pos="4633913" algn="ctr"/>
              </a:tabLst>
            </a:pPr>
            <a:r>
              <a:rPr lang="en-US" altLang="en-US" sz="1600" dirty="0"/>
              <a:t>                            </a:t>
            </a: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24</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3</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3</a:t>
            </a:r>
            <a:r>
              <a:rPr lang="en-US" altLang="en-US" i="1" baseline="-25000" dirty="0"/>
              <a:t> </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Suppose that the processes arrive in the order: </a:t>
            </a:r>
            <a:r>
              <a:rPr lang="en-US" altLang="en-US" i="1" dirty="0"/>
              <a:t>P</a:t>
            </a:r>
            <a:r>
              <a:rPr lang="en-US" altLang="en-US" i="1" baseline="-25000" dirty="0"/>
              <a:t>1</a:t>
            </a:r>
            <a:r>
              <a:rPr lang="en-US" altLang="en-US" dirty="0"/>
              <a:t> , </a:t>
            </a:r>
            <a:r>
              <a:rPr lang="en-US" altLang="en-US" i="1" dirty="0"/>
              <a:t>P</a:t>
            </a:r>
            <a:r>
              <a:rPr lang="en-US" altLang="en-US" i="1" baseline="-25000" dirty="0"/>
              <a:t>2</a:t>
            </a:r>
            <a:r>
              <a:rPr lang="en-US" altLang="en-US" dirty="0"/>
              <a:t> , </a:t>
            </a:r>
            <a:r>
              <a:rPr lang="en-US" altLang="en-US" i="1" dirty="0"/>
              <a:t>P</a:t>
            </a:r>
            <a:r>
              <a:rPr lang="en-US" altLang="en-US" i="1" baseline="-25000" dirty="0"/>
              <a:t>3  </a:t>
            </a:r>
            <a:br>
              <a:rPr lang="en-US" altLang="en-US" i="1" baseline="-25000" dirty="0"/>
            </a:br>
            <a:r>
              <a:rPr lang="en-US" altLang="en-US" dirty="0"/>
              <a:t>The Gantt Chart for the above schedule is:</a:t>
            </a:r>
            <a:br>
              <a:rPr lang="en-US" altLang="en-US"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endParaRPr lang="en-US" altLang="en-US" sz="1600" dirty="0"/>
          </a:p>
          <a:p>
            <a:pPr>
              <a:lnSpc>
                <a:spcPct val="90000"/>
              </a:lnSpc>
              <a:tabLst>
                <a:tab pos="3028950" algn="ctr"/>
                <a:tab pos="4633913" algn="ctr"/>
              </a:tabLst>
            </a:pPr>
            <a:r>
              <a:rPr lang="en-US" altLang="en-US" dirty="0"/>
              <a:t>Waiting time for </a:t>
            </a:r>
            <a:r>
              <a:rPr lang="en-US" altLang="en-US" i="1" dirty="0"/>
              <a:t>P</a:t>
            </a:r>
            <a:r>
              <a:rPr lang="en-US" altLang="en-US" i="1" baseline="-25000" dirty="0"/>
              <a:t>1</a:t>
            </a:r>
            <a:r>
              <a:rPr lang="en-US" altLang="en-US" dirty="0"/>
              <a:t>  = 0; </a:t>
            </a:r>
            <a:r>
              <a:rPr lang="en-US" altLang="en-US" i="1" dirty="0"/>
              <a:t>P</a:t>
            </a:r>
            <a:r>
              <a:rPr lang="en-US" altLang="en-US" i="1" baseline="-25000" dirty="0"/>
              <a:t>2</a:t>
            </a:r>
            <a:r>
              <a:rPr lang="en-US" altLang="en-US" dirty="0"/>
              <a:t>  = 24; </a:t>
            </a:r>
            <a:r>
              <a:rPr lang="en-US" altLang="en-US" i="1" dirty="0"/>
              <a:t>P</a:t>
            </a:r>
            <a:r>
              <a:rPr lang="en-US" altLang="en-US" i="1" baseline="-25000" dirty="0"/>
              <a:t>3 </a:t>
            </a:r>
            <a:r>
              <a:rPr lang="en-US" altLang="en-US" dirty="0"/>
              <a:t>= 27</a:t>
            </a:r>
          </a:p>
          <a:p>
            <a:pPr>
              <a:lnSpc>
                <a:spcPct val="90000"/>
              </a:lnSpc>
              <a:tabLst>
                <a:tab pos="3028950" algn="ctr"/>
                <a:tab pos="4633913" algn="ctr"/>
              </a:tabLst>
            </a:pPr>
            <a:r>
              <a:rPr lang="en-US" altLang="en-US" dirty="0"/>
              <a:t>Average waiting time:  (0 + 24 + 27)/3 = 17</a:t>
            </a:r>
          </a:p>
        </p:txBody>
      </p:sp>
      <p:pic>
        <p:nvPicPr>
          <p:cNvPr id="23555" name="Picture 1">
            <a:extLst>
              <a:ext uri="{FF2B5EF4-FFF2-40B4-BE49-F238E27FC236}">
                <a16:creationId xmlns=""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759" y="3919386"/>
            <a:ext cx="6490653" cy="7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94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FCFS Scheduling (Cont.)</a:t>
            </a:r>
            <a:endParaRPr lang="en-US" dirty="0"/>
          </a:p>
        </p:txBody>
      </p:sp>
      <p:sp>
        <p:nvSpPr>
          <p:cNvPr id="3" name="Content Placeholder 2"/>
          <p:cNvSpPr>
            <a:spLocks noGrp="1"/>
          </p:cNvSpPr>
          <p:nvPr>
            <p:ph idx="1"/>
          </p:nvPr>
        </p:nvSpPr>
        <p:spPr>
          <a:xfrm>
            <a:off x="779290" y="979991"/>
            <a:ext cx="7727950" cy="4530725"/>
          </a:xfrm>
        </p:spPr>
        <p:txBody>
          <a:bodyPr/>
          <a:lstStyle/>
          <a:p>
            <a:r>
              <a:rPr lang="en-US" altLang="en-US" b="1" dirty="0">
                <a:solidFill>
                  <a:srgbClr val="006699"/>
                </a:solidFill>
              </a:rPr>
              <a:t>Convoy</a:t>
            </a:r>
            <a:r>
              <a:rPr lang="en-US" altLang="en-US" b="1" dirty="0">
                <a:solidFill>
                  <a:srgbClr val="3366FF"/>
                </a:solidFill>
                <a:cs typeface="ＭＳ Ｐゴシック" charset="-128"/>
              </a:rPr>
              <a:t> </a:t>
            </a:r>
            <a:r>
              <a:rPr lang="en-US" altLang="en-US" b="1" dirty="0" smtClean="0">
                <a:solidFill>
                  <a:srgbClr val="006699"/>
                </a:solidFill>
              </a:rPr>
              <a:t>effect</a:t>
            </a:r>
          </a:p>
          <a:p>
            <a:r>
              <a:rPr lang="en-US" sz="1600" dirty="0"/>
              <a:t>Assume we have one </a:t>
            </a:r>
            <a:r>
              <a:rPr lang="en-US" sz="1400" dirty="0"/>
              <a:t>CPU</a:t>
            </a:r>
            <a:r>
              <a:rPr lang="en-US" sz="1600" dirty="0"/>
              <a:t>-bound process and many </a:t>
            </a:r>
            <a:r>
              <a:rPr lang="en-US" sz="1400" dirty="0"/>
              <a:t>I/O</a:t>
            </a:r>
            <a:r>
              <a:rPr lang="en-US" sz="1600" dirty="0"/>
              <a:t>-bound processes.</a:t>
            </a:r>
          </a:p>
          <a:p>
            <a:r>
              <a:rPr lang="en-US" sz="1600" dirty="0" smtClean="0"/>
              <a:t>The </a:t>
            </a:r>
            <a:r>
              <a:rPr lang="en-US" sz="1400" dirty="0"/>
              <a:t>CPU</a:t>
            </a:r>
            <a:r>
              <a:rPr lang="en-US" sz="1600" dirty="0"/>
              <a:t>-bound process will get and hold the </a:t>
            </a:r>
            <a:r>
              <a:rPr lang="en-US" sz="1400" dirty="0"/>
              <a:t>CPU</a:t>
            </a:r>
            <a:r>
              <a:rPr lang="en-US" sz="1600" dirty="0"/>
              <a:t>. During this time, </a:t>
            </a:r>
            <a:r>
              <a:rPr lang="en-US" sz="1600" dirty="0" smtClean="0"/>
              <a:t>all the </a:t>
            </a:r>
            <a:r>
              <a:rPr lang="en-US" sz="1600" dirty="0"/>
              <a:t>other processes will finish their </a:t>
            </a:r>
            <a:r>
              <a:rPr lang="en-US" sz="1400" dirty="0"/>
              <a:t>I/O </a:t>
            </a:r>
            <a:r>
              <a:rPr lang="en-US" sz="1600" dirty="0"/>
              <a:t>and will move into the ready </a:t>
            </a:r>
            <a:r>
              <a:rPr lang="en-US" sz="1600" dirty="0" smtClean="0"/>
              <a:t>queue, waiting </a:t>
            </a:r>
            <a:r>
              <a:rPr lang="en-US" sz="1600" dirty="0"/>
              <a:t>for the </a:t>
            </a:r>
            <a:r>
              <a:rPr lang="en-US" sz="1400" dirty="0"/>
              <a:t>CPU</a:t>
            </a:r>
            <a:r>
              <a:rPr lang="en-US" sz="1600" dirty="0"/>
              <a:t>. </a:t>
            </a:r>
            <a:endParaRPr lang="en-US" sz="1600" dirty="0" smtClean="0"/>
          </a:p>
          <a:p>
            <a:r>
              <a:rPr lang="en-US" sz="1600" dirty="0" smtClean="0"/>
              <a:t>While </a:t>
            </a:r>
            <a:r>
              <a:rPr lang="en-US" sz="1600" dirty="0"/>
              <a:t>the processes wait in the ready queue, the </a:t>
            </a:r>
            <a:r>
              <a:rPr lang="en-US" sz="1400" dirty="0" smtClean="0"/>
              <a:t>I/O</a:t>
            </a:r>
            <a:r>
              <a:rPr lang="en-US" sz="1600" dirty="0"/>
              <a:t> devices are idle. </a:t>
            </a:r>
            <a:endParaRPr lang="en-US" sz="1600" dirty="0" smtClean="0"/>
          </a:p>
          <a:p>
            <a:r>
              <a:rPr lang="en-US" sz="1600" dirty="0" smtClean="0"/>
              <a:t>Eventually</a:t>
            </a:r>
            <a:r>
              <a:rPr lang="en-US" sz="1600" dirty="0"/>
              <a:t>, the CPU-bound process finishes its CPU burst </a:t>
            </a:r>
            <a:r>
              <a:rPr lang="en-US" sz="1600" dirty="0" smtClean="0"/>
              <a:t>and moves </a:t>
            </a:r>
            <a:r>
              <a:rPr lang="en-US" sz="1600" dirty="0"/>
              <a:t>to an I/O device. </a:t>
            </a:r>
            <a:endParaRPr lang="en-US" sz="1600" dirty="0" smtClean="0"/>
          </a:p>
          <a:p>
            <a:r>
              <a:rPr lang="en-US" sz="1600" dirty="0" smtClean="0"/>
              <a:t>All </a:t>
            </a:r>
            <a:r>
              <a:rPr lang="en-US" sz="1600" dirty="0"/>
              <a:t>the I/O-bound processes, which have short </a:t>
            </a:r>
            <a:r>
              <a:rPr lang="en-US" sz="1600" dirty="0" smtClean="0"/>
              <a:t>CPU bursts</a:t>
            </a:r>
            <a:r>
              <a:rPr lang="en-US" sz="1600" dirty="0"/>
              <a:t>, execute quickly and move back to the I/O queues. At this point, </a:t>
            </a:r>
            <a:r>
              <a:rPr lang="en-US" sz="1600" dirty="0" smtClean="0"/>
              <a:t>the CPU </a:t>
            </a:r>
            <a:r>
              <a:rPr lang="en-US" sz="1600" dirty="0"/>
              <a:t>sits idle. The CPU-bound process will then move back to the ready </a:t>
            </a:r>
            <a:r>
              <a:rPr lang="en-US" sz="1600" dirty="0" smtClean="0"/>
              <a:t>queue and </a:t>
            </a:r>
            <a:r>
              <a:rPr lang="en-US" sz="1600" dirty="0"/>
              <a:t>be allocated the CPU. </a:t>
            </a:r>
            <a:endParaRPr lang="en-US" sz="1600" dirty="0" smtClean="0"/>
          </a:p>
          <a:p>
            <a:r>
              <a:rPr lang="en-US" sz="1600" dirty="0" smtClean="0"/>
              <a:t>Again</a:t>
            </a:r>
            <a:r>
              <a:rPr lang="en-US" sz="1600" dirty="0"/>
              <a:t>, all the I/O processes end up waiting in </a:t>
            </a:r>
            <a:r>
              <a:rPr lang="en-US" sz="1600" dirty="0" smtClean="0"/>
              <a:t>the ready </a:t>
            </a:r>
            <a:r>
              <a:rPr lang="en-US" sz="1600" dirty="0"/>
              <a:t>queue until the CPU-bound process is done. </a:t>
            </a:r>
            <a:endParaRPr lang="en-US" sz="1600" dirty="0" smtClean="0"/>
          </a:p>
          <a:p>
            <a:r>
              <a:rPr lang="en-US" sz="1600" dirty="0" smtClean="0"/>
              <a:t>There </a:t>
            </a:r>
            <a:r>
              <a:rPr lang="en-US" sz="1600" dirty="0"/>
              <a:t>is a </a:t>
            </a:r>
            <a:r>
              <a:rPr lang="en-US" sz="1600" b="1" dirty="0"/>
              <a:t>convoy effect </a:t>
            </a:r>
            <a:r>
              <a:rPr lang="en-US" sz="1600" dirty="0" smtClean="0"/>
              <a:t>as all </a:t>
            </a:r>
            <a:r>
              <a:rPr lang="en-US" sz="1600" dirty="0"/>
              <a:t>the other </a:t>
            </a:r>
            <a:r>
              <a:rPr lang="en-US" sz="1600" dirty="0" smtClean="0"/>
              <a:t>processes wait </a:t>
            </a:r>
            <a:r>
              <a:rPr lang="en-US" sz="1600" dirty="0"/>
              <a:t>for the one big process to get off the CPU. </a:t>
            </a:r>
            <a:endParaRPr lang="en-US" sz="1600" dirty="0" smtClean="0"/>
          </a:p>
          <a:p>
            <a:r>
              <a:rPr lang="en-US" sz="1600" dirty="0" smtClean="0"/>
              <a:t>This effect results </a:t>
            </a:r>
            <a:r>
              <a:rPr lang="en-US" sz="1600" dirty="0"/>
              <a:t>in lower CPU and device utilization </a:t>
            </a:r>
            <a:r>
              <a:rPr lang="en-US" sz="1600" dirty="0" smtClean="0"/>
              <a:t>than might be possible </a:t>
            </a:r>
            <a:r>
              <a:rPr lang="en-US" sz="1600" dirty="0"/>
              <a:t>if the </a:t>
            </a:r>
            <a:r>
              <a:rPr lang="en-US" sz="1600" dirty="0" smtClean="0"/>
              <a:t>shorter processes were </a:t>
            </a:r>
            <a:r>
              <a:rPr lang="en-US" sz="1600" dirty="0"/>
              <a:t>allowed to go first.</a:t>
            </a:r>
          </a:p>
        </p:txBody>
      </p:sp>
    </p:spTree>
    <p:extLst>
      <p:ext uri="{BB962C8B-B14F-4D97-AF65-F5344CB8AC3E}">
        <p14:creationId xmlns:p14="http://schemas.microsoft.com/office/powerpoint/2010/main" val="321382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 xmlns:a16="http://schemas.microsoft.com/office/drawing/2014/main" id="{7A3CFFB8-E2A9-4251-9DDA-A9BF289B2979}"/>
              </a:ext>
            </a:extLst>
          </p:cNvPr>
          <p:cNvSpPr>
            <a:spLocks noGrp="1" noChangeArrowheads="1"/>
          </p:cNvSpPr>
          <p:nvPr>
            <p:ph type="title"/>
          </p:nvPr>
        </p:nvSpPr>
        <p:spPr>
          <a:xfrm>
            <a:off x="1018109" y="94798"/>
            <a:ext cx="8249492" cy="611187"/>
          </a:xfrm>
        </p:spPr>
        <p:txBody>
          <a:bodyPr/>
          <a:lstStyle/>
          <a:p>
            <a:pPr eaLnBrk="1" hangingPunct="1"/>
            <a:r>
              <a:rPr lang="en-US" altLang="en-US" sz="2800" dirty="0"/>
              <a:t>Determining Length of Next CPU Burst</a:t>
            </a:r>
          </a:p>
        </p:txBody>
      </p:sp>
      <p:sp>
        <p:nvSpPr>
          <p:cNvPr id="16387" name="Rectangle 3">
            <a:extLst>
              <a:ext uri="{FF2B5EF4-FFF2-40B4-BE49-F238E27FC236}">
                <a16:creationId xmlns=""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3272976180"/>
              </p:ext>
            </p:extLst>
          </p:nvPr>
        </p:nvGraphicFramePr>
        <p:xfrm>
          <a:off x="2046288" y="2722563"/>
          <a:ext cx="4427537" cy="1254125"/>
        </p:xfrm>
        <a:graphic>
          <a:graphicData uri="http://schemas.openxmlformats.org/presentationml/2006/ole">
            <mc:AlternateContent xmlns:mc="http://schemas.openxmlformats.org/markup-compatibility/2006">
              <mc:Choice xmlns:v="urn:schemas-microsoft-com:vml" Requires="v">
                <p:oleObj spid="_x0000_s1043" name="Equation" r:id="rId4" imgW="6400800" imgH="1778000" progId="Equation.3">
                  <p:embed/>
                </p:oleObj>
              </mc:Choice>
              <mc:Fallback>
                <p:oleObj name="Equation" r:id="rId4" imgW="6400800" imgH="1778000" progId="Equation.3">
                  <p:embed/>
                  <p:pic>
                    <p:nvPicPr>
                      <p:cNvPr id="31747" name="Object 2">
                        <a:extLst>
                          <a:ext uri="{FF2B5EF4-FFF2-40B4-BE49-F238E27FC236}">
                            <a16:creationId xmlns="" xmlns:a16="http://schemas.microsoft.com/office/drawing/2014/main" id="{15715238-6D8E-4D53-8F63-29A2962FE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272256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 xmlns:a16="http://schemas.microsoft.com/office/drawing/2014/main" id="{E328DB97-6C8D-4434-AF77-5C40A02A287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69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t>
            </a:r>
            <a:r>
              <a:rPr lang="en-US" altLang="en-US" dirty="0" smtClean="0"/>
              <a:t>Algorithms</a:t>
            </a:r>
          </a:p>
          <a:p>
            <a:r>
              <a:rPr lang="en-US" altLang="en-US" dirty="0"/>
              <a:t>Multi-Processor </a:t>
            </a:r>
            <a:r>
              <a:rPr lang="en-US" altLang="en-US" dirty="0" smtClean="0"/>
              <a:t>Scheduling</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a:t>
            </a:r>
            <a:r>
              <a:rPr lang="en-US" altLang="en-US" b="1" dirty="0"/>
              <a:t> </a:t>
            </a:r>
            <a:r>
              <a:rPr lang="en-US" altLang="en-US" b="1" dirty="0">
                <a:solidFill>
                  <a:srgbClr val="006699"/>
                </a:solidFill>
                <a:latin typeface="+mj-lt"/>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dirty="0">
                <a:latin typeface="Verdana" panose="020B0604030504040204" pitchFamily="34" charset="0"/>
              </a:rPr>
              <a:t>80% of CPU bursts should be shorter than q</a:t>
            </a:r>
          </a:p>
        </p:txBody>
      </p:sp>
      <p:pic>
        <p:nvPicPr>
          <p:cNvPr id="46083" name="Picture 1">
            <a:extLst>
              <a:ext uri="{FF2B5EF4-FFF2-40B4-BE49-F238E27FC236}">
                <a16:creationId xmlns=""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14832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type="body" idx="1"/>
          </p:nvPr>
        </p:nvSpPr>
        <p:spPr>
          <a:xfrm>
            <a:off x="821094" y="1152208"/>
            <a:ext cx="7357706" cy="4608512"/>
          </a:xfrm>
        </p:spPr>
        <p:txBody>
          <a:bodyPr/>
          <a:lstStyle/>
          <a:p>
            <a:r>
              <a:rPr lang="en-US" altLang="en-US" dirty="0"/>
              <a:t>A priority number (integer) is associated with each process</a:t>
            </a:r>
            <a:endParaRPr lang="en-US" altLang="en-US" sz="800" dirty="0"/>
          </a:p>
          <a:p>
            <a:r>
              <a:rPr lang="en-US" altLang="en-US" dirty="0"/>
              <a:t>The CPU is allocated to the process with the highest priority (usually, smallest integer </a:t>
            </a:r>
            <a:r>
              <a:rPr lang="en-US" altLang="en-US" dirty="0">
                <a:sym typeface="Symbol" panose="05050102010706020507" pitchFamily="18" charset="2"/>
              </a:rPr>
              <a:t> highest priority)</a:t>
            </a:r>
          </a:p>
          <a:p>
            <a:r>
              <a:rPr lang="en-US" altLang="en-US" dirty="0">
                <a:sym typeface="Symbol" panose="05050102010706020507" pitchFamily="18" charset="2"/>
              </a:rPr>
              <a:t>Two schemes:</a:t>
            </a:r>
          </a:p>
          <a:p>
            <a:pPr lvl="1"/>
            <a:r>
              <a:rPr lang="en-US" altLang="en-US" dirty="0"/>
              <a:t>Preemptive</a:t>
            </a:r>
          </a:p>
          <a:p>
            <a:pPr lvl="1"/>
            <a:r>
              <a:rPr lang="en-US" altLang="en-US" dirty="0"/>
              <a:t>Nonpreemptive</a:t>
            </a:r>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r>
              <a:rPr lang="en-US" altLang="en-US" dirty="0">
                <a:sym typeface="Symbol" panose="05050102010706020507" pitchFamily="18" charset="2"/>
              </a:rPr>
              <a:t>Note: </a:t>
            </a:r>
            <a:r>
              <a:rPr lang="en-US" altLang="en-US" dirty="0"/>
              <a:t>SJF is priority scheduling where priority is the inverse of predicted next CPU burst time</a:t>
            </a:r>
            <a:endParaRPr lang="en-US" altLang="en-US" sz="800" dirty="0"/>
          </a:p>
          <a:p>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extLst>
      <p:ext uri="{BB962C8B-B14F-4D97-AF65-F5344CB8AC3E}">
        <p14:creationId xmlns:p14="http://schemas.microsoft.com/office/powerpoint/2010/main" val="82409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1CD96B60-8A48-434B-B0B3-7D137B28C363}"/>
              </a:ext>
            </a:extLst>
          </p:cNvPr>
          <p:cNvSpPr>
            <a:spLocks noGrp="1" noChangeArrowheads="1"/>
          </p:cNvSpPr>
          <p:nvPr>
            <p:ph type="title"/>
          </p:nvPr>
        </p:nvSpPr>
        <p:spPr>
          <a:xfrm>
            <a:off x="973138" y="13802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 xmlns:a16="http://schemas.microsoft.com/office/drawing/2014/main" id="{1C367D1A-7DE2-4C9D-8F9F-8D980F3D95B0}"/>
              </a:ext>
            </a:extLst>
          </p:cNvPr>
          <p:cNvSpPr>
            <a:spLocks noGrp="1" noChangeArrowheads="1"/>
          </p:cNvSpPr>
          <p:nvPr>
            <p:ph type="body" idx="1"/>
          </p:nvPr>
        </p:nvSpPr>
        <p:spPr>
          <a:xfrm>
            <a:off x="811763" y="1068389"/>
            <a:ext cx="7397517" cy="5098731"/>
          </a:xfrm>
        </p:spPr>
        <p:txBody>
          <a:bodyPr/>
          <a:lstStyle/>
          <a:p>
            <a:r>
              <a:rPr lang="en-US" altLang="en-US" dirty="0"/>
              <a:t>The ready queue consists of multiple queues</a:t>
            </a:r>
          </a:p>
          <a:p>
            <a:r>
              <a:rPr lang="en-US" altLang="en-US" dirty="0"/>
              <a:t>Example:  </a:t>
            </a:r>
          </a:p>
          <a:p>
            <a:pPr lvl="1"/>
            <a:r>
              <a:rPr lang="en-US" altLang="en-US" dirty="0"/>
              <a:t>Priority scheduling, where each priority has its separate queue.</a:t>
            </a:r>
          </a:p>
          <a:p>
            <a:pPr lvl="1"/>
            <a:r>
              <a:rPr lang="en-US" altLang="en-US" dirty="0"/>
              <a:t>Schedule the process in the highest-priority queue!</a:t>
            </a:r>
          </a:p>
        </p:txBody>
      </p:sp>
      <p:pic>
        <p:nvPicPr>
          <p:cNvPr id="54275" name="Picture 1">
            <a:extLst>
              <a:ext uri="{FF2B5EF4-FFF2-40B4-BE49-F238E27FC236}">
                <a16:creationId xmlns=""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639" y="2772384"/>
            <a:ext cx="2547211" cy="281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53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a:t>
            </a:r>
            <a:r>
              <a:rPr lang="en-US" altLang="en-US" dirty="0" smtClean="0"/>
              <a:t>scheduling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5230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 xmlns:a16="http://schemas.microsoft.com/office/drawing/2014/main" id="{C7F1E55F-983C-47F8-ADBE-54E15FEFD9AB}"/>
              </a:ext>
            </a:extLst>
          </p:cNvPr>
          <p:cNvSpPr>
            <a:spLocks noGrp="1"/>
          </p:cNvSpPr>
          <p:nvPr>
            <p:ph type="title"/>
          </p:nvPr>
        </p:nvSpPr>
        <p:spPr>
          <a:xfrm>
            <a:off x="894080" y="173722"/>
            <a:ext cx="8229600" cy="576262"/>
          </a:xfrm>
        </p:spPr>
        <p:txBody>
          <a:bodyPr/>
          <a:lstStyle/>
          <a:p>
            <a:r>
              <a:rPr lang="en-US" altLang="en-US" dirty="0"/>
              <a:t>Multiple-Processor Scheduling</a:t>
            </a:r>
          </a:p>
        </p:txBody>
      </p:sp>
      <p:sp>
        <p:nvSpPr>
          <p:cNvPr id="71682" name="Content Placeholder 2">
            <a:extLst>
              <a:ext uri="{FF2B5EF4-FFF2-40B4-BE49-F238E27FC236}">
                <a16:creationId xmlns="" xmlns:a16="http://schemas.microsoft.com/office/drawing/2014/main" id="{7A08C823-220F-4189-B103-BC03391E7F6B}"/>
              </a:ext>
            </a:extLst>
          </p:cNvPr>
          <p:cNvSpPr>
            <a:spLocks noGrp="1"/>
          </p:cNvSpPr>
          <p:nvPr>
            <p:ph idx="1"/>
          </p:nvPr>
        </p:nvSpPr>
        <p:spPr/>
        <p:txBody>
          <a:bodyPr/>
          <a:lstStyle/>
          <a:p>
            <a:r>
              <a:rPr lang="en-US" altLang="en-US" dirty="0"/>
              <a:t>Symmetric multiprocessing (SMP) is where each processor is self scheduling.</a:t>
            </a:r>
          </a:p>
          <a:p>
            <a:r>
              <a:rPr lang="en-US" altLang="en-US" dirty="0"/>
              <a:t>All threads may be in a common ready queue (a)</a:t>
            </a:r>
          </a:p>
          <a:p>
            <a:r>
              <a:rPr lang="en-US" altLang="en-US" dirty="0"/>
              <a:t>Each processor may have its own private queue of threads (b)</a:t>
            </a:r>
          </a:p>
        </p:txBody>
      </p:sp>
      <p:pic>
        <p:nvPicPr>
          <p:cNvPr id="71683" name="Picture 3">
            <a:extLst>
              <a:ext uri="{FF2B5EF4-FFF2-40B4-BE49-F238E27FC236}">
                <a16:creationId xmlns=""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901950"/>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043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 xmlns:a16="http://schemas.microsoft.com/office/drawing/2014/main" id="{4EE83DAD-0182-4281-9CC2-965A55B66551}"/>
              </a:ext>
            </a:extLst>
          </p:cNvPr>
          <p:cNvSpPr>
            <a:spLocks noGrp="1"/>
          </p:cNvSpPr>
          <p:nvPr>
            <p:ph type="title"/>
          </p:nvPr>
        </p:nvSpPr>
        <p:spPr>
          <a:xfrm>
            <a:off x="865188" y="121920"/>
            <a:ext cx="7821612" cy="575610"/>
          </a:xfrm>
        </p:spPr>
        <p:txBody>
          <a:bodyPr/>
          <a:lstStyle/>
          <a:p>
            <a:pPr eaLnBrk="1" hangingPunct="1"/>
            <a:r>
              <a:rPr lang="en-US" altLang="en-US" dirty="0"/>
              <a:t>Multicore Processors</a:t>
            </a:r>
          </a:p>
        </p:txBody>
      </p:sp>
      <p:sp>
        <p:nvSpPr>
          <p:cNvPr id="72706" name="Content Placeholder 2">
            <a:extLst>
              <a:ext uri="{FF2B5EF4-FFF2-40B4-BE49-F238E27FC236}">
                <a16:creationId xmlns="" xmlns:a16="http://schemas.microsoft.com/office/drawing/2014/main" id="{AEEE112F-E1F9-4A4D-91F5-E4A039580C88}"/>
              </a:ext>
            </a:extLst>
          </p:cNvPr>
          <p:cNvSpPr>
            <a:spLocks noGrp="1"/>
          </p:cNvSpPr>
          <p:nvPr>
            <p:ph idx="1"/>
          </p:nvPr>
        </p:nvSpPr>
        <p:spPr>
          <a:xfrm>
            <a:off x="802434" y="1020128"/>
            <a:ext cx="7669762" cy="4530725"/>
          </a:xfrm>
        </p:spPr>
        <p:txBody>
          <a:bodyPr/>
          <a:lstStyle/>
          <a:p>
            <a:r>
              <a:rPr lang="en-US" altLang="en-US" dirty="0"/>
              <a:t>Recent trend to place multiple processor cores on same physical chip</a:t>
            </a:r>
          </a:p>
          <a:p>
            <a:r>
              <a:rPr lang="en-US" altLang="en-US" dirty="0"/>
              <a:t>Faster and consumes less power</a:t>
            </a:r>
          </a:p>
          <a:p>
            <a:r>
              <a:rPr lang="en-US" altLang="en-US" dirty="0"/>
              <a:t>Multiple threads per core also growing</a:t>
            </a:r>
          </a:p>
          <a:p>
            <a:pPr lvl="1"/>
            <a:r>
              <a:rPr lang="en-US" altLang="en-US" dirty="0"/>
              <a:t>Takes advantage of memory stall to make progress on another thread while memory retrieve happens</a:t>
            </a:r>
          </a:p>
          <a:p>
            <a:r>
              <a:rPr lang="en-US" altLang="en-US" dirty="0"/>
              <a:t>Figure</a:t>
            </a:r>
          </a:p>
          <a:p>
            <a:pPr lvl="1"/>
            <a:endParaRPr lang="en-US" altLang="en-US" dirty="0"/>
          </a:p>
          <a:p>
            <a:pPr lvl="1">
              <a:buFont typeface="Monotype Sorts" pitchFamily="-84" charset="2"/>
              <a:buNone/>
            </a:pPr>
            <a:r>
              <a:rPr lang="en-US" altLang="en-US" dirty="0"/>
              <a:t> </a:t>
            </a:r>
          </a:p>
        </p:txBody>
      </p:sp>
      <p:pic>
        <p:nvPicPr>
          <p:cNvPr id="72707" name="Picture 1">
            <a:extLst>
              <a:ext uri="{FF2B5EF4-FFF2-40B4-BE49-F238E27FC236}">
                <a16:creationId xmlns=""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4737" y="3286760"/>
            <a:ext cx="5733565" cy="14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499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Multithreaded Multicore System</a:t>
            </a:r>
          </a:p>
        </p:txBody>
      </p:sp>
      <p:sp>
        <p:nvSpPr>
          <p:cNvPr id="69634" name="Rectangle 3">
            <a:extLst>
              <a:ext uri="{FF2B5EF4-FFF2-40B4-BE49-F238E27FC236}">
                <a16:creationId xmlns=""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kumimoji="0" lang="en-US" altLang="en-US" dirty="0"/>
              <a:t>Each core has &gt; 1 hardware threads. </a:t>
            </a:r>
          </a:p>
          <a:p>
            <a:r>
              <a:rPr kumimoji="0" lang="en-US" altLang="en-US" dirty="0"/>
              <a:t>If one thread has a memory stall, switch to another thread!</a:t>
            </a:r>
          </a:p>
          <a:p>
            <a:r>
              <a:rPr kumimoji="0" lang="en-US" altLang="en-US" dirty="0"/>
              <a:t>Figure</a:t>
            </a:r>
          </a:p>
          <a:p>
            <a:endParaRPr kumimoji="0" lang="en-US" altLang="en-US" dirty="0"/>
          </a:p>
          <a:p>
            <a:endParaRPr kumimoji="0" lang="en-US" altLang="en-US" dirty="0"/>
          </a:p>
          <a:p>
            <a:pPr>
              <a:spcBef>
                <a:spcPct val="0"/>
              </a:spcBef>
              <a:buClrTx/>
              <a:buSzTx/>
              <a:buFontTx/>
              <a:buNone/>
            </a:pPr>
            <a:endParaRPr kumimoji="0" lang="en-US" altLang="en-US" dirty="0"/>
          </a:p>
          <a:p>
            <a:endParaRPr lang="en-US" altLang="en-US" dirty="0"/>
          </a:p>
        </p:txBody>
      </p:sp>
      <p:pic>
        <p:nvPicPr>
          <p:cNvPr id="4" name="Picture 2">
            <a:extLst>
              <a:ext uri="{FF2B5EF4-FFF2-40B4-BE49-F238E27FC236}">
                <a16:creationId xmlns="" xmlns:a16="http://schemas.microsoft.com/office/drawing/2014/main" id="{5E06ED42-4179-4AE5-A555-4A8756862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2408059"/>
            <a:ext cx="5927090" cy="14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415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 xmlns:a16="http://schemas.microsoft.com/office/drawing/2014/main" id="{A98C968A-AF4F-450D-BAED-792FA6118868}"/>
              </a:ext>
            </a:extLst>
          </p:cNvPr>
          <p:cNvSpPr>
            <a:spLocks noGrp="1"/>
          </p:cNvSpPr>
          <p:nvPr>
            <p:ph idx="1"/>
          </p:nvPr>
        </p:nvSpPr>
        <p:spPr>
          <a:xfrm>
            <a:off x="806450" y="1046480"/>
            <a:ext cx="3775075" cy="4524693"/>
          </a:xfrm>
        </p:spPr>
        <p:txBody>
          <a:bodyPr/>
          <a:lstStyle/>
          <a:p>
            <a:r>
              <a:rPr lang="en-US" altLang="en-US" b="1" dirty="0"/>
              <a:t>Chip-multithreading</a:t>
            </a:r>
            <a:r>
              <a:rPr lang="en-US" altLang="en-US" dirty="0"/>
              <a:t> (CMT) assigns each core multiple hardware threads. (Intel refers to this as </a:t>
            </a:r>
            <a:r>
              <a:rPr lang="en-US" altLang="en-US" b="1" dirty="0"/>
              <a:t>hyperthreading</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On a quad-core system with 2 hardware threads per core, the operating system sees 8 logical processors.</a:t>
            </a:r>
          </a:p>
          <a:p>
            <a:endParaRPr lang="en-US" altLang="en-US" dirty="0"/>
          </a:p>
        </p:txBody>
      </p:sp>
      <p:pic>
        <p:nvPicPr>
          <p:cNvPr id="76803" name="Picture 3">
            <a:extLst>
              <a:ext uri="{FF2B5EF4-FFF2-40B4-BE49-F238E27FC236}">
                <a16:creationId xmlns="" xmlns:a16="http://schemas.microsoft.com/office/drawing/2014/main" id="{DF01EFD5-3757-4F74-AA03-D72BD6418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2863" y="1229360"/>
            <a:ext cx="3284537" cy="47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 xmlns:a16="http://schemas.microsoft.com/office/drawing/2014/main" id="{4B1BCE2B-FB82-4DE4-8AC5-8A0BF114B3D4}"/>
              </a:ext>
            </a:extLst>
          </p:cNvPr>
          <p:cNvSpPr>
            <a:spLocks noGrp="1"/>
          </p:cNvSpPr>
          <p:nvPr>
            <p:ph type="title"/>
          </p:nvPr>
        </p:nvSpPr>
        <p:spPr>
          <a:xfrm>
            <a:off x="1166328" y="123751"/>
            <a:ext cx="7557796" cy="576262"/>
          </a:xfrm>
        </p:spPr>
        <p:txBody>
          <a:bodyPr/>
          <a:lstStyle/>
          <a:p>
            <a:pPr eaLnBrk="1" hangingPunct="1"/>
            <a:r>
              <a:rPr lang="en-US" altLang="en-US" dirty="0"/>
              <a:t>Multithreaded Multicore System</a:t>
            </a:r>
          </a:p>
        </p:txBody>
      </p:sp>
    </p:spTree>
    <p:extLst>
      <p:ext uri="{BB962C8B-B14F-4D97-AF65-F5344CB8AC3E}">
        <p14:creationId xmlns:p14="http://schemas.microsoft.com/office/powerpoint/2010/main" val="1238442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 xmlns:a16="http://schemas.microsoft.com/office/drawing/2014/main" id="{72A2F406-D6BE-4B79-BE65-E498FF964134}"/>
              </a:ext>
            </a:extLst>
          </p:cNvPr>
          <p:cNvSpPr>
            <a:spLocks noGrp="1"/>
          </p:cNvSpPr>
          <p:nvPr>
            <p:ph type="title"/>
          </p:nvPr>
        </p:nvSpPr>
        <p:spPr>
          <a:xfrm>
            <a:off x="1045032" y="123751"/>
            <a:ext cx="7809722" cy="576262"/>
          </a:xfrm>
        </p:spPr>
        <p:txBody>
          <a:bodyPr/>
          <a:lstStyle/>
          <a:p>
            <a:r>
              <a:rPr lang="en-US" altLang="en-US" dirty="0"/>
              <a:t>Multithreaded Multicore System</a:t>
            </a:r>
          </a:p>
        </p:txBody>
      </p:sp>
      <p:sp>
        <p:nvSpPr>
          <p:cNvPr id="77826" name="Content Placeholder 2">
            <a:extLst>
              <a:ext uri="{FF2B5EF4-FFF2-40B4-BE49-F238E27FC236}">
                <a16:creationId xmlns="" xmlns:a16="http://schemas.microsoft.com/office/drawing/2014/main" id="{1282DD5F-B7F7-4A28-B908-F260F89F83FA}"/>
              </a:ext>
            </a:extLst>
          </p:cNvPr>
          <p:cNvSpPr>
            <a:spLocks noGrp="1"/>
          </p:cNvSpPr>
          <p:nvPr>
            <p:ph idx="1"/>
          </p:nvPr>
        </p:nvSpPr>
        <p:spPr>
          <a:xfrm>
            <a:off x="774442" y="1260475"/>
            <a:ext cx="3173672" cy="4530725"/>
          </a:xfrm>
        </p:spPr>
        <p:txBody>
          <a:bodyPr/>
          <a:lstStyle/>
          <a:p>
            <a:r>
              <a:rPr lang="en-US" altLang="en-US" dirty="0"/>
              <a:t>Two levels of scheduling:</a:t>
            </a:r>
            <a:br>
              <a:rPr lang="en-US" altLang="en-US" dirty="0"/>
            </a:br>
            <a:endParaRPr lang="en-US" altLang="en-US" dirty="0"/>
          </a:p>
          <a:p>
            <a:pPr lvl="1">
              <a:buFont typeface="Arial" panose="020B0604020202020204" pitchFamily="34" charset="0"/>
              <a:buAutoNum type="arabicPeriod"/>
            </a:pPr>
            <a:r>
              <a:rPr lang="en-US" altLang="en-US" dirty="0"/>
              <a:t>The operating system deciding which software thread to run on a logical CPU</a:t>
            </a:r>
            <a:br>
              <a:rPr lang="en-US" altLang="en-US" dirty="0"/>
            </a:br>
            <a:r>
              <a:rPr lang="en-US" altLang="en-US" dirty="0"/>
              <a:t/>
            </a:r>
            <a:br>
              <a:rPr lang="en-US" altLang="en-US" dirty="0"/>
            </a:br>
            <a:endParaRPr lang="en-US" altLang="en-US" dirty="0"/>
          </a:p>
          <a:p>
            <a:pPr lvl="1">
              <a:buFont typeface="Arial" panose="020B0604020202020204" pitchFamily="34" charset="0"/>
              <a:buAutoNum type="arabicPeriod"/>
            </a:pPr>
            <a:r>
              <a:rPr lang="en-US" altLang="en-US" dirty="0"/>
              <a:t>How each core decides which hardware thread to run on the physical core.</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77827" name="Picture 4">
            <a:extLst>
              <a:ext uri="{FF2B5EF4-FFF2-40B4-BE49-F238E27FC236}">
                <a16:creationId xmlns="" xmlns:a16="http://schemas.microsoft.com/office/drawing/2014/main" id="{CDFC70F4-8A1C-480B-820D-DE1F116FF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190625"/>
            <a:ext cx="50879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895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a:t>
            </a:r>
            <a:r>
              <a:rPr lang="en-US" altLang="en-US" dirty="0" smtClean="0"/>
              <a:t>5</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AC8CABCD-F408-4385-AC6D-CB5E8038C31B}"/>
              </a:ext>
            </a:extLst>
          </p:cNvPr>
          <p:cNvSpPr>
            <a:spLocks noGrp="1" noChangeArrowheads="1"/>
          </p:cNvSpPr>
          <p:nvPr>
            <p:ph type="title"/>
          </p:nvPr>
        </p:nvSpPr>
        <p:spPr/>
        <p:txBody>
          <a:bodyPr/>
          <a:lstStyle/>
          <a:p>
            <a:pPr eaLnBrk="1" hangingPunct="1"/>
            <a:r>
              <a:rPr lang="en-US" altLang="en-US" dirty="0"/>
              <a:t>Basic Concepts</a:t>
            </a:r>
          </a:p>
        </p:txBody>
      </p:sp>
      <p:sp>
        <p:nvSpPr>
          <p:cNvPr id="2" name="Content Placeholder 1"/>
          <p:cNvSpPr>
            <a:spLocks noGrp="1"/>
          </p:cNvSpPr>
          <p:nvPr>
            <p:ph idx="1"/>
          </p:nvPr>
        </p:nvSpPr>
        <p:spPr/>
        <p:txBody>
          <a:bodyPr/>
          <a:lstStyle/>
          <a:p>
            <a:r>
              <a:rPr lang="en-US" dirty="0"/>
              <a:t>In a system with a single CPU core, only one process can run at a time. </a:t>
            </a:r>
            <a:endParaRPr lang="en-US" dirty="0" smtClean="0"/>
          </a:p>
          <a:p>
            <a:r>
              <a:rPr lang="en-US" dirty="0" smtClean="0"/>
              <a:t>Others must </a:t>
            </a:r>
            <a:r>
              <a:rPr lang="en-US" dirty="0"/>
              <a:t>wait until the CPU’s core is free and can be rescheduled. </a:t>
            </a:r>
            <a:endParaRPr lang="en-US" dirty="0" smtClean="0"/>
          </a:p>
          <a:p>
            <a:r>
              <a:rPr lang="en-US" dirty="0" smtClean="0"/>
              <a:t>The </a:t>
            </a:r>
            <a:r>
              <a:rPr lang="en-US" dirty="0"/>
              <a:t>objective </a:t>
            </a:r>
            <a:r>
              <a:rPr lang="en-US" dirty="0" smtClean="0"/>
              <a:t>of multiprogramming </a:t>
            </a:r>
            <a:r>
              <a:rPr lang="en-US" dirty="0"/>
              <a:t>is to have some process running at all times, to </a:t>
            </a:r>
            <a:r>
              <a:rPr lang="en-US" dirty="0" smtClean="0"/>
              <a:t>maximize CPU </a:t>
            </a:r>
            <a:r>
              <a:rPr lang="en-US" dirty="0"/>
              <a:t>utilization</a:t>
            </a:r>
            <a:r>
              <a:rPr lang="en-US" dirty="0" smtClean="0"/>
              <a:t>.</a:t>
            </a:r>
          </a:p>
          <a:p>
            <a:r>
              <a:rPr lang="en-US" dirty="0"/>
              <a:t>When one process </a:t>
            </a:r>
            <a:r>
              <a:rPr lang="en-US" dirty="0" smtClean="0"/>
              <a:t>has to </a:t>
            </a:r>
            <a:r>
              <a:rPr lang="en-US" dirty="0"/>
              <a:t>wait, the operating system takes the CPU away from that process and </a:t>
            </a:r>
            <a:r>
              <a:rPr lang="en-US" dirty="0" smtClean="0"/>
              <a:t>gives the </a:t>
            </a:r>
            <a:r>
              <a:rPr lang="en-US" dirty="0"/>
              <a:t>CPU to another process</a:t>
            </a:r>
            <a:r>
              <a:rPr lang="en-US" dirty="0" smtClean="0"/>
              <a:t>.</a:t>
            </a:r>
          </a:p>
          <a:p>
            <a:r>
              <a:rPr lang="en-US" dirty="0"/>
              <a:t>On a multicore </a:t>
            </a:r>
            <a:r>
              <a:rPr lang="en-US" dirty="0" smtClean="0"/>
              <a:t>system, this </a:t>
            </a:r>
            <a:r>
              <a:rPr lang="en-US" dirty="0"/>
              <a:t>concept of keeping the CPU busy is extended to all processing cores on </a:t>
            </a:r>
            <a:r>
              <a:rPr lang="en-US" dirty="0" smtClean="0"/>
              <a:t>the system</a:t>
            </a:r>
            <a:r>
              <a:rPr 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smtClean="0"/>
              <a:t>CPU–I/O </a:t>
            </a:r>
            <a:r>
              <a:rPr lang="en-US" altLang="en-US" dirty="0"/>
              <a:t>Burst Cycle – Process execution consists of a </a:t>
            </a:r>
            <a:r>
              <a:rPr lang="en-US" altLang="en-US" b="1" dirty="0">
                <a:solidFill>
                  <a:srgbClr val="006699"/>
                </a:solidFill>
                <a:latin typeface="+mj-lt"/>
              </a:rPr>
              <a:t>cycle</a:t>
            </a:r>
            <a:r>
              <a:rPr lang="en-US" altLang="en-US" dirty="0"/>
              <a:t> of CPU execution and I/O wait</a:t>
            </a:r>
          </a:p>
          <a:p>
            <a:r>
              <a:rPr lang="en-US" altLang="en-US" dirty="0"/>
              <a:t>Process execution begins with </a:t>
            </a:r>
            <a:r>
              <a:rPr lang="en-US" altLang="en-US" b="1" dirty="0" smtClean="0">
                <a:solidFill>
                  <a:srgbClr val="006699"/>
                </a:solidFill>
                <a:latin typeface="+mj-lt"/>
              </a:rPr>
              <a:t>CPU</a:t>
            </a:r>
            <a:r>
              <a:rPr lang="en-US" altLang="en-US" b="1" dirty="0" smtClean="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6025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p:txBody>
          <a:bodyPr/>
          <a:lstStyle/>
          <a:p>
            <a:pPr eaLnBrk="1" hangingPunct="1"/>
            <a:r>
              <a:rPr lang="en-US" altLang="en-US" dirty="0"/>
              <a:t>Histogram of CPU-burst Times</a:t>
            </a:r>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sz="half" idx="1"/>
          </p:nvPr>
        </p:nvSpPr>
        <p:spPr>
          <a:xfrm>
            <a:off x="806450" y="1075268"/>
            <a:ext cx="8159750" cy="1380066"/>
          </a:xfrm>
        </p:spPr>
        <p:txBody>
          <a:bodyPr/>
          <a:lstStyle/>
          <a:p>
            <a:r>
              <a:rPr kumimoji="0" lang="en-US" altLang="en-US" sz="2000" dirty="0">
                <a:latin typeface="+mj-lt"/>
              </a:rPr>
              <a:t>Large number of short bursts</a:t>
            </a:r>
          </a:p>
          <a:p>
            <a:r>
              <a:rPr kumimoji="0" lang="en-US" altLang="en-US" sz="2000" dirty="0">
                <a:latin typeface="+mj-lt"/>
              </a:rPr>
              <a:t>Small number of longer bursts</a:t>
            </a:r>
          </a:p>
          <a:p>
            <a:r>
              <a:rPr kumimoji="0" lang="en-US" altLang="en-US" sz="2000" dirty="0">
                <a:latin typeface="+mj-lt"/>
              </a:rPr>
              <a:t>Histogram</a:t>
            </a:r>
          </a:p>
          <a:p>
            <a:r>
              <a:rPr lang="en-US" sz="2000" dirty="0">
                <a:latin typeface="+mj-lt"/>
              </a:rPr>
              <a:t>An I/O-bound program typically has many short CPU bursts. </a:t>
            </a:r>
            <a:endParaRPr lang="en-US" sz="2000" dirty="0" smtClean="0">
              <a:latin typeface="+mj-lt"/>
            </a:endParaRPr>
          </a:p>
          <a:p>
            <a:r>
              <a:rPr lang="en-US" sz="2000" dirty="0" smtClean="0">
                <a:latin typeface="+mj-lt"/>
              </a:rPr>
              <a:t>A CPU-bound program might </a:t>
            </a:r>
            <a:r>
              <a:rPr lang="en-US" sz="2000" dirty="0">
                <a:latin typeface="+mj-lt"/>
              </a:rPr>
              <a:t>have a few long CPU bursts. </a:t>
            </a:r>
            <a:endParaRPr lang="en-US" sz="2000" dirty="0" smtClean="0">
              <a:latin typeface="+mj-lt"/>
            </a:endParaRPr>
          </a:p>
          <a:p>
            <a:r>
              <a:rPr lang="en-US" sz="2000" dirty="0" smtClean="0">
                <a:latin typeface="+mj-lt"/>
              </a:rPr>
              <a:t>This </a:t>
            </a:r>
            <a:r>
              <a:rPr lang="en-US" sz="2000" dirty="0">
                <a:latin typeface="+mj-lt"/>
              </a:rPr>
              <a:t>distribution can be </a:t>
            </a:r>
            <a:r>
              <a:rPr lang="en-US" sz="2000" dirty="0" smtClean="0">
                <a:latin typeface="+mj-lt"/>
              </a:rPr>
              <a:t>important when </a:t>
            </a:r>
            <a:r>
              <a:rPr lang="en-US" sz="2000" dirty="0">
                <a:latin typeface="+mj-lt"/>
              </a:rPr>
              <a:t>implementing a CPU-scheduling algorithm.</a:t>
            </a:r>
            <a:endParaRPr lang="en-US" altLang="en-US" sz="2000" dirty="0">
              <a:latin typeface="+mj-lt"/>
            </a:endParaRPr>
          </a:p>
        </p:txBody>
      </p:sp>
      <p:pic>
        <p:nvPicPr>
          <p:cNvPr id="4" name="Picture 1">
            <a:extLst>
              <a:ext uri="{FF2B5EF4-FFF2-40B4-BE49-F238E27FC236}">
                <a16:creationId xmlns="" xmlns:a16="http://schemas.microsoft.com/office/drawing/2014/main" id="{A394F423-2896-4208-9469-E219A349B2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084" y="3634528"/>
            <a:ext cx="4199757" cy="251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193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838201" y="1169989"/>
            <a:ext cx="7147559" cy="4743132"/>
          </a:xfrm>
        </p:spPr>
        <p:txBody>
          <a:bodyPr/>
          <a:lstStyle/>
          <a:p>
            <a:pPr>
              <a:defRPr/>
            </a:pPr>
            <a:r>
              <a:rPr lang="en-US" sz="2400" dirty="0">
                <a:ea typeface="ＭＳ Ｐゴシック" charset="0"/>
                <a:cs typeface="ＭＳ Ｐゴシック" charset="0"/>
              </a:rPr>
              <a:t>The</a:t>
            </a:r>
            <a:r>
              <a:rPr lang="en-US" sz="2400" b="1" dirty="0">
                <a:solidFill>
                  <a:srgbClr val="3366FF"/>
                </a:solidFill>
                <a:ea typeface="ＭＳ Ｐゴシック" charset="0"/>
                <a:cs typeface="ＭＳ Ｐゴシック" charset="0"/>
              </a:rPr>
              <a:t> </a:t>
            </a:r>
            <a:r>
              <a:rPr lang="en-US" sz="2400" b="1" dirty="0">
                <a:solidFill>
                  <a:srgbClr val="006699"/>
                </a:solidFill>
                <a:latin typeface="+mj-lt"/>
              </a:rPr>
              <a:t>CPU</a:t>
            </a:r>
            <a:r>
              <a:rPr lang="en-US" sz="2400" b="1" dirty="0">
                <a:solidFill>
                  <a:srgbClr val="3366FF"/>
                </a:solidFill>
                <a:ea typeface="ＭＳ Ｐゴシック" charset="0"/>
                <a:cs typeface="ＭＳ Ｐゴシック" charset="0"/>
              </a:rPr>
              <a:t> </a:t>
            </a:r>
            <a:r>
              <a:rPr lang="en-US" sz="2400" b="1" dirty="0">
                <a:solidFill>
                  <a:srgbClr val="006699"/>
                </a:solidFill>
                <a:latin typeface="+mj-lt"/>
              </a:rPr>
              <a:t>scheduler</a:t>
            </a:r>
            <a:r>
              <a:rPr lang="en-US" sz="2400" b="1" dirty="0">
                <a:solidFill>
                  <a:srgbClr val="3366FF"/>
                </a:solidFill>
                <a:ea typeface="ＭＳ Ｐゴシック" charset="0"/>
                <a:cs typeface="ＭＳ Ｐゴシック" charset="0"/>
              </a:rPr>
              <a:t> </a:t>
            </a:r>
            <a:r>
              <a:rPr lang="en-US" sz="2400" dirty="0">
                <a:ea typeface="ＭＳ Ｐゴシック" charset="-128"/>
                <a:cs typeface="ＭＳ Ｐゴシック" charset="-128"/>
              </a:rPr>
              <a:t>selects from among the processes in ready queue, and allocates a CPU core to one of them</a:t>
            </a:r>
          </a:p>
          <a:p>
            <a:pPr marL="742835" lvl="1">
              <a:defRPr/>
            </a:pPr>
            <a:r>
              <a:rPr lang="en-US" sz="2400" dirty="0">
                <a:ea typeface="ＭＳ Ｐゴシック" charset="-128"/>
              </a:rPr>
              <a:t>The ready queue may be ordered in various </a:t>
            </a:r>
            <a:r>
              <a:rPr lang="en-US" sz="2400" dirty="0" smtClean="0">
                <a:ea typeface="ＭＳ Ｐゴシック" charset="-128"/>
              </a:rPr>
              <a:t>ways</a:t>
            </a:r>
          </a:p>
          <a:p>
            <a:pPr marL="742835" lvl="1">
              <a:defRPr/>
            </a:pPr>
            <a:r>
              <a:rPr lang="en-US" sz="2400" dirty="0" smtClean="0"/>
              <a:t>The ready queue </a:t>
            </a:r>
            <a:r>
              <a:rPr lang="en-US" sz="2400" dirty="0"/>
              <a:t>can be implemented as a FIFO queue, a priority queue, a tree, or </a:t>
            </a:r>
            <a:r>
              <a:rPr lang="en-US" sz="2400" dirty="0" smtClean="0"/>
              <a:t>simply an </a:t>
            </a:r>
            <a:r>
              <a:rPr lang="en-US" sz="2400" dirty="0"/>
              <a:t>unordered linked list</a:t>
            </a:r>
            <a:r>
              <a:rPr lang="en-US" sz="2400" dirty="0" smtClean="0"/>
              <a:t>.</a:t>
            </a:r>
            <a:endParaRPr lang="en-US" sz="2400" dirty="0">
              <a:ea typeface="ＭＳ Ｐゴシック"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Circumstances for CPU Scheduling</a:t>
            </a:r>
            <a:endParaRPr lang="en-US" dirty="0"/>
          </a:p>
        </p:txBody>
      </p:sp>
      <p:sp>
        <p:nvSpPr>
          <p:cNvPr id="3" name="Content Placeholder 2"/>
          <p:cNvSpPr>
            <a:spLocks noGrp="1"/>
          </p:cNvSpPr>
          <p:nvPr>
            <p:ph idx="1"/>
          </p:nvPr>
        </p:nvSpPr>
        <p:spPr/>
        <p:txBody>
          <a:bodyPr/>
          <a:lstStyle/>
          <a:p>
            <a:r>
              <a:rPr lang="en-US" dirty="0">
                <a:ea typeface="ＭＳ Ｐゴシック" charset="-128"/>
                <a:cs typeface="ＭＳ Ｐゴシック" charset="-128"/>
              </a:rPr>
              <a:t>CPU scheduling decisions may take place when a process:</a:t>
            </a:r>
          </a:p>
          <a:p>
            <a:pPr>
              <a:buFont typeface="+mj-lt"/>
              <a:buAutoNum type="arabicPeriod"/>
            </a:pPr>
            <a:r>
              <a:rPr lang="en-US" dirty="0" smtClean="0"/>
              <a:t>When </a:t>
            </a:r>
            <a:r>
              <a:rPr lang="en-US" dirty="0"/>
              <a:t>a process switches from the </a:t>
            </a:r>
            <a:r>
              <a:rPr lang="en-US" b="1" dirty="0">
                <a:solidFill>
                  <a:srgbClr val="0070C0"/>
                </a:solidFill>
              </a:rPr>
              <a:t>running state </a:t>
            </a:r>
            <a:r>
              <a:rPr lang="en-US" dirty="0"/>
              <a:t>to the </a:t>
            </a:r>
            <a:r>
              <a:rPr lang="en-US" b="1" dirty="0">
                <a:solidFill>
                  <a:srgbClr val="0070C0"/>
                </a:solidFill>
              </a:rPr>
              <a:t>waiting state </a:t>
            </a:r>
            <a:r>
              <a:rPr lang="en-US" dirty="0"/>
              <a:t>(</a:t>
            </a:r>
            <a:r>
              <a:rPr lang="en-US" dirty="0" smtClean="0"/>
              <a:t>for example</a:t>
            </a:r>
            <a:r>
              <a:rPr lang="en-US" dirty="0"/>
              <a:t>, as the result of </a:t>
            </a:r>
            <a:r>
              <a:rPr lang="en-US" b="1" dirty="0">
                <a:solidFill>
                  <a:srgbClr val="0070C0"/>
                </a:solidFill>
              </a:rPr>
              <a:t>an I/O request </a:t>
            </a:r>
            <a:r>
              <a:rPr lang="en-US" dirty="0"/>
              <a:t>or an invocation of wait() for </a:t>
            </a:r>
            <a:r>
              <a:rPr lang="en-US" dirty="0" smtClean="0"/>
              <a:t>the termination </a:t>
            </a:r>
            <a:r>
              <a:rPr lang="en-US" dirty="0"/>
              <a:t>of </a:t>
            </a:r>
            <a:r>
              <a:rPr lang="en-US" b="1" dirty="0">
                <a:solidFill>
                  <a:srgbClr val="0070C0"/>
                </a:solidFill>
              </a:rPr>
              <a:t>a child process</a:t>
            </a:r>
            <a:r>
              <a:rPr lang="en-US" dirty="0"/>
              <a:t>)</a:t>
            </a:r>
          </a:p>
          <a:p>
            <a:pPr>
              <a:buFont typeface="+mj-lt"/>
              <a:buAutoNum type="arabicPeriod"/>
            </a:pPr>
            <a:r>
              <a:rPr lang="en-US" dirty="0" smtClean="0"/>
              <a:t>When </a:t>
            </a:r>
            <a:r>
              <a:rPr lang="en-US" dirty="0"/>
              <a:t>a process switches from the </a:t>
            </a:r>
            <a:r>
              <a:rPr lang="en-US" b="1" dirty="0">
                <a:solidFill>
                  <a:srgbClr val="0070C0"/>
                </a:solidFill>
              </a:rPr>
              <a:t>running state</a:t>
            </a:r>
            <a:r>
              <a:rPr lang="en-US" dirty="0"/>
              <a:t> to the </a:t>
            </a:r>
            <a:r>
              <a:rPr lang="en-US" b="1" dirty="0">
                <a:solidFill>
                  <a:srgbClr val="0070C0"/>
                </a:solidFill>
              </a:rPr>
              <a:t>ready state </a:t>
            </a:r>
            <a:r>
              <a:rPr lang="en-US" dirty="0"/>
              <a:t>(</a:t>
            </a:r>
            <a:r>
              <a:rPr lang="en-US" dirty="0" smtClean="0"/>
              <a:t>for example</a:t>
            </a:r>
            <a:r>
              <a:rPr lang="en-US" dirty="0"/>
              <a:t>, when </a:t>
            </a:r>
            <a:r>
              <a:rPr lang="en-US" b="1" dirty="0">
                <a:solidFill>
                  <a:srgbClr val="0070C0"/>
                </a:solidFill>
              </a:rPr>
              <a:t>an</a:t>
            </a:r>
            <a:r>
              <a:rPr lang="en-US" dirty="0"/>
              <a:t> </a:t>
            </a:r>
            <a:r>
              <a:rPr lang="en-US" b="1" dirty="0">
                <a:solidFill>
                  <a:srgbClr val="0070C0"/>
                </a:solidFill>
              </a:rPr>
              <a:t>interrupt occurs</a:t>
            </a:r>
            <a:r>
              <a:rPr lang="en-US" dirty="0" smtClean="0"/>
              <a:t>)</a:t>
            </a:r>
          </a:p>
          <a:p>
            <a:pPr>
              <a:buFont typeface="+mj-lt"/>
              <a:buAutoNum type="arabicPeriod"/>
            </a:pPr>
            <a:r>
              <a:rPr lang="en-US" dirty="0" smtClean="0"/>
              <a:t>When </a:t>
            </a:r>
            <a:r>
              <a:rPr lang="en-US" dirty="0"/>
              <a:t>a process switches from the </a:t>
            </a:r>
            <a:r>
              <a:rPr lang="en-US" b="1" dirty="0">
                <a:solidFill>
                  <a:srgbClr val="0070C0"/>
                </a:solidFill>
              </a:rPr>
              <a:t>waiting state</a:t>
            </a:r>
            <a:r>
              <a:rPr lang="en-US" dirty="0"/>
              <a:t> to the </a:t>
            </a:r>
            <a:r>
              <a:rPr lang="en-US" b="1" dirty="0">
                <a:solidFill>
                  <a:srgbClr val="0070C0"/>
                </a:solidFill>
              </a:rPr>
              <a:t>ready state </a:t>
            </a:r>
            <a:r>
              <a:rPr lang="en-US" dirty="0"/>
              <a:t>(</a:t>
            </a:r>
            <a:r>
              <a:rPr lang="en-US" dirty="0" smtClean="0"/>
              <a:t>for example</a:t>
            </a:r>
            <a:r>
              <a:rPr lang="en-US" dirty="0"/>
              <a:t>, </a:t>
            </a:r>
            <a:r>
              <a:rPr lang="en-US" b="1" dirty="0">
                <a:solidFill>
                  <a:srgbClr val="0070C0"/>
                </a:solidFill>
              </a:rPr>
              <a:t>at completion of I/O</a:t>
            </a:r>
            <a:r>
              <a:rPr lang="en-US" dirty="0" smtClean="0"/>
              <a:t>)</a:t>
            </a:r>
          </a:p>
          <a:p>
            <a:pPr>
              <a:buFont typeface="+mj-lt"/>
              <a:buAutoNum type="arabicPeriod"/>
            </a:pPr>
            <a:r>
              <a:rPr lang="en-US" dirty="0" smtClean="0"/>
              <a:t>When </a:t>
            </a:r>
            <a:r>
              <a:rPr lang="en-US" dirty="0"/>
              <a:t>a </a:t>
            </a:r>
            <a:r>
              <a:rPr lang="en-US" b="1" dirty="0">
                <a:solidFill>
                  <a:srgbClr val="0070C0"/>
                </a:solidFill>
              </a:rPr>
              <a:t>process 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a:p>
            <a:pPr>
              <a:buFont typeface="+mj-lt"/>
              <a:buAutoNum type="arabicPeriod"/>
            </a:pPr>
            <a:endParaRPr lang="en-US" dirty="0"/>
          </a:p>
        </p:txBody>
      </p:sp>
    </p:spTree>
    <p:extLst>
      <p:ext uri="{BB962C8B-B14F-4D97-AF65-F5344CB8AC3E}">
        <p14:creationId xmlns:p14="http://schemas.microsoft.com/office/powerpoint/2010/main" val="415179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smtClean="0">
                <a:ea typeface="ＭＳ Ｐゴシック" charset="0"/>
              </a:rPr>
              <a:t>Virtually </a:t>
            </a:r>
            <a:r>
              <a:rPr lang="en-US" dirty="0">
                <a:ea typeface="ＭＳ Ｐゴシック" charset="0"/>
              </a:rPr>
              <a:t>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27192</TotalTime>
  <Words>1753</Words>
  <Application>Microsoft Office PowerPoint</Application>
  <PresentationFormat>On-screen Show (4:3)</PresentationFormat>
  <Paragraphs>281</Paragraphs>
  <Slides>38</Slides>
  <Notes>32</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52" baseType="lpstr">
      <vt:lpstr>MS PGothic</vt:lpstr>
      <vt:lpstr>MS PGothic</vt:lpstr>
      <vt:lpstr>Arial</vt:lpstr>
      <vt:lpstr>Helvetica</vt:lpstr>
      <vt:lpstr>Lucida Grande</vt:lpstr>
      <vt:lpstr>Monotype Sorts</vt:lpstr>
      <vt:lpstr>Symbol</vt:lpstr>
      <vt:lpstr>Times New Roman</vt:lpstr>
      <vt:lpstr>Verdana</vt:lpstr>
      <vt:lpstr>Webdings</vt:lpstr>
      <vt:lpstr>Wingdings</vt:lpstr>
      <vt:lpstr>os-8</vt:lpstr>
      <vt:lpstr>1_os-8</vt:lpstr>
      <vt:lpstr>Equation</vt:lpstr>
      <vt:lpstr>Chapter 5:  CPU Scheduling</vt:lpstr>
      <vt:lpstr>Outline</vt:lpstr>
      <vt:lpstr>Objectives</vt:lpstr>
      <vt:lpstr>Basic Concepts</vt:lpstr>
      <vt:lpstr>Basic Concepts</vt:lpstr>
      <vt:lpstr>Histogram of CPU-burst Times</vt:lpstr>
      <vt:lpstr>CPU Scheduler</vt:lpstr>
      <vt:lpstr>Circumstances for CPU Scheduling</vt:lpstr>
      <vt:lpstr>Preemptive and Nonpreemptive Scheduling</vt:lpstr>
      <vt:lpstr>Preemptive Scheduling and Race Conditions</vt:lpstr>
      <vt:lpstr>Dispatcher</vt:lpstr>
      <vt:lpstr>Scheduling Criteria</vt:lpstr>
      <vt:lpstr>Optimization Criteria for Scheduling Algorithms</vt:lpstr>
      <vt:lpstr>First- Come, First-Served (FCFS) Scheduling</vt:lpstr>
      <vt:lpstr>FCFS Scheduling (Cont.)</vt:lpstr>
      <vt:lpstr>FCFS Scheduling (Cont.)</vt:lpstr>
      <vt:lpstr>Shortest-Job-First (SJF) Scheduling</vt:lpstr>
      <vt:lpstr>Example of SJF</vt:lpstr>
      <vt:lpstr>Determining Length of Next CPU Burst</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Multiple-Processor Scheduling</vt:lpstr>
      <vt:lpstr>Multicore Processors</vt:lpstr>
      <vt:lpstr>Multithreaded Multicore System</vt:lpstr>
      <vt:lpstr>Multithreaded Multicore System</vt:lpstr>
      <vt:lpstr>Multithreaded Multicore System</vt:lpstr>
      <vt:lpstr>End of Chapter 5</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Microsoft account</cp:lastModifiedBy>
  <cp:revision>281</cp:revision>
  <cp:lastPrinted>2013-09-10T17:57:57Z</cp:lastPrinted>
  <dcterms:created xsi:type="dcterms:W3CDTF">2011-01-13T23:43:38Z</dcterms:created>
  <dcterms:modified xsi:type="dcterms:W3CDTF">2023-05-19T12:00:27Z</dcterms:modified>
</cp:coreProperties>
</file>