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235944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186759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4892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3719518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0966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58259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1935330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21315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217697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8F974-7452-4713-810B-59757774902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7440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8F974-7452-4713-810B-59757774902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19830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8F974-7452-4713-810B-597577749022}"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139835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8F974-7452-4713-810B-597577749022}"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237644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8F974-7452-4713-810B-597577749022}"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324531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8F974-7452-4713-810B-59757774902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420152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8F974-7452-4713-810B-59757774902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405A5-B180-4680-8386-798C24C68484}" type="slidenum">
              <a:rPr lang="en-US" smtClean="0"/>
              <a:t>‹#›</a:t>
            </a:fld>
            <a:endParaRPr lang="en-US"/>
          </a:p>
        </p:txBody>
      </p:sp>
    </p:spTree>
    <p:extLst>
      <p:ext uri="{BB962C8B-B14F-4D97-AF65-F5344CB8AC3E}">
        <p14:creationId xmlns:p14="http://schemas.microsoft.com/office/powerpoint/2010/main" val="366181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8F974-7452-4713-810B-597577749022}" type="datetimeFigureOut">
              <a:rPr lang="en-US" smtClean="0"/>
              <a:t>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0405A5-B180-4680-8386-798C24C68484}" type="slidenum">
              <a:rPr lang="en-US" smtClean="0"/>
              <a:t>‹#›</a:t>
            </a:fld>
            <a:endParaRPr lang="en-US"/>
          </a:p>
        </p:txBody>
      </p:sp>
    </p:spTree>
    <p:extLst>
      <p:ext uri="{BB962C8B-B14F-4D97-AF65-F5344CB8AC3E}">
        <p14:creationId xmlns:p14="http://schemas.microsoft.com/office/powerpoint/2010/main" val="4222583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mlearning-ai/brain-tumor-segmentation-using-deep-learning-models-5047984b53c0" TargetMode="External"/><Relationship Id="rId2" Type="http://schemas.openxmlformats.org/officeDocument/2006/relationships/hyperlink" Target="https://www.sciencedirect.com/science/article/abs/pii/S1361841516300330" TargetMode="External"/><Relationship Id="rId1" Type="http://schemas.openxmlformats.org/officeDocument/2006/relationships/slideLayout" Target="../slideLayouts/slideLayout2.xml"/><Relationship Id="rId5" Type="http://schemas.openxmlformats.org/officeDocument/2006/relationships/hyperlink" Target="https://chat.openai.com/" TargetMode="External"/><Relationship Id="rId4" Type="http://schemas.openxmlformats.org/officeDocument/2006/relationships/hyperlink" Target="https://developer.nvidia.com/blog/automatically-segmenting-brain-tumors-with-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535-69D7-5FBD-025C-B0BF91C9C419}"/>
              </a:ext>
            </a:extLst>
          </p:cNvPr>
          <p:cNvSpPr>
            <a:spLocks noGrp="1"/>
          </p:cNvSpPr>
          <p:nvPr>
            <p:ph type="ctrTitle"/>
          </p:nvPr>
        </p:nvSpPr>
        <p:spPr>
          <a:xfrm>
            <a:off x="1096433" y="649087"/>
            <a:ext cx="8627534" cy="757768"/>
          </a:xfrm>
        </p:spPr>
        <p:txBody>
          <a:bodyPr/>
          <a:lstStyle/>
          <a:p>
            <a:pPr algn="ctr"/>
            <a:r>
              <a:rPr lang="en-US" sz="3600" b="1" i="0" u="none" strike="noStrike" dirty="0">
                <a:solidFill>
                  <a:schemeClr val="tx1"/>
                </a:solidFill>
                <a:effectLst/>
                <a:latin typeface="Times New Roman" panose="02020603050405020304" pitchFamily="18" charset="0"/>
                <a:cs typeface="Times New Roman" panose="02020603050405020304" pitchFamily="18" charset="0"/>
              </a:rPr>
              <a:t>Brain Tumor Segmentation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D091B6-45E3-EC39-AB25-A58511BAA7FD}"/>
              </a:ext>
            </a:extLst>
          </p:cNvPr>
          <p:cNvSpPr txBox="1"/>
          <p:nvPr/>
        </p:nvSpPr>
        <p:spPr>
          <a:xfrm>
            <a:off x="772949" y="4547567"/>
            <a:ext cx="6108700" cy="1477328"/>
          </a:xfrm>
          <a:prstGeom prst="rect">
            <a:avLst/>
          </a:prstGeom>
          <a:noFill/>
        </p:spPr>
        <p:txBody>
          <a:bodyPr wrap="square">
            <a:spAutoFit/>
          </a:bodyPr>
          <a:lstStyle/>
          <a:p>
            <a:r>
              <a:rPr lang="en-US" dirty="0"/>
              <a:t>		Group Members:</a:t>
            </a:r>
          </a:p>
          <a:p>
            <a:endParaRPr lang="en-US" dirty="0"/>
          </a:p>
          <a:p>
            <a:r>
              <a:rPr lang="en-US" b="1" dirty="0" err="1">
                <a:solidFill>
                  <a:srgbClr val="000000"/>
                </a:solidFill>
                <a:latin typeface="Calibri" panose="020F0502020204030204" pitchFamily="34" charset="0"/>
                <a:cs typeface="Calibri" panose="020F0502020204030204" pitchFamily="34" charset="0"/>
              </a:rPr>
              <a:t>Aimal</a:t>
            </a:r>
            <a:r>
              <a:rPr lang="en-US" b="1" dirty="0">
                <a:solidFill>
                  <a:srgbClr val="000000"/>
                </a:solidFill>
                <a:latin typeface="Calibri" panose="020F0502020204030204" pitchFamily="34" charset="0"/>
                <a:cs typeface="Calibri" panose="020F0502020204030204" pitchFamily="34" charset="0"/>
              </a:rPr>
              <a:t> Khan (21WCSE1996)</a:t>
            </a:r>
          </a:p>
          <a:p>
            <a:r>
              <a:rPr lang="en-US" b="1" dirty="0" err="1">
                <a:solidFill>
                  <a:srgbClr val="000000"/>
                </a:solidFill>
                <a:latin typeface="Calibri" panose="020F0502020204030204" pitchFamily="34" charset="0"/>
                <a:cs typeface="Calibri" panose="020F0502020204030204" pitchFamily="34" charset="0"/>
              </a:rPr>
              <a:t>Awais</a:t>
            </a:r>
            <a:r>
              <a:rPr lang="en-US" b="1" dirty="0">
                <a:solidFill>
                  <a:srgbClr val="000000"/>
                </a:solidFill>
                <a:latin typeface="Calibri" panose="020F0502020204030204" pitchFamily="34" charset="0"/>
                <a:cs typeface="Calibri" panose="020F0502020204030204" pitchFamily="34" charset="0"/>
              </a:rPr>
              <a:t> </a:t>
            </a:r>
            <a:r>
              <a:rPr lang="en-US" b="1" dirty="0" err="1">
                <a:solidFill>
                  <a:srgbClr val="000000"/>
                </a:solidFill>
                <a:latin typeface="Calibri" panose="020F0502020204030204" pitchFamily="34" charset="0"/>
                <a:cs typeface="Calibri" panose="020F0502020204030204" pitchFamily="34" charset="0"/>
              </a:rPr>
              <a:t>Saddiqui</a:t>
            </a:r>
            <a:r>
              <a:rPr lang="en-US" b="1" dirty="0">
                <a:solidFill>
                  <a:srgbClr val="000000"/>
                </a:solidFill>
                <a:latin typeface="Calibri" panose="020F0502020204030204" pitchFamily="34" charset="0"/>
                <a:cs typeface="Calibri" panose="020F0502020204030204" pitchFamily="34" charset="0"/>
              </a:rPr>
              <a:t> (21PWCSE1993) </a:t>
            </a:r>
          </a:p>
          <a:p>
            <a:r>
              <a:rPr lang="en-US" b="1" dirty="0" err="1">
                <a:solidFill>
                  <a:srgbClr val="000000"/>
                </a:solidFill>
                <a:latin typeface="Calibri" panose="020F0502020204030204" pitchFamily="34" charset="0"/>
                <a:cs typeface="Calibri" panose="020F0502020204030204" pitchFamily="34" charset="0"/>
              </a:rPr>
              <a:t>Moeen</a:t>
            </a:r>
            <a:r>
              <a:rPr lang="en-US" b="1" dirty="0">
                <a:solidFill>
                  <a:srgbClr val="000000"/>
                </a:solidFill>
                <a:latin typeface="Calibri" panose="020F0502020204030204" pitchFamily="34" charset="0"/>
                <a:cs typeface="Calibri" panose="020F0502020204030204" pitchFamily="34" charset="0"/>
              </a:rPr>
              <a:t> Khan (21PWCSE2069)</a:t>
            </a:r>
          </a:p>
        </p:txBody>
      </p:sp>
      <p:pic>
        <p:nvPicPr>
          <p:cNvPr id="9" name="Picture 8">
            <a:extLst>
              <a:ext uri="{FF2B5EF4-FFF2-40B4-BE49-F238E27FC236}">
                <a16:creationId xmlns:a16="http://schemas.microsoft.com/office/drawing/2014/main" id="{D98FB9F7-3C9D-8F8C-DE26-7F095593C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628" y="2148275"/>
            <a:ext cx="1446048" cy="1415319"/>
          </a:xfrm>
          <a:prstGeom prst="rect">
            <a:avLst/>
          </a:prstGeom>
        </p:spPr>
      </p:pic>
      <p:sp>
        <p:nvSpPr>
          <p:cNvPr id="11" name="TextBox 10">
            <a:extLst>
              <a:ext uri="{FF2B5EF4-FFF2-40B4-BE49-F238E27FC236}">
                <a16:creationId xmlns:a16="http://schemas.microsoft.com/office/drawing/2014/main" id="{137300FE-8C6B-B951-3AC8-DB9D7FC95AEE}"/>
              </a:ext>
            </a:extLst>
          </p:cNvPr>
          <p:cNvSpPr txBox="1"/>
          <p:nvPr/>
        </p:nvSpPr>
        <p:spPr>
          <a:xfrm>
            <a:off x="772949" y="3732415"/>
            <a:ext cx="6108700" cy="646331"/>
          </a:xfrm>
          <a:prstGeom prst="rect">
            <a:avLst/>
          </a:prstGeom>
          <a:noFill/>
        </p:spPr>
        <p:txBody>
          <a:bodyPr wrap="square">
            <a:spAutoFit/>
          </a:bodyPr>
          <a:lstStyle/>
          <a:p>
            <a:pPr algn="ctr"/>
            <a:r>
              <a:rPr lang="en-US" b="0" i="0" u="none" strike="noStrike" dirty="0">
                <a:solidFill>
                  <a:srgbClr val="000000"/>
                </a:solidFill>
                <a:effectLst/>
                <a:latin typeface="Calibri" panose="020F0502020204030204" pitchFamily="34" charset="0"/>
                <a:cs typeface="Calibri" panose="020F0502020204030204" pitchFamily="34" charset="0"/>
              </a:rPr>
              <a:t>Group Name</a:t>
            </a:r>
            <a:r>
              <a:rPr lang="en-US" b="0" i="0" u="none" strike="noStrike" dirty="0">
                <a:solidFill>
                  <a:srgbClr val="000000"/>
                </a:solidFill>
                <a:effectLst/>
                <a:latin typeface="YAD7Q9NigKI 0"/>
              </a:rPr>
              <a:t>:</a:t>
            </a:r>
            <a:endParaRPr lang="en-US" dirty="0">
              <a:solidFill>
                <a:srgbClr val="000000"/>
              </a:solidFill>
              <a:effectLst/>
              <a:latin typeface="YAD7Q9NigKI 0"/>
            </a:endParaRPr>
          </a:p>
          <a:p>
            <a:r>
              <a:rPr lang="en-US" dirty="0" err="1">
                <a:solidFill>
                  <a:srgbClr val="000000"/>
                </a:solidFill>
                <a:latin typeface="Calibri" panose="020F0502020204030204" pitchFamily="34" charset="0"/>
                <a:cs typeface="Calibri" panose="020F0502020204030204" pitchFamily="34" charset="0"/>
              </a:rPr>
              <a:t>PythosLab</a:t>
            </a:r>
            <a:endParaRPr lang="en-US" dirty="0">
              <a:solidFill>
                <a:srgbClr val="000000"/>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5C09689-7114-DF49-0B26-585C3C1AA9DB}"/>
              </a:ext>
            </a:extLst>
          </p:cNvPr>
          <p:cNvSpPr txBox="1"/>
          <p:nvPr/>
        </p:nvSpPr>
        <p:spPr>
          <a:xfrm>
            <a:off x="4013200" y="1460456"/>
            <a:ext cx="2171700"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	OOP Lab</a:t>
            </a:r>
          </a:p>
        </p:txBody>
      </p:sp>
    </p:spTree>
    <p:extLst>
      <p:ext uri="{BB962C8B-B14F-4D97-AF65-F5344CB8AC3E}">
        <p14:creationId xmlns:p14="http://schemas.microsoft.com/office/powerpoint/2010/main" val="98239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D764-1FCB-6A13-EC3B-C0B284A6404D}"/>
              </a:ext>
            </a:extLst>
          </p:cNvPr>
          <p:cNvSpPr>
            <a:spLocks noGrp="1"/>
          </p:cNvSpPr>
          <p:nvPr>
            <p:ph type="title"/>
          </p:nvPr>
        </p:nvSpPr>
        <p:spPr/>
        <p:txBody>
          <a:bodyPr>
            <a:normAutofit/>
          </a:bodyPr>
          <a:lstStyle/>
          <a:p>
            <a:r>
              <a:rPr lang="en-US" sz="2400" b="1" i="0" u="none" strike="noStrike" dirty="0">
                <a:solidFill>
                  <a:schemeClr val="tx1"/>
                </a:solidFill>
                <a:effectLst/>
                <a:latin typeface="Calibri" panose="020F0502020204030204" pitchFamily="34" charset="0"/>
                <a:cs typeface="Calibri" panose="020F0502020204030204" pitchFamily="34" charset="0"/>
              </a:rPr>
              <a:t>Introduction:</a:t>
            </a:r>
            <a:endParaRPr lang="en-US" sz="24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DD408D0-894C-E8A9-A1D8-CFA956CF5FD6}"/>
              </a:ext>
            </a:extLst>
          </p:cNvPr>
          <p:cNvSpPr>
            <a:spLocks noGrp="1"/>
          </p:cNvSpPr>
          <p:nvPr>
            <p:ph idx="1"/>
          </p:nvPr>
        </p:nvSpPr>
        <p:spPr>
          <a:xfrm>
            <a:off x="334434" y="1741489"/>
            <a:ext cx="8596668" cy="2081211"/>
          </a:xfrm>
        </p:spPr>
        <p:txBody>
          <a:bodyPr>
            <a:normAutofit/>
          </a:bodyPr>
          <a:lstStyle/>
          <a:p>
            <a:pPr marL="0" indent="0">
              <a:buNone/>
            </a:pPr>
            <a:r>
              <a:rPr lang="en-US" dirty="0">
                <a:solidFill>
                  <a:srgbClr val="000000"/>
                </a:solidFill>
                <a:latin typeface="Calibri" panose="020F0502020204030204" pitchFamily="34" charset="0"/>
                <a:cs typeface="Calibri" panose="020F0502020204030204" pitchFamily="34" charset="0"/>
              </a:rPr>
              <a:t>Brain tumor segmentation is the process of identifying and isolating the region of the brain that is affected by a tumor. This is a crucial step in medical imaging analysis as it helps medical professionals to accurately diagnose and plan treatment for brain tumors. AI techniques, such as deep learning, have been widely used for brain tumor segmentation as they can automate the process and provide highly accurate results.</a:t>
            </a:r>
          </a:p>
        </p:txBody>
      </p:sp>
      <p:sp>
        <p:nvSpPr>
          <p:cNvPr id="5" name="TextBox 4">
            <a:extLst>
              <a:ext uri="{FF2B5EF4-FFF2-40B4-BE49-F238E27FC236}">
                <a16:creationId xmlns:a16="http://schemas.microsoft.com/office/drawing/2014/main" id="{5D424808-CE49-588A-CADB-0D6DD3D93F58}"/>
              </a:ext>
            </a:extLst>
          </p:cNvPr>
          <p:cNvSpPr txBox="1"/>
          <p:nvPr/>
        </p:nvSpPr>
        <p:spPr>
          <a:xfrm>
            <a:off x="677334" y="3355300"/>
            <a:ext cx="6108700" cy="2893100"/>
          </a:xfrm>
          <a:prstGeom prst="rect">
            <a:avLst/>
          </a:prstGeom>
          <a:noFill/>
        </p:spPr>
        <p:txBody>
          <a:bodyPr wrap="square">
            <a:spAutoFit/>
          </a:bodyPr>
          <a:lstStyle/>
          <a:p>
            <a:pPr>
              <a:spcBef>
                <a:spcPct val="0"/>
              </a:spcBef>
            </a:pPr>
            <a:r>
              <a:rPr lang="en-US" sz="2400" b="1" dirty="0">
                <a:latin typeface="Calibri" panose="020F0502020204030204" pitchFamily="34" charset="0"/>
                <a:ea typeface="+mj-ea"/>
                <a:cs typeface="Calibri" panose="020F0502020204030204" pitchFamily="34" charset="0"/>
              </a:rPr>
              <a:t>Dataset Used:</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Dataset used in this project was provided by Jun Cheng.</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This dataset contains 3064 T1-weighted contrast-enhanced</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images with three kinds of brain tumor.</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Each image is of dimension 512 x 512 x 1</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Images are black and white images thus having a</a:t>
            </a:r>
          </a:p>
          <a:p>
            <a:pPr marL="285750" indent="-285750">
              <a:spcBef>
                <a:spcPts val="1000"/>
              </a:spcBef>
              <a:buClr>
                <a:schemeClr val="accent1"/>
              </a:buClr>
              <a:buSzPct val="8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single channel.</a:t>
            </a:r>
          </a:p>
        </p:txBody>
      </p:sp>
    </p:spTree>
    <p:extLst>
      <p:ext uri="{BB962C8B-B14F-4D97-AF65-F5344CB8AC3E}">
        <p14:creationId xmlns:p14="http://schemas.microsoft.com/office/powerpoint/2010/main" val="24598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1C1-E2D9-A29F-45BD-246043061BD6}"/>
              </a:ext>
            </a:extLst>
          </p:cNvPr>
          <p:cNvSpPr>
            <a:spLocks noGrp="1"/>
          </p:cNvSpPr>
          <p:nvPr>
            <p:ph type="title"/>
          </p:nvPr>
        </p:nvSpPr>
        <p:spPr/>
        <p:txBody>
          <a:bodyPr/>
          <a:lstStyle/>
          <a:p>
            <a:r>
              <a:rPr lang="en-US" b="0" i="0" u="none" strike="noStrike" dirty="0">
                <a:solidFill>
                  <a:schemeClr val="tx1"/>
                </a:solidFill>
                <a:effectLst/>
              </a:rPr>
              <a:t>UNET Model:</a:t>
            </a:r>
            <a:endParaRPr lang="en-US" dirty="0">
              <a:solidFill>
                <a:schemeClr val="tx1"/>
              </a:solidFill>
            </a:endParaRPr>
          </a:p>
        </p:txBody>
      </p:sp>
      <p:sp>
        <p:nvSpPr>
          <p:cNvPr id="3" name="Content Placeholder 2">
            <a:extLst>
              <a:ext uri="{FF2B5EF4-FFF2-40B4-BE49-F238E27FC236}">
                <a16:creationId xmlns:a16="http://schemas.microsoft.com/office/drawing/2014/main" id="{A833D26A-DDC5-2FE7-75AA-F72A3F172A0C}"/>
              </a:ext>
            </a:extLst>
          </p:cNvPr>
          <p:cNvSpPr>
            <a:spLocks noGrp="1"/>
          </p:cNvSpPr>
          <p:nvPr>
            <p:ph idx="1"/>
          </p:nvPr>
        </p:nvSpPr>
        <p:spPr>
          <a:xfrm>
            <a:off x="677334" y="1398589"/>
            <a:ext cx="8596668" cy="912811"/>
          </a:xfrm>
        </p:spPr>
        <p:txBody>
          <a:bodyPr>
            <a:normAutofit lnSpcReduction="10000"/>
          </a:bodyPr>
          <a:lstStyle/>
          <a:p>
            <a:pPr marL="0" indent="0">
              <a:buNone/>
            </a:pPr>
            <a:r>
              <a:rPr lang="en-US" dirty="0">
                <a:solidFill>
                  <a:srgbClr val="000000"/>
                </a:solidFill>
                <a:latin typeface="Calibri" panose="020F0502020204030204" pitchFamily="34" charset="0"/>
                <a:cs typeface="Calibri" panose="020F0502020204030204" pitchFamily="34" charset="0"/>
              </a:rPr>
              <a:t>UNET is a deep learning model architecture for image segmentation tasks, such as medical image segmentation, identifying objects in an image, or separating a background from the foreground.</a:t>
            </a:r>
          </a:p>
        </p:txBody>
      </p:sp>
      <p:pic>
        <p:nvPicPr>
          <p:cNvPr id="7" name="Picture 6">
            <a:extLst>
              <a:ext uri="{FF2B5EF4-FFF2-40B4-BE49-F238E27FC236}">
                <a16:creationId xmlns:a16="http://schemas.microsoft.com/office/drawing/2014/main" id="{EC92F734-2A40-A74B-A2FB-22D3FE4EAE09}"/>
              </a:ext>
            </a:extLst>
          </p:cNvPr>
          <p:cNvPicPr>
            <a:picLocks noChangeAspect="1"/>
          </p:cNvPicPr>
          <p:nvPr/>
        </p:nvPicPr>
        <p:blipFill rotWithShape="1">
          <a:blip r:embed="rId2">
            <a:extLst>
              <a:ext uri="{28A0092B-C50C-407E-A947-70E740481C1C}">
                <a14:useLocalDpi xmlns:a14="http://schemas.microsoft.com/office/drawing/2010/main" val="0"/>
              </a:ext>
            </a:extLst>
          </a:blip>
          <a:srcRect l="656" t="3345" b="1337"/>
          <a:stretch/>
        </p:blipFill>
        <p:spPr>
          <a:xfrm>
            <a:off x="431800" y="2438400"/>
            <a:ext cx="8973348" cy="3619500"/>
          </a:xfrm>
          <a:prstGeom prst="rect">
            <a:avLst/>
          </a:prstGeom>
        </p:spPr>
      </p:pic>
    </p:spTree>
    <p:extLst>
      <p:ext uri="{BB962C8B-B14F-4D97-AF65-F5344CB8AC3E}">
        <p14:creationId xmlns:p14="http://schemas.microsoft.com/office/powerpoint/2010/main" val="36640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AB01-1650-C66D-EDAA-F45D6C166610}"/>
              </a:ext>
            </a:extLst>
          </p:cNvPr>
          <p:cNvSpPr>
            <a:spLocks noGrp="1"/>
          </p:cNvSpPr>
          <p:nvPr>
            <p:ph type="title"/>
          </p:nvPr>
        </p:nvSpPr>
        <p:spPr/>
        <p:txBody>
          <a:bodyPr/>
          <a:lstStyle/>
          <a:p>
            <a:r>
              <a:rPr lang="en-US" dirty="0">
                <a:solidFill>
                  <a:schemeClr val="tx1"/>
                </a:solidFill>
              </a:rPr>
              <a:t>OOP Used:</a:t>
            </a:r>
          </a:p>
        </p:txBody>
      </p:sp>
      <p:sp>
        <p:nvSpPr>
          <p:cNvPr id="4" name="TextBox 3">
            <a:extLst>
              <a:ext uri="{FF2B5EF4-FFF2-40B4-BE49-F238E27FC236}">
                <a16:creationId xmlns:a16="http://schemas.microsoft.com/office/drawing/2014/main" id="{FFEAA8FE-EBEE-CAFC-EFC4-DF0A37A307BB}"/>
              </a:ext>
            </a:extLst>
          </p:cNvPr>
          <p:cNvSpPr txBox="1"/>
          <p:nvPr/>
        </p:nvSpPr>
        <p:spPr>
          <a:xfrm>
            <a:off x="612333" y="1314846"/>
            <a:ext cx="8596668" cy="4124206"/>
          </a:xfrm>
          <a:prstGeom prst="rect">
            <a:avLst/>
          </a:prstGeom>
          <a:noFill/>
        </p:spPr>
        <p:txBody>
          <a:bodyPr wrap="square" rtlCol="0">
            <a:spAutoFit/>
          </a:bodyPr>
          <a:lstStyle/>
          <a:p>
            <a:r>
              <a:rPr lang="en-US" sz="2400" dirty="0">
                <a:latin typeface="+mj-lt"/>
                <a:ea typeface="+mj-ea"/>
                <a:cs typeface="+mj-cs"/>
              </a:rPr>
              <a:t>Inheritance:</a:t>
            </a:r>
          </a:p>
          <a:p>
            <a:r>
              <a:rPr lang="en-US" dirty="0">
                <a:solidFill>
                  <a:srgbClr val="000000"/>
                </a:solidFill>
                <a:latin typeface="Calibri" panose="020F0502020204030204" pitchFamily="34" charset="0"/>
                <a:cs typeface="Calibri" panose="020F0502020204030204" pitchFamily="34" charset="0"/>
              </a:rPr>
              <a:t>In </a:t>
            </a:r>
            <a:r>
              <a:rPr lang="en-US" dirty="0" err="1">
                <a:solidFill>
                  <a:srgbClr val="000000"/>
                </a:solidFill>
                <a:latin typeface="Calibri" panose="020F0502020204030204" pitchFamily="34" charset="0"/>
                <a:cs typeface="Calibri" panose="020F0502020204030204" pitchFamily="34" charset="0"/>
              </a:rPr>
              <a:t>bts</a:t>
            </a:r>
            <a:r>
              <a:rPr lang="en-US" dirty="0">
                <a:solidFill>
                  <a:srgbClr val="000000"/>
                </a:solidFill>
                <a:latin typeface="Calibri" panose="020F0502020204030204" pitchFamily="34" charset="0"/>
                <a:cs typeface="Calibri" panose="020F0502020204030204" pitchFamily="34" charset="0"/>
              </a:rPr>
              <a:t>/loss code defines the </a:t>
            </a:r>
            <a:r>
              <a:rPr lang="en-US" dirty="0" err="1">
                <a:solidFill>
                  <a:srgbClr val="000000"/>
                </a:solidFill>
                <a:latin typeface="Calibri" panose="020F0502020204030204" pitchFamily="34" charset="0"/>
                <a:cs typeface="Calibri" panose="020F0502020204030204" pitchFamily="34" charset="0"/>
              </a:rPr>
              <a:t>DiceLoss</a:t>
            </a:r>
            <a:r>
              <a:rPr lang="en-US" dirty="0">
                <a:solidFill>
                  <a:srgbClr val="000000"/>
                </a:solidFill>
                <a:latin typeface="Calibri" panose="020F0502020204030204" pitchFamily="34" charset="0"/>
                <a:cs typeface="Calibri" panose="020F0502020204030204" pitchFamily="34" charset="0"/>
              </a:rPr>
              <a:t> class in </a:t>
            </a:r>
            <a:r>
              <a:rPr lang="en-US" dirty="0" err="1">
                <a:solidFill>
                  <a:srgbClr val="000000"/>
                </a:solidFill>
                <a:latin typeface="Calibri" panose="020F0502020204030204" pitchFamily="34" charset="0"/>
                <a:cs typeface="Calibri" panose="020F0502020204030204" pitchFamily="34" charset="0"/>
              </a:rPr>
              <a:t>PyTorch</a:t>
            </a:r>
            <a:r>
              <a:rPr lang="en-US" dirty="0">
                <a:solidFill>
                  <a:srgbClr val="000000"/>
                </a:solidFill>
                <a:latin typeface="Calibri" panose="020F0502020204030204" pitchFamily="34" charset="0"/>
                <a:cs typeface="Calibri" panose="020F0502020204030204" pitchFamily="34" charset="0"/>
              </a:rPr>
              <a:t>, which inherit(simple inheritance) the functionality of the </a:t>
            </a:r>
            <a:r>
              <a:rPr lang="en-US" dirty="0" err="1">
                <a:solidFill>
                  <a:srgbClr val="000000"/>
                </a:solidFill>
                <a:latin typeface="Calibri" panose="020F0502020204030204" pitchFamily="34" charset="0"/>
                <a:cs typeface="Calibri" panose="020F0502020204030204" pitchFamily="34" charset="0"/>
              </a:rPr>
              <a:t>PyTorch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nn.Module</a:t>
            </a:r>
            <a:r>
              <a:rPr lang="en-US" dirty="0">
                <a:solidFill>
                  <a:srgbClr val="000000"/>
                </a:solidFill>
                <a:latin typeface="Calibri" panose="020F0502020204030204" pitchFamily="34" charset="0"/>
                <a:cs typeface="Calibri" panose="020F0502020204030204" pitchFamily="34" charset="0"/>
              </a:rPr>
              <a:t> class. The </a:t>
            </a:r>
            <a:r>
              <a:rPr lang="en-US" dirty="0" err="1">
                <a:solidFill>
                  <a:srgbClr val="000000"/>
                </a:solidFill>
                <a:latin typeface="Calibri" panose="020F0502020204030204" pitchFamily="34" charset="0"/>
                <a:cs typeface="Calibri" panose="020F0502020204030204" pitchFamily="34" charset="0"/>
              </a:rPr>
              <a:t>init</a:t>
            </a:r>
            <a:r>
              <a:rPr lang="en-US" dirty="0">
                <a:solidFill>
                  <a:srgbClr val="000000"/>
                </a:solidFill>
                <a:latin typeface="Calibri" panose="020F0502020204030204" pitchFamily="34" charset="0"/>
                <a:cs typeface="Calibri" panose="020F0502020204030204" pitchFamily="34" charset="0"/>
              </a:rPr>
              <a:t> method initializes the parent </a:t>
            </a:r>
            <a:r>
              <a:rPr lang="en-US" dirty="0" err="1">
                <a:solidFill>
                  <a:srgbClr val="000000"/>
                </a:solidFill>
                <a:latin typeface="Calibri" panose="020F0502020204030204" pitchFamily="34" charset="0"/>
                <a:cs typeface="Calibri" panose="020F0502020204030204" pitchFamily="34" charset="0"/>
              </a:rPr>
              <a:t>nn.Module</a:t>
            </a:r>
            <a:r>
              <a:rPr lang="en-US" dirty="0">
                <a:solidFill>
                  <a:srgbClr val="000000"/>
                </a:solidFill>
                <a:latin typeface="Calibri" panose="020F0502020204030204" pitchFamily="34" charset="0"/>
                <a:cs typeface="Calibri" panose="020F0502020204030204" pitchFamily="34" charset="0"/>
              </a:rPr>
              <a:t> class by calling the super method and passing in the class name </a:t>
            </a:r>
            <a:r>
              <a:rPr lang="en-US" dirty="0" err="1">
                <a:solidFill>
                  <a:srgbClr val="000000"/>
                </a:solidFill>
                <a:latin typeface="Calibri" panose="020F0502020204030204" pitchFamily="34" charset="0"/>
                <a:cs typeface="Calibri" panose="020F0502020204030204" pitchFamily="34" charset="0"/>
              </a:rPr>
              <a:t>DiceLoss</a:t>
            </a:r>
            <a:r>
              <a:rPr lang="en-US" dirty="0">
                <a:solidFill>
                  <a:srgbClr val="000000"/>
                </a:solidFill>
                <a:latin typeface="Calibri" panose="020F0502020204030204" pitchFamily="34" charset="0"/>
                <a:cs typeface="Calibri" panose="020F0502020204030204" pitchFamily="34" charset="0"/>
              </a:rPr>
              <a:t> as an argument. This allows the </a:t>
            </a:r>
            <a:r>
              <a:rPr lang="en-US" dirty="0" err="1">
                <a:solidFill>
                  <a:srgbClr val="000000"/>
                </a:solidFill>
                <a:latin typeface="Calibri" panose="020F0502020204030204" pitchFamily="34" charset="0"/>
                <a:cs typeface="Calibri" panose="020F0502020204030204" pitchFamily="34" charset="0"/>
              </a:rPr>
              <a:t>DiceLoss</a:t>
            </a:r>
            <a:r>
              <a:rPr lang="en-US" dirty="0">
                <a:solidFill>
                  <a:srgbClr val="000000"/>
                </a:solidFill>
                <a:latin typeface="Calibri" panose="020F0502020204030204" pitchFamily="34" charset="0"/>
                <a:cs typeface="Calibri" panose="020F0502020204030204" pitchFamily="34" charset="0"/>
              </a:rPr>
              <a:t> class to inherit all of the attributes and methods of the </a:t>
            </a:r>
            <a:r>
              <a:rPr lang="en-US" dirty="0" err="1">
                <a:solidFill>
                  <a:srgbClr val="000000"/>
                </a:solidFill>
                <a:latin typeface="Calibri" panose="020F0502020204030204" pitchFamily="34" charset="0"/>
                <a:cs typeface="Calibri" panose="020F0502020204030204" pitchFamily="34" charset="0"/>
              </a:rPr>
              <a:t>nn.Module</a:t>
            </a:r>
            <a:r>
              <a:rPr lang="en-US" dirty="0">
                <a:solidFill>
                  <a:srgbClr val="000000"/>
                </a:solidFill>
                <a:latin typeface="Calibri" panose="020F0502020204030204" pitchFamily="34" charset="0"/>
                <a:cs typeface="Calibri" panose="020F0502020204030204" pitchFamily="34" charset="0"/>
              </a:rPr>
              <a:t> class.</a:t>
            </a:r>
          </a:p>
          <a:p>
            <a:endParaRPr lang="en-US" sz="1400" dirty="0">
              <a:latin typeface="Calibri" panose="020F0502020204030204" pitchFamily="34" charset="0"/>
              <a:cs typeface="Calibri" panose="020F0502020204030204" pitchFamily="34" charset="0"/>
            </a:endParaRPr>
          </a:p>
          <a:p>
            <a:r>
              <a:rPr lang="en-US" sz="2400" dirty="0">
                <a:latin typeface="+mj-lt"/>
                <a:ea typeface="+mj-ea"/>
                <a:cs typeface="+mj-cs"/>
              </a:rPr>
              <a:t>Classes and object:</a:t>
            </a:r>
          </a:p>
          <a:p>
            <a:r>
              <a:rPr lang="en-US" dirty="0">
                <a:solidFill>
                  <a:srgbClr val="000000"/>
                </a:solidFill>
                <a:latin typeface="Calibri" panose="020F0502020204030204" pitchFamily="34" charset="0"/>
                <a:cs typeface="Calibri" panose="020F0502020204030204" pitchFamily="34" charset="0"/>
              </a:rPr>
              <a:t>We make four classes in </a:t>
            </a:r>
            <a:r>
              <a:rPr lang="en-US" dirty="0" err="1">
                <a:solidFill>
                  <a:srgbClr val="000000"/>
                </a:solidFill>
                <a:latin typeface="Calibri" panose="020F0502020204030204" pitchFamily="34" charset="0"/>
                <a:cs typeface="Calibri" panose="020F0502020204030204" pitchFamily="34" charset="0"/>
              </a:rPr>
              <a:t>bts</a:t>
            </a:r>
            <a:r>
              <a:rPr lang="en-US" dirty="0">
                <a:solidFill>
                  <a:srgbClr val="000000"/>
                </a:solidFill>
                <a:latin typeface="Calibri" panose="020F0502020204030204" pitchFamily="34" charset="0"/>
                <a:cs typeface="Calibri" panose="020F0502020204030204" pitchFamily="34" charset="0"/>
              </a:rPr>
              <a:t> file </a:t>
            </a:r>
            <a:r>
              <a:rPr lang="en-US" dirty="0" err="1">
                <a:solidFill>
                  <a:srgbClr val="000000"/>
                </a:solidFill>
                <a:latin typeface="Calibri" panose="020F0502020204030204" pitchFamily="34" charset="0"/>
                <a:cs typeface="Calibri" panose="020F0502020204030204" pitchFamily="34" charset="0"/>
              </a:rPr>
              <a:t>model,classifier,plot</a:t>
            </a:r>
            <a:r>
              <a:rPr lang="en-US" dirty="0">
                <a:solidFill>
                  <a:srgbClr val="000000"/>
                </a:solidFill>
                <a:latin typeface="Calibri" panose="020F0502020204030204" pitchFamily="34" charset="0"/>
                <a:cs typeface="Calibri" panose="020F0502020204030204" pitchFamily="34" charset="0"/>
              </a:rPr>
              <a:t> and dataset. And then initialized constructers of each </a:t>
            </a:r>
            <a:r>
              <a:rPr lang="en-US" dirty="0" err="1">
                <a:solidFill>
                  <a:srgbClr val="000000"/>
                </a:solidFill>
                <a:latin typeface="Calibri" panose="020F0502020204030204" pitchFamily="34" charset="0"/>
                <a:cs typeface="Calibri" panose="020F0502020204030204" pitchFamily="34" charset="0"/>
              </a:rPr>
              <a:t>class.Then</a:t>
            </a:r>
            <a:r>
              <a:rPr lang="en-US" dirty="0">
                <a:solidFill>
                  <a:srgbClr val="000000"/>
                </a:solidFill>
                <a:latin typeface="Calibri" panose="020F0502020204030204" pitchFamily="34" charset="0"/>
                <a:cs typeface="Calibri" panose="020F0502020204030204" pitchFamily="34" charset="0"/>
              </a:rPr>
              <a:t> import these files in api.py file and initialize objects of classes.</a:t>
            </a:r>
          </a:p>
          <a:p>
            <a:endParaRPr lang="en-US" dirty="0">
              <a:solidFill>
                <a:srgbClr val="000000"/>
              </a:solidFill>
              <a:latin typeface="Calibri" panose="020F0502020204030204" pitchFamily="34" charset="0"/>
              <a:cs typeface="Calibri" panose="020F0502020204030204" pitchFamily="34" charset="0"/>
            </a:endParaRPr>
          </a:p>
          <a:p>
            <a:r>
              <a:rPr lang="en-US" sz="2400" dirty="0">
                <a:latin typeface="+mj-lt"/>
                <a:ea typeface="+mj-ea"/>
                <a:cs typeface="+mj-cs"/>
              </a:rPr>
              <a:t>Encapsulation:</a:t>
            </a:r>
          </a:p>
          <a:p>
            <a:endParaRPr lang="en-US" sz="1400" b="1" dirty="0">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FD3F012B-B89A-CFD9-F50A-725633DF18FD}"/>
              </a:ext>
            </a:extLst>
          </p:cNvPr>
          <p:cNvSpPr>
            <a:spLocks noChangeArrowheads="1"/>
          </p:cNvSpPr>
          <p:nvPr/>
        </p:nvSpPr>
        <p:spPr bwMode="auto">
          <a:xfrm>
            <a:off x="612333" y="5081489"/>
            <a:ext cx="958576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In </a:t>
            </a:r>
            <a:r>
              <a:rPr lang="en-US" altLang="en-US" dirty="0" err="1">
                <a:solidFill>
                  <a:srgbClr val="000000"/>
                </a:solidFill>
                <a:latin typeface="Calibri" panose="020F0502020204030204" pitchFamily="34" charset="0"/>
                <a:cs typeface="Calibri" panose="020F0502020204030204" pitchFamily="34" charset="0"/>
              </a:rPr>
              <a:t>bts</a:t>
            </a:r>
            <a:r>
              <a:rPr lang="en-US" altLang="en-US" dirty="0">
                <a:solidFill>
                  <a:srgbClr val="000000"/>
                </a:solidFill>
                <a:latin typeface="Calibri" panose="020F0502020204030204" pitchFamily="34" charset="0"/>
                <a:cs typeface="Calibri" panose="020F0502020204030204" pitchFamily="34" charset="0"/>
              </a:rPr>
              <a:t>/classifier uses the concept of encapsulation by creating objects of class BrainTumorClassifier </a:t>
            </a:r>
          </a:p>
          <a:p>
            <a:pPr marR="0" lvl="0" indent="0" eaLnBrk="1" fontAlgn="base"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and using the methods of this class to perform different operations like training and testing the model .</a:t>
            </a:r>
          </a:p>
        </p:txBody>
      </p:sp>
    </p:spTree>
    <p:extLst>
      <p:ext uri="{BB962C8B-B14F-4D97-AF65-F5344CB8AC3E}">
        <p14:creationId xmlns:p14="http://schemas.microsoft.com/office/powerpoint/2010/main" val="324956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6626-015F-D0EF-31A7-85F683B9D8F7}"/>
              </a:ext>
            </a:extLst>
          </p:cNvPr>
          <p:cNvSpPr>
            <a:spLocks noGrp="1"/>
          </p:cNvSpPr>
          <p:nvPr>
            <p:ph type="title"/>
          </p:nvPr>
        </p:nvSpPr>
        <p:spPr/>
        <p:txBody>
          <a:bodyPr/>
          <a:lstStyle/>
          <a:p>
            <a:pPr algn="ctr"/>
            <a:r>
              <a:rPr lang="en-US" b="0" i="0" u="none" strike="noStrike" dirty="0">
                <a:solidFill>
                  <a:schemeClr val="tx1"/>
                </a:solidFill>
                <a:effectLst/>
              </a:rPr>
              <a:t>Brain Tumor segmentation:</a:t>
            </a:r>
            <a:endParaRPr lang="en-US" dirty="0">
              <a:solidFill>
                <a:schemeClr val="tx1"/>
              </a:solidFill>
            </a:endParaRPr>
          </a:p>
        </p:txBody>
      </p:sp>
      <p:sp>
        <p:nvSpPr>
          <p:cNvPr id="5" name="Rectangle: Rounded Corners 4">
            <a:extLst>
              <a:ext uri="{FF2B5EF4-FFF2-40B4-BE49-F238E27FC236}">
                <a16:creationId xmlns:a16="http://schemas.microsoft.com/office/drawing/2014/main" id="{743EF2FB-1FA3-7762-D489-7185DDB0B3C0}"/>
              </a:ext>
            </a:extLst>
          </p:cNvPr>
          <p:cNvSpPr/>
          <p:nvPr/>
        </p:nvSpPr>
        <p:spPr>
          <a:xfrm>
            <a:off x="482600" y="1841500"/>
            <a:ext cx="1600200" cy="158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A35A7EB-CFEA-18DA-78EE-1382B0DC2777}"/>
              </a:ext>
            </a:extLst>
          </p:cNvPr>
          <p:cNvSpPr/>
          <p:nvPr/>
        </p:nvSpPr>
        <p:spPr>
          <a:xfrm>
            <a:off x="3683000" y="1739900"/>
            <a:ext cx="1600200" cy="158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A65C89-92ED-A268-35FA-0607E5C6DBD2}"/>
              </a:ext>
            </a:extLst>
          </p:cNvPr>
          <p:cNvSpPr/>
          <p:nvPr/>
        </p:nvSpPr>
        <p:spPr>
          <a:xfrm>
            <a:off x="5422900" y="3562350"/>
            <a:ext cx="1600200" cy="158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D0C9EFB-E595-845B-205F-D06B818B22E4}"/>
              </a:ext>
            </a:extLst>
          </p:cNvPr>
          <p:cNvSpPr/>
          <p:nvPr/>
        </p:nvSpPr>
        <p:spPr>
          <a:xfrm>
            <a:off x="7023100" y="1930400"/>
            <a:ext cx="1600200" cy="158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8CA6E8-E6DA-E94F-6D5C-8ECBFC0CB44B}"/>
              </a:ext>
            </a:extLst>
          </p:cNvPr>
          <p:cNvSpPr txBox="1"/>
          <p:nvPr/>
        </p:nvSpPr>
        <p:spPr>
          <a:xfrm>
            <a:off x="552450" y="2592486"/>
            <a:ext cx="1460500" cy="307777"/>
          </a:xfrm>
          <a:prstGeom prst="rect">
            <a:avLst/>
          </a:prstGeom>
          <a:noFill/>
        </p:spPr>
        <p:txBody>
          <a:bodyPr wrap="square" rtlCol="0">
            <a:spAutoFit/>
          </a:bodyPr>
          <a:lstStyle/>
          <a:p>
            <a:r>
              <a:rPr lang="en-US" sz="1400" dirty="0"/>
              <a:t>Data Collection</a:t>
            </a:r>
          </a:p>
        </p:txBody>
      </p:sp>
      <p:sp>
        <p:nvSpPr>
          <p:cNvPr id="11" name="TextBox 10">
            <a:extLst>
              <a:ext uri="{FF2B5EF4-FFF2-40B4-BE49-F238E27FC236}">
                <a16:creationId xmlns:a16="http://schemas.microsoft.com/office/drawing/2014/main" id="{44C975D2-55F3-3716-91E0-2325D81070C3}"/>
              </a:ext>
            </a:extLst>
          </p:cNvPr>
          <p:cNvSpPr txBox="1"/>
          <p:nvPr/>
        </p:nvSpPr>
        <p:spPr>
          <a:xfrm>
            <a:off x="965200" y="1952625"/>
            <a:ext cx="546100" cy="492443"/>
          </a:xfrm>
          <a:prstGeom prst="rect">
            <a:avLst/>
          </a:prstGeom>
          <a:noFill/>
        </p:spPr>
        <p:txBody>
          <a:bodyPr wrap="square" rtlCol="0">
            <a:spAutoFit/>
          </a:bodyPr>
          <a:lstStyle/>
          <a:p>
            <a:r>
              <a:rPr lang="en-US" sz="2600" dirty="0"/>
              <a:t>01</a:t>
            </a:r>
          </a:p>
        </p:txBody>
      </p:sp>
      <p:sp>
        <p:nvSpPr>
          <p:cNvPr id="12" name="Rectangle: Rounded Corners 11">
            <a:extLst>
              <a:ext uri="{FF2B5EF4-FFF2-40B4-BE49-F238E27FC236}">
                <a16:creationId xmlns:a16="http://schemas.microsoft.com/office/drawing/2014/main" id="{393008AE-883B-7675-7CC2-439EAE46AFC2}"/>
              </a:ext>
            </a:extLst>
          </p:cNvPr>
          <p:cNvSpPr/>
          <p:nvPr/>
        </p:nvSpPr>
        <p:spPr>
          <a:xfrm>
            <a:off x="1917700" y="3651249"/>
            <a:ext cx="1765300" cy="158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Preprocessing</a:t>
            </a:r>
          </a:p>
        </p:txBody>
      </p:sp>
      <p:sp>
        <p:nvSpPr>
          <p:cNvPr id="13" name="TextBox 12">
            <a:extLst>
              <a:ext uri="{FF2B5EF4-FFF2-40B4-BE49-F238E27FC236}">
                <a16:creationId xmlns:a16="http://schemas.microsoft.com/office/drawing/2014/main" id="{E43BAD41-9E91-1221-0986-781E8DE6AAD2}"/>
              </a:ext>
            </a:extLst>
          </p:cNvPr>
          <p:cNvSpPr txBox="1"/>
          <p:nvPr/>
        </p:nvSpPr>
        <p:spPr>
          <a:xfrm>
            <a:off x="2540000" y="3759200"/>
            <a:ext cx="806450" cy="492443"/>
          </a:xfrm>
          <a:prstGeom prst="rect">
            <a:avLst/>
          </a:prstGeom>
          <a:noFill/>
        </p:spPr>
        <p:txBody>
          <a:bodyPr wrap="square" rtlCol="0">
            <a:spAutoFit/>
          </a:bodyPr>
          <a:lstStyle/>
          <a:p>
            <a:r>
              <a:rPr lang="en-US" sz="2600" dirty="0"/>
              <a:t>02</a:t>
            </a:r>
          </a:p>
        </p:txBody>
      </p:sp>
      <p:sp>
        <p:nvSpPr>
          <p:cNvPr id="14" name="TextBox 13">
            <a:extLst>
              <a:ext uri="{FF2B5EF4-FFF2-40B4-BE49-F238E27FC236}">
                <a16:creationId xmlns:a16="http://schemas.microsoft.com/office/drawing/2014/main" id="{FA739B67-3A15-55D8-0816-E303F2E3A26E}"/>
              </a:ext>
            </a:extLst>
          </p:cNvPr>
          <p:cNvSpPr txBox="1"/>
          <p:nvPr/>
        </p:nvSpPr>
        <p:spPr>
          <a:xfrm>
            <a:off x="3822700" y="2487711"/>
            <a:ext cx="1265766" cy="307777"/>
          </a:xfrm>
          <a:prstGeom prst="rect">
            <a:avLst/>
          </a:prstGeom>
          <a:noFill/>
        </p:spPr>
        <p:txBody>
          <a:bodyPr wrap="square" rtlCol="0">
            <a:spAutoFit/>
          </a:bodyPr>
          <a:lstStyle/>
          <a:p>
            <a:r>
              <a:rPr lang="en-US" sz="1400" dirty="0"/>
              <a:t>Model Design</a:t>
            </a:r>
          </a:p>
        </p:txBody>
      </p:sp>
      <p:sp>
        <p:nvSpPr>
          <p:cNvPr id="15" name="TextBox 14">
            <a:extLst>
              <a:ext uri="{FF2B5EF4-FFF2-40B4-BE49-F238E27FC236}">
                <a16:creationId xmlns:a16="http://schemas.microsoft.com/office/drawing/2014/main" id="{E5810A07-9BC4-DA56-B4B6-47C8D450B669}"/>
              </a:ext>
            </a:extLst>
          </p:cNvPr>
          <p:cNvSpPr txBox="1"/>
          <p:nvPr/>
        </p:nvSpPr>
        <p:spPr>
          <a:xfrm>
            <a:off x="4146550" y="1841500"/>
            <a:ext cx="673100" cy="492443"/>
          </a:xfrm>
          <a:prstGeom prst="rect">
            <a:avLst/>
          </a:prstGeom>
          <a:noFill/>
        </p:spPr>
        <p:txBody>
          <a:bodyPr wrap="square" rtlCol="0">
            <a:spAutoFit/>
          </a:bodyPr>
          <a:lstStyle/>
          <a:p>
            <a:r>
              <a:rPr lang="en-US" sz="2600" dirty="0"/>
              <a:t>03</a:t>
            </a:r>
          </a:p>
        </p:txBody>
      </p:sp>
      <p:sp>
        <p:nvSpPr>
          <p:cNvPr id="16" name="TextBox 15">
            <a:extLst>
              <a:ext uri="{FF2B5EF4-FFF2-40B4-BE49-F238E27FC236}">
                <a16:creationId xmlns:a16="http://schemas.microsoft.com/office/drawing/2014/main" id="{B03BC0C0-C3B8-1924-44B0-049435A23006}"/>
              </a:ext>
            </a:extLst>
          </p:cNvPr>
          <p:cNvSpPr txBox="1"/>
          <p:nvPr/>
        </p:nvSpPr>
        <p:spPr>
          <a:xfrm>
            <a:off x="5549900" y="4588251"/>
            <a:ext cx="1397000" cy="307777"/>
          </a:xfrm>
          <a:prstGeom prst="rect">
            <a:avLst/>
          </a:prstGeom>
          <a:noFill/>
        </p:spPr>
        <p:txBody>
          <a:bodyPr wrap="square" rtlCol="0">
            <a:spAutoFit/>
          </a:bodyPr>
          <a:lstStyle/>
          <a:p>
            <a:r>
              <a:rPr lang="en-US" sz="1400" dirty="0"/>
              <a:t>Model Training</a:t>
            </a:r>
          </a:p>
        </p:txBody>
      </p:sp>
      <p:sp>
        <p:nvSpPr>
          <p:cNvPr id="17" name="TextBox 16">
            <a:extLst>
              <a:ext uri="{FF2B5EF4-FFF2-40B4-BE49-F238E27FC236}">
                <a16:creationId xmlns:a16="http://schemas.microsoft.com/office/drawing/2014/main" id="{12A3537D-7495-B5D1-5773-D82C412C7E05}"/>
              </a:ext>
            </a:extLst>
          </p:cNvPr>
          <p:cNvSpPr txBox="1"/>
          <p:nvPr/>
        </p:nvSpPr>
        <p:spPr>
          <a:xfrm>
            <a:off x="5899150" y="3664464"/>
            <a:ext cx="698500" cy="492443"/>
          </a:xfrm>
          <a:prstGeom prst="rect">
            <a:avLst/>
          </a:prstGeom>
          <a:noFill/>
        </p:spPr>
        <p:txBody>
          <a:bodyPr wrap="square" rtlCol="0">
            <a:spAutoFit/>
          </a:bodyPr>
          <a:lstStyle/>
          <a:p>
            <a:r>
              <a:rPr lang="en-US" sz="2600" dirty="0"/>
              <a:t>04</a:t>
            </a:r>
          </a:p>
        </p:txBody>
      </p:sp>
      <p:sp>
        <p:nvSpPr>
          <p:cNvPr id="18" name="TextBox 17">
            <a:extLst>
              <a:ext uri="{FF2B5EF4-FFF2-40B4-BE49-F238E27FC236}">
                <a16:creationId xmlns:a16="http://schemas.microsoft.com/office/drawing/2014/main" id="{65B63CA7-C007-B156-309E-C82CE3F3395E}"/>
              </a:ext>
            </a:extLst>
          </p:cNvPr>
          <p:cNvSpPr txBox="1"/>
          <p:nvPr/>
        </p:nvSpPr>
        <p:spPr>
          <a:xfrm>
            <a:off x="7366000" y="2592486"/>
            <a:ext cx="1155700" cy="307777"/>
          </a:xfrm>
          <a:prstGeom prst="rect">
            <a:avLst/>
          </a:prstGeom>
          <a:noFill/>
        </p:spPr>
        <p:txBody>
          <a:bodyPr wrap="square" rtlCol="0">
            <a:spAutoFit/>
          </a:bodyPr>
          <a:lstStyle/>
          <a:p>
            <a:r>
              <a:rPr lang="en-US" sz="1400" dirty="0"/>
              <a:t>Deployment</a:t>
            </a:r>
          </a:p>
        </p:txBody>
      </p:sp>
      <p:sp>
        <p:nvSpPr>
          <p:cNvPr id="19" name="TextBox 18">
            <a:extLst>
              <a:ext uri="{FF2B5EF4-FFF2-40B4-BE49-F238E27FC236}">
                <a16:creationId xmlns:a16="http://schemas.microsoft.com/office/drawing/2014/main" id="{53005DC2-1170-ED32-8119-54620A4EFE2C}"/>
              </a:ext>
            </a:extLst>
          </p:cNvPr>
          <p:cNvSpPr txBox="1"/>
          <p:nvPr/>
        </p:nvSpPr>
        <p:spPr>
          <a:xfrm>
            <a:off x="7632700" y="2007710"/>
            <a:ext cx="800100" cy="492443"/>
          </a:xfrm>
          <a:prstGeom prst="rect">
            <a:avLst/>
          </a:prstGeom>
          <a:noFill/>
        </p:spPr>
        <p:txBody>
          <a:bodyPr wrap="square" rtlCol="0">
            <a:spAutoFit/>
          </a:bodyPr>
          <a:lstStyle/>
          <a:p>
            <a:r>
              <a:rPr lang="en-US" sz="2600" dirty="0"/>
              <a:t>05</a:t>
            </a:r>
          </a:p>
        </p:txBody>
      </p:sp>
    </p:spTree>
    <p:extLst>
      <p:ext uri="{BB962C8B-B14F-4D97-AF65-F5344CB8AC3E}">
        <p14:creationId xmlns:p14="http://schemas.microsoft.com/office/powerpoint/2010/main" val="415854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149621-AD85-689F-3531-925F546315F0}"/>
              </a:ext>
            </a:extLst>
          </p:cNvPr>
          <p:cNvPicPr>
            <a:picLocks noGrp="1" noChangeAspect="1"/>
          </p:cNvPicPr>
          <p:nvPr>
            <p:ph idx="1"/>
          </p:nvPr>
        </p:nvPicPr>
        <p:blipFill>
          <a:blip r:embed="rId2"/>
          <a:stretch>
            <a:fillRect/>
          </a:stretch>
        </p:blipFill>
        <p:spPr>
          <a:xfrm>
            <a:off x="292100" y="1048135"/>
            <a:ext cx="9118600" cy="536536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extBox 1">
            <a:extLst>
              <a:ext uri="{FF2B5EF4-FFF2-40B4-BE49-F238E27FC236}">
                <a16:creationId xmlns:a16="http://schemas.microsoft.com/office/drawing/2014/main" id="{0DF06FF4-962E-E3BE-BEAB-64292C6BD258}"/>
              </a:ext>
            </a:extLst>
          </p:cNvPr>
          <p:cNvSpPr txBox="1"/>
          <p:nvPr/>
        </p:nvSpPr>
        <p:spPr>
          <a:xfrm>
            <a:off x="406400" y="244445"/>
            <a:ext cx="2209800" cy="646331"/>
          </a:xfrm>
          <a:prstGeom prst="rect">
            <a:avLst/>
          </a:prstGeom>
          <a:noFill/>
        </p:spPr>
        <p:txBody>
          <a:bodyPr wrap="square" rtlCol="0">
            <a:spAutoFit/>
          </a:bodyPr>
          <a:lstStyle/>
          <a:p>
            <a:r>
              <a:rPr lang="en-US" sz="3600" dirty="0">
                <a:latin typeface="+mj-lt"/>
                <a:ea typeface="+mj-ea"/>
                <a:cs typeface="+mj-cs"/>
              </a:rPr>
              <a:t>Output:</a:t>
            </a:r>
          </a:p>
        </p:txBody>
      </p:sp>
    </p:spTree>
    <p:extLst>
      <p:ext uri="{BB962C8B-B14F-4D97-AF65-F5344CB8AC3E}">
        <p14:creationId xmlns:p14="http://schemas.microsoft.com/office/powerpoint/2010/main" val="205460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A6D5-2625-1B93-59D6-F0C40ED96183}"/>
              </a:ext>
            </a:extLst>
          </p:cNvPr>
          <p:cNvSpPr>
            <a:spLocks noGrp="1"/>
          </p:cNvSpPr>
          <p:nvPr>
            <p:ph type="title"/>
          </p:nvPr>
        </p:nvSpPr>
        <p:spPr/>
        <p:txBody>
          <a:bodyPr/>
          <a:lstStyle/>
          <a:p>
            <a:r>
              <a:rPr lang="en-US" dirty="0">
                <a:solidFill>
                  <a:schemeClr val="tx1"/>
                </a:solidFill>
              </a:rPr>
              <a:t>Application:</a:t>
            </a:r>
          </a:p>
        </p:txBody>
      </p:sp>
      <p:sp>
        <p:nvSpPr>
          <p:cNvPr id="3" name="Content Placeholder 2">
            <a:extLst>
              <a:ext uri="{FF2B5EF4-FFF2-40B4-BE49-F238E27FC236}">
                <a16:creationId xmlns:a16="http://schemas.microsoft.com/office/drawing/2014/main" id="{CE0187AB-5C7B-C100-C268-35ECB7063431}"/>
              </a:ext>
            </a:extLst>
          </p:cNvPr>
          <p:cNvSpPr>
            <a:spLocks noGrp="1"/>
          </p:cNvSpPr>
          <p:nvPr>
            <p:ph idx="1"/>
          </p:nvPr>
        </p:nvSpPr>
        <p:spPr>
          <a:xfrm>
            <a:off x="486834" y="1488613"/>
            <a:ext cx="8787168" cy="3921587"/>
          </a:xfrm>
        </p:spPr>
        <p:txBody>
          <a:bodyPr/>
          <a:lstStyle/>
          <a:p>
            <a:pPr>
              <a:buFont typeface="+mj-lt"/>
              <a:buAutoNum type="arabicPeriod"/>
            </a:pPr>
            <a:r>
              <a:rPr lang="en-US" dirty="0">
                <a:solidFill>
                  <a:srgbClr val="000000"/>
                </a:solidFill>
                <a:latin typeface="Calibri" panose="020F0502020204030204" pitchFamily="34" charset="0"/>
                <a:cs typeface="Calibri" panose="020F0502020204030204" pitchFamily="34" charset="0"/>
              </a:rPr>
              <a:t>Diagnosis: Segmentation of brain tumors helps in accurate diagnosis of the type and extent of the tumor.</a:t>
            </a:r>
          </a:p>
          <a:p>
            <a:pPr>
              <a:buFont typeface="+mj-lt"/>
              <a:buAutoNum type="arabicPeriod"/>
            </a:pPr>
            <a:r>
              <a:rPr lang="en-US" dirty="0">
                <a:solidFill>
                  <a:srgbClr val="000000"/>
                </a:solidFill>
                <a:latin typeface="Calibri" panose="020F0502020204030204" pitchFamily="34" charset="0"/>
                <a:cs typeface="Calibri" panose="020F0502020204030204" pitchFamily="34" charset="0"/>
              </a:rPr>
              <a:t>Surgical Planning: Segmentation helps neurosurgeons to plan the surgical procedure and determine the safest and most effective way to remove the tumor.</a:t>
            </a:r>
          </a:p>
          <a:p>
            <a:pPr>
              <a:buFont typeface="+mj-lt"/>
              <a:buAutoNum type="arabicPeriod"/>
            </a:pPr>
            <a:r>
              <a:rPr lang="en-US" dirty="0">
                <a:solidFill>
                  <a:srgbClr val="000000"/>
                </a:solidFill>
                <a:latin typeface="Calibri" panose="020F0502020204030204" pitchFamily="34" charset="0"/>
                <a:cs typeface="Calibri" panose="020F0502020204030204" pitchFamily="34" charset="0"/>
              </a:rPr>
              <a:t>Radiation Therapy Planning: Accurate segmentation of tumors can help in planning the radiation therapy and ensuring that the maximum dose is delivered to the tumor while minimizing the exposure to healthy tissues.</a:t>
            </a:r>
          </a:p>
          <a:p>
            <a:pPr algn="l">
              <a:buFont typeface="+mj-lt"/>
              <a:buAutoNum type="arabicPeriod"/>
            </a:pPr>
            <a:r>
              <a:rPr lang="en-US" dirty="0">
                <a:solidFill>
                  <a:srgbClr val="000000"/>
                </a:solidFill>
                <a:latin typeface="Calibri" panose="020F0502020204030204" pitchFamily="34" charset="0"/>
                <a:cs typeface="Calibri" panose="020F0502020204030204" pitchFamily="34" charset="0"/>
              </a:rPr>
              <a:t>Monitoring Tumor Growth: Segmentation can be used to track the growth of a brain tumor over time and monitor its progression.</a:t>
            </a:r>
          </a:p>
          <a:p>
            <a:pPr algn="l">
              <a:buFont typeface="+mj-lt"/>
              <a:buAutoNum type="arabicPeriod"/>
            </a:pPr>
            <a:r>
              <a:rPr lang="en-US" dirty="0">
                <a:solidFill>
                  <a:srgbClr val="000000"/>
                </a:solidFill>
                <a:latin typeface="Calibri" panose="020F0502020204030204" pitchFamily="34" charset="0"/>
                <a:cs typeface="Calibri" panose="020F0502020204030204" pitchFamily="34" charset="0"/>
              </a:rPr>
              <a:t>Clinical Trials: Segmentation results can be used in clinical trials to evaluate the efficacy of new treatments for brain tumors.</a:t>
            </a:r>
          </a:p>
          <a:p>
            <a:endParaRPr lang="en-US" dirty="0"/>
          </a:p>
        </p:txBody>
      </p:sp>
      <p:sp>
        <p:nvSpPr>
          <p:cNvPr id="4" name="TextBox 3">
            <a:extLst>
              <a:ext uri="{FF2B5EF4-FFF2-40B4-BE49-F238E27FC236}">
                <a16:creationId xmlns:a16="http://schemas.microsoft.com/office/drawing/2014/main" id="{077B02EC-3D94-5107-63EB-EB6F417B5377}"/>
              </a:ext>
            </a:extLst>
          </p:cNvPr>
          <p:cNvSpPr txBox="1"/>
          <p:nvPr/>
        </p:nvSpPr>
        <p:spPr>
          <a:xfrm>
            <a:off x="800100" y="5257800"/>
            <a:ext cx="7734300" cy="1384995"/>
          </a:xfrm>
          <a:prstGeom prst="rect">
            <a:avLst/>
          </a:prstGeom>
          <a:noFill/>
        </p:spPr>
        <p:txBody>
          <a:bodyPr wrap="square" rtlCol="0">
            <a:spAutoFit/>
          </a:bodyPr>
          <a:lstStyle/>
          <a:p>
            <a:r>
              <a:rPr lang="en-US" sz="2400" dirty="0">
                <a:latin typeface="+mj-lt"/>
                <a:ea typeface="+mj-ea"/>
                <a:cs typeface="+mj-cs"/>
              </a:rPr>
              <a:t>References:</a:t>
            </a:r>
          </a:p>
          <a:p>
            <a:r>
              <a:rPr lang="en-US" sz="1200" i="1" dirty="0">
                <a:solidFill>
                  <a:srgbClr val="002060"/>
                </a:solidFill>
                <a:hlinkClick r:id="rId2"/>
              </a:rPr>
              <a:t>https://www.sciencedirect.com/science/article/abs/pii/S1361841516300330</a:t>
            </a:r>
            <a:endParaRPr lang="en-US" sz="1200" i="1" dirty="0">
              <a:solidFill>
                <a:srgbClr val="002060"/>
              </a:solidFill>
            </a:endParaRPr>
          </a:p>
          <a:p>
            <a:r>
              <a:rPr lang="en-US" sz="1200" i="1" dirty="0">
                <a:solidFill>
                  <a:srgbClr val="002060"/>
                </a:solidFill>
                <a:hlinkClick r:id="rId3"/>
              </a:rPr>
              <a:t>https://medium.com/mlearning-ai/brain-tumor-segmentation-using-deep-learning-models-5047984b53c0</a:t>
            </a:r>
            <a:endParaRPr lang="en-US" sz="1200" i="1" dirty="0">
              <a:solidFill>
                <a:srgbClr val="002060"/>
              </a:solidFill>
            </a:endParaRPr>
          </a:p>
          <a:p>
            <a:r>
              <a:rPr lang="en-US" sz="1200" i="1" dirty="0">
                <a:solidFill>
                  <a:srgbClr val="002060"/>
                </a:solidFill>
                <a:hlinkClick r:id="rId4"/>
              </a:rPr>
              <a:t>https://developer.nvidia.com/blog/automatically-segmenting-brain-tumors-with-ai/</a:t>
            </a:r>
            <a:endParaRPr lang="en-US" sz="1200" i="1" dirty="0">
              <a:solidFill>
                <a:srgbClr val="002060"/>
              </a:solidFill>
            </a:endParaRPr>
          </a:p>
          <a:p>
            <a:r>
              <a:rPr lang="en-US" sz="1200" i="1" dirty="0">
                <a:solidFill>
                  <a:srgbClr val="002060"/>
                </a:solidFill>
                <a:hlinkClick r:id="rId5"/>
              </a:rPr>
              <a:t>https://chat.openai.com/</a:t>
            </a:r>
            <a:endParaRPr lang="en-US" sz="1200" i="1" dirty="0">
              <a:solidFill>
                <a:srgbClr val="002060"/>
              </a:solidFill>
            </a:endParaRPr>
          </a:p>
          <a:p>
            <a:endParaRPr lang="en-US" sz="1200" i="1" dirty="0">
              <a:solidFill>
                <a:srgbClr val="002060"/>
              </a:solidFill>
            </a:endParaRPr>
          </a:p>
        </p:txBody>
      </p:sp>
    </p:spTree>
    <p:extLst>
      <p:ext uri="{BB962C8B-B14F-4D97-AF65-F5344CB8AC3E}">
        <p14:creationId xmlns:p14="http://schemas.microsoft.com/office/powerpoint/2010/main" val="4179519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539</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 3</vt:lpstr>
      <vt:lpstr>YAD7Q9NigKI 0</vt:lpstr>
      <vt:lpstr>Facet</vt:lpstr>
      <vt:lpstr>Brain Tumor Segmentation</vt:lpstr>
      <vt:lpstr>Introduction:</vt:lpstr>
      <vt:lpstr>UNET Model:</vt:lpstr>
      <vt:lpstr>OOP Used:</vt:lpstr>
      <vt:lpstr>Brain Tumor segmentation:</vt:lpstr>
      <vt:lpstr>PowerPoint Presentation</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dc:title>
  <dc:creator>Windows User</dc:creator>
  <cp:lastModifiedBy>Windows User</cp:lastModifiedBy>
  <cp:revision>7</cp:revision>
  <dcterms:created xsi:type="dcterms:W3CDTF">2023-02-06T16:39:29Z</dcterms:created>
  <dcterms:modified xsi:type="dcterms:W3CDTF">2023-02-08T14:27:11Z</dcterms:modified>
</cp:coreProperties>
</file>