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4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22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633" y="2237275"/>
            <a:ext cx="5486400" cy="330323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0411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6561"/>
              </a:lnSpc>
            </a:pPr>
            <a:r>
              <a:rPr lang="en-US" sz="5400" b="1" u="sng" dirty="0">
                <a:latin typeface="Inter"/>
                <a:ea typeface="Times New Roman" panose="02020603050405020304" pitchFamily="18" charset="0"/>
              </a:rPr>
              <a:t>GROUP MEMBERS (Student ID):</a:t>
            </a:r>
          </a:p>
          <a:p>
            <a:pPr marL="0" indent="0">
              <a:lnSpc>
                <a:spcPts val="6561"/>
              </a:lnSpc>
              <a:buNone/>
            </a:pP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82970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457200" indent="-4572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Inter"/>
                <a:ea typeface="Times New Roman" panose="02020603050405020304" pitchFamily="18" charset="0"/>
              </a:rPr>
              <a:t>Muhammad Awais Shaikh (20042)</a:t>
            </a:r>
          </a:p>
          <a:p>
            <a:pPr marL="457200" indent="-45720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3200" b="1" dirty="0" smtClean="0">
              <a:latin typeface="Inter"/>
              <a:ea typeface="Times New Roman" panose="02020603050405020304" pitchFamily="18" charset="0"/>
            </a:endParaRPr>
          </a:p>
          <a:p>
            <a:pPr marL="457200" indent="-4572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Inter"/>
                <a:ea typeface="Times New Roman" panose="02020603050405020304" pitchFamily="18" charset="0"/>
              </a:rPr>
              <a:t>Yumna Baig (20166)</a:t>
            </a:r>
            <a:endParaRPr lang="en-US" sz="3200" b="1" dirty="0">
              <a:latin typeface="Inter"/>
              <a:ea typeface="Times New Roman" panose="02020603050405020304" pitchFamily="18" charset="0"/>
            </a:endParaRPr>
          </a:p>
          <a:p>
            <a:pPr>
              <a:lnSpc>
                <a:spcPts val="2799"/>
              </a:lnSpc>
            </a:pPr>
            <a:endParaRPr lang="en-US" sz="1600" dirty="0">
              <a:latin typeface="Inter"/>
              <a:ea typeface="Times New Roman" panose="02020603050405020304" pitchFamily="18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latin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9793" y="0"/>
            <a:ext cx="5646812" cy="2939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457200" indent="-457200">
              <a:lnSpc>
                <a:spcPts val="6561"/>
              </a:lnSpc>
              <a:buFont typeface="Arial" panose="020B0604020202020204" pitchFamily="34" charset="0"/>
              <a:buChar char="•"/>
            </a:pPr>
            <a:endParaRPr lang="en-US" sz="3200" b="1" u="sng" kern="0" spc="-157" dirty="0" smtClean="0">
              <a:solidFill>
                <a:srgbClr val="000000"/>
              </a:solidFill>
              <a:latin typeface="Georgia" panose="02040502050405020303" pitchFamily="18" charset="0"/>
              <a:ea typeface="Inter" pitchFamily="34" charset="-122"/>
            </a:endParaRPr>
          </a:p>
          <a:p>
            <a:pPr>
              <a:lnSpc>
                <a:spcPts val="6561"/>
              </a:lnSpc>
            </a:pPr>
            <a:r>
              <a:rPr lang="en-US" sz="4000" b="1" u="sng" kern="0" spc="-157" dirty="0" smtClean="0">
                <a:solidFill>
                  <a:srgbClr val="000000"/>
                </a:solidFill>
                <a:latin typeface="Inter"/>
                <a:ea typeface="Inter"/>
              </a:rPr>
              <a:t>Course</a:t>
            </a:r>
            <a:r>
              <a:rPr lang="en-US" sz="4000" b="1" u="sng" kern="0" spc="-157" dirty="0" smtClean="0">
                <a:solidFill>
                  <a:srgbClr val="000000"/>
                </a:solidFill>
                <a:latin typeface="Georgia" panose="02040502050405020303" pitchFamily="18" charset="0"/>
                <a:ea typeface="Inter" pitchFamily="34" charset="-122"/>
              </a:rPr>
              <a:t>:</a:t>
            </a:r>
            <a:endParaRPr lang="en-US" sz="4000" b="1" kern="0" spc="-157" dirty="0" smtClean="0">
              <a:solidFill>
                <a:srgbClr val="000000"/>
              </a:solidFill>
              <a:latin typeface="Inter" pitchFamily="34" charset="0"/>
              <a:ea typeface="Inter" pitchFamily="34" charset="-122"/>
            </a:endParaRPr>
          </a:p>
          <a:p>
            <a:pPr marL="457200" indent="-457200">
              <a:lnSpc>
                <a:spcPts val="6561"/>
              </a:lnSpc>
              <a:buFont typeface="Arial" panose="020B0604020202020204" pitchFamily="34" charset="0"/>
              <a:buChar char="•"/>
            </a:pPr>
            <a:r>
              <a:rPr lang="en-US" sz="3200" kern="0" spc="-157" dirty="0" smtClean="0">
                <a:solidFill>
                  <a:srgbClr val="000000"/>
                </a:solidFill>
                <a:latin typeface="Inter" pitchFamily="34" charset="0"/>
                <a:ea typeface="Inter" pitchFamily="34" charset="-122"/>
              </a:rPr>
              <a:t>DATA  STRUCTURE  AND   ALGORITHM</a:t>
            </a:r>
          </a:p>
          <a:p>
            <a:pPr>
              <a:lnSpc>
                <a:spcPts val="6561"/>
              </a:lnSpc>
            </a:pPr>
            <a:r>
              <a:rPr lang="en-US" sz="4000" b="1" u="sng" kern="0" spc="-157" dirty="0">
                <a:solidFill>
                  <a:srgbClr val="000000"/>
                </a:solidFill>
                <a:latin typeface="Inter"/>
                <a:ea typeface="Inter"/>
              </a:rPr>
              <a:t>P</a:t>
            </a:r>
            <a:r>
              <a:rPr lang="en-US" sz="4000" b="1" u="sng" kern="0" spc="-157" dirty="0" smtClean="0">
                <a:solidFill>
                  <a:srgbClr val="000000"/>
                </a:solidFill>
                <a:latin typeface="Inter"/>
                <a:ea typeface="Inter"/>
              </a:rPr>
              <a:t>roject</a:t>
            </a:r>
            <a:r>
              <a:rPr lang="en-US" sz="4000" b="1" u="sng" kern="0" spc="-157" dirty="0" smtClean="0">
                <a:solidFill>
                  <a:srgbClr val="000000"/>
                </a:solidFill>
                <a:latin typeface="Inter" pitchFamily="34" charset="0"/>
                <a:ea typeface="Inter" pitchFamily="34" charset="-122"/>
              </a:rPr>
              <a:t>:</a:t>
            </a:r>
          </a:p>
          <a:p>
            <a:pPr marL="571500" indent="-571500">
              <a:lnSpc>
                <a:spcPts val="6561"/>
              </a:lnSpc>
              <a:buFont typeface="Arial" panose="020B0604020202020204" pitchFamily="34" charset="0"/>
              <a:buChar char="•"/>
            </a:pPr>
            <a:r>
              <a:rPr lang="en-US" sz="3600" kern="0" spc="-157" dirty="0" smtClean="0">
                <a:solidFill>
                  <a:srgbClr val="000000"/>
                </a:solidFill>
                <a:latin typeface="Inter" pitchFamily="34" charset="0"/>
                <a:ea typeface="Inter" pitchFamily="34" charset="-122"/>
              </a:rPr>
              <a:t>Car Registry System</a:t>
            </a:r>
            <a:endParaRPr lang="en-US" sz="3600" kern="0" spc="-157" dirty="0">
              <a:solidFill>
                <a:srgbClr val="000000"/>
              </a:solidFill>
              <a:latin typeface="Inter" pitchFamily="34" charset="0"/>
              <a:ea typeface="Inter" pitchFamily="34" charset="-122"/>
            </a:endParaRPr>
          </a:p>
          <a:p>
            <a:pPr>
              <a:lnSpc>
                <a:spcPts val="6561"/>
              </a:lnSpc>
            </a:pPr>
            <a:r>
              <a:rPr lang="en-US" sz="4000" b="1" u="sng" dirty="0" smtClean="0">
                <a:latin typeface="Inter"/>
                <a:ea typeface="Inter"/>
              </a:rPr>
              <a:t>Subtitle</a:t>
            </a:r>
            <a:r>
              <a:rPr lang="en-US" sz="4000" b="1" u="sng" dirty="0" smtClean="0">
                <a:latin typeface="Gabriola" panose="04040605051002020D02" pitchFamily="82" charset="0"/>
              </a:rPr>
              <a:t>:</a:t>
            </a:r>
          </a:p>
          <a:p>
            <a:pPr marL="571500" indent="-571500">
              <a:lnSpc>
                <a:spcPts val="6561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kern="0" spc="-157" dirty="0" smtClean="0">
                <a:solidFill>
                  <a:srgbClr val="000000"/>
                </a:solidFill>
                <a:latin typeface="Inter" pitchFamily="34" charset="0"/>
                <a:ea typeface="Inter" pitchFamily="34" charset="-122"/>
              </a:rPr>
              <a:t>Managing Car and Operations</a:t>
            </a:r>
            <a:endParaRPr lang="en-US" sz="3600" kern="0" spc="-157" dirty="0">
              <a:solidFill>
                <a:srgbClr val="000000"/>
              </a:solidFill>
              <a:latin typeface="Inter" pitchFamily="34" charset="0"/>
              <a:ea typeface="Inter" pitchFamily="34" charset="-122"/>
            </a:endParaRPr>
          </a:p>
          <a:p>
            <a:pPr>
              <a:lnSpc>
                <a:spcPts val="6561"/>
              </a:lnSpc>
            </a:pPr>
            <a:endParaRPr lang="en-US" sz="3600" b="1" kern="0" spc="-157" dirty="0" smtClean="0">
              <a:solidFill>
                <a:srgbClr val="000000"/>
              </a:solidFill>
              <a:latin typeface="Inter" pitchFamily="34" charset="0"/>
              <a:ea typeface="Inter" pitchFamily="34" charset="-122"/>
            </a:endParaRPr>
          </a:p>
          <a:p>
            <a:pPr marL="0" indent="0">
              <a:lnSpc>
                <a:spcPts val="6561"/>
              </a:lnSpc>
              <a:buNone/>
            </a:pPr>
            <a:endParaRPr lang="en-US" sz="3600" b="1" kern="0" spc="-157" dirty="0">
              <a:solidFill>
                <a:srgbClr val="000000"/>
              </a:solidFill>
              <a:latin typeface="Inter" pitchFamily="34" charset="0"/>
              <a:ea typeface="Inter" pitchFamily="34" charset="-122"/>
            </a:endParaRPr>
          </a:p>
          <a:p>
            <a:pPr marL="0" indent="0">
              <a:lnSpc>
                <a:spcPts val="6561"/>
              </a:lnSpc>
              <a:buNone/>
            </a:pPr>
            <a:endParaRPr lang="en-US" sz="3600" dirty="0"/>
          </a:p>
        </p:txBody>
      </p:sp>
      <p:sp>
        <p:nvSpPr>
          <p:cNvPr id="6" name="Text 3"/>
          <p:cNvSpPr/>
          <p:nvPr/>
        </p:nvSpPr>
        <p:spPr>
          <a:xfrm>
            <a:off x="833199" y="40789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endParaRPr lang="en-US" sz="4400" b="1" dirty="0"/>
          </a:p>
        </p:txBody>
      </p:sp>
      <p:sp>
        <p:nvSpPr>
          <p:cNvPr id="7" name="Shape 4"/>
          <p:cNvSpPr/>
          <p:nvPr/>
        </p:nvSpPr>
        <p:spPr>
          <a:xfrm>
            <a:off x="833199" y="575048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299686" y="5755958"/>
            <a:ext cx="304871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 2"/>
          <p:cNvSpPr/>
          <p:nvPr/>
        </p:nvSpPr>
        <p:spPr>
          <a:xfrm>
            <a:off x="1860193" y="156198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131" dirty="0" smtClean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48821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362575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667137" y="48822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362694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9296400" y="4882277"/>
            <a:ext cx="28966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362694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Rectangle 14"/>
          <p:cNvSpPr/>
          <p:nvPr/>
        </p:nvSpPr>
        <p:spPr>
          <a:xfrm>
            <a:off x="3148965" y="2286000"/>
            <a:ext cx="10605135" cy="276975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 Brief explanation of the project's </a:t>
            </a:r>
            <a:r>
              <a:rPr lang="en-US" sz="3200" dirty="0" smtClean="0"/>
              <a:t>purpose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Importance of </a:t>
            </a:r>
            <a:r>
              <a:rPr lang="en-US" sz="3200" dirty="0"/>
              <a:t>managing car information efficiently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3577134" y="878561"/>
            <a:ext cx="592133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en-US" sz="4400" b="1" dirty="0">
                <a:latin typeface="Inter"/>
              </a:rPr>
              <a:t>Features</a:t>
            </a:r>
            <a:r>
              <a:rPr lang="en-US" sz="4400" b="1" dirty="0"/>
              <a:t> </a:t>
            </a:r>
            <a:r>
              <a:rPr lang="en-US" sz="4400" b="1" dirty="0" smtClean="0"/>
              <a:t>Overview</a:t>
            </a:r>
          </a:p>
          <a:p>
            <a:pPr algn="ctr">
              <a:lnSpc>
                <a:spcPts val="5468"/>
              </a:lnSpc>
            </a:pPr>
            <a:r>
              <a:rPr lang="en-US" sz="4400" dirty="0">
                <a:latin typeface="Inter"/>
              </a:rPr>
              <a:t>Highlight key functionalities:</a:t>
            </a:r>
            <a:endParaRPr lang="en-US" sz="4374" dirty="0">
              <a:latin typeface="Inter"/>
            </a:endParaRPr>
          </a:p>
        </p:txBody>
      </p:sp>
      <p:sp>
        <p:nvSpPr>
          <p:cNvPr id="5" name="Shape 3"/>
          <p:cNvSpPr/>
          <p:nvPr/>
        </p:nvSpPr>
        <p:spPr>
          <a:xfrm>
            <a:off x="1377643" y="3285330"/>
            <a:ext cx="4398982" cy="1063586"/>
          </a:xfrm>
          <a:prstGeom prst="roundRect">
            <a:avLst>
              <a:gd name="adj" fmla="val 325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471732" y="3430369"/>
            <a:ext cx="22968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Adding a new car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2273975" y="3862268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381851"/>
            <a:ext cx="27899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9458444" y="3381851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209455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 4"/>
          <p:cNvSpPr/>
          <p:nvPr/>
        </p:nvSpPr>
        <p:spPr>
          <a:xfrm>
            <a:off x="6068407" y="3555444"/>
            <a:ext cx="22968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>
              <a:lnSpc>
                <a:spcPts val="2734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18" name="Shape 3"/>
          <p:cNvSpPr/>
          <p:nvPr/>
        </p:nvSpPr>
        <p:spPr>
          <a:xfrm>
            <a:off x="6012250" y="4718804"/>
            <a:ext cx="6573450" cy="1063586"/>
          </a:xfrm>
          <a:prstGeom prst="roundRect">
            <a:avLst>
              <a:gd name="adj" fmla="val 325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Adding/removing cars to/from a </a:t>
            </a:r>
            <a:r>
              <a:rPr lang="en-US" sz="3200" dirty="0" smtClean="0"/>
              <a:t>stack</a:t>
            </a:r>
            <a:endParaRPr lang="en-US" sz="3200" dirty="0"/>
          </a:p>
        </p:txBody>
      </p:sp>
      <p:sp>
        <p:nvSpPr>
          <p:cNvPr id="19" name="Shape 3"/>
          <p:cNvSpPr/>
          <p:nvPr/>
        </p:nvSpPr>
        <p:spPr>
          <a:xfrm>
            <a:off x="1377643" y="4660403"/>
            <a:ext cx="4398982" cy="1063586"/>
          </a:xfrm>
          <a:prstGeom prst="roundRect">
            <a:avLst>
              <a:gd name="adj" fmla="val 325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Searching for a car by brand (binary search)</a:t>
            </a:r>
            <a:endParaRPr lang="en-US" sz="3200" dirty="0"/>
          </a:p>
        </p:txBody>
      </p:sp>
      <p:sp>
        <p:nvSpPr>
          <p:cNvPr id="20" name="Shape 3"/>
          <p:cNvSpPr/>
          <p:nvPr/>
        </p:nvSpPr>
        <p:spPr>
          <a:xfrm>
            <a:off x="1377643" y="6090223"/>
            <a:ext cx="4493160" cy="1063586"/>
          </a:xfrm>
          <a:prstGeom prst="roundRect">
            <a:avLst>
              <a:gd name="adj" fmla="val 325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Displaying cars in the stack</a:t>
            </a:r>
          </a:p>
        </p:txBody>
      </p:sp>
      <p:sp>
        <p:nvSpPr>
          <p:cNvPr id="21" name="Shape 3"/>
          <p:cNvSpPr/>
          <p:nvPr/>
        </p:nvSpPr>
        <p:spPr>
          <a:xfrm>
            <a:off x="6012250" y="6090223"/>
            <a:ext cx="6573450" cy="1063586"/>
          </a:xfrm>
          <a:prstGeom prst="roundRect">
            <a:avLst>
              <a:gd name="adj" fmla="val 325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Exit option</a:t>
            </a:r>
          </a:p>
        </p:txBody>
      </p:sp>
      <p:sp>
        <p:nvSpPr>
          <p:cNvPr id="22" name="Shape 3"/>
          <p:cNvSpPr/>
          <p:nvPr/>
        </p:nvSpPr>
        <p:spPr>
          <a:xfrm>
            <a:off x="6068407" y="3285330"/>
            <a:ext cx="6573450" cy="1063586"/>
          </a:xfrm>
          <a:prstGeom prst="roundRect">
            <a:avLst>
              <a:gd name="adj" fmla="val 325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Displaying cars older than a specific year (</a:t>
            </a:r>
            <a:r>
              <a:rPr lang="en-US" sz="3200" dirty="0" smtClean="0"/>
              <a:t>sorted)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727381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-2727381" y="10758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                                                                                                              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1436234" y="356116"/>
            <a:ext cx="62294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en-US" sz="5400" b="1" dirty="0"/>
              <a:t>Code </a:t>
            </a:r>
            <a:r>
              <a:rPr lang="en-US" sz="5400" b="1" dirty="0">
                <a:latin typeface="Inter"/>
                <a:ea typeface="Inter"/>
              </a:rPr>
              <a:t>Structure</a:t>
            </a:r>
            <a:r>
              <a:rPr lang="en-US" sz="5400" b="1" dirty="0"/>
              <a:t> </a:t>
            </a:r>
            <a:r>
              <a:rPr lang="en-US" sz="5400" b="1" dirty="0" smtClean="0"/>
              <a:t>Overview</a:t>
            </a:r>
          </a:p>
          <a:p>
            <a:pPr algn="ctr">
              <a:lnSpc>
                <a:spcPts val="5468"/>
              </a:lnSpc>
            </a:pPr>
            <a:r>
              <a:rPr lang="en-US" sz="3200" dirty="0">
                <a:latin typeface="Inter"/>
                <a:ea typeface="Inter"/>
              </a:rPr>
              <a:t>Briefly explain the code structure</a:t>
            </a:r>
            <a:r>
              <a:rPr lang="en-US" sz="3200" dirty="0" smtClean="0">
                <a:latin typeface="Inter"/>
                <a:ea typeface="Inter"/>
              </a:rPr>
              <a:t>:</a:t>
            </a:r>
          </a:p>
          <a:p>
            <a:pPr algn="ctr">
              <a:lnSpc>
                <a:spcPts val="5468"/>
              </a:lnSpc>
            </a:pPr>
            <a:endParaRPr lang="en-US" sz="4400" dirty="0"/>
          </a:p>
          <a:p>
            <a:pPr algn="ctr">
              <a:lnSpc>
                <a:spcPts val="5468"/>
              </a:lnSpc>
            </a:pPr>
            <a:endParaRPr lang="en-US" sz="4400" dirty="0" smtClean="0"/>
          </a:p>
          <a:p>
            <a:pPr algn="ctr">
              <a:lnSpc>
                <a:spcPts val="5468"/>
              </a:lnSpc>
            </a:pPr>
            <a:r>
              <a:rPr lang="en-US" sz="3200" dirty="0" smtClean="0"/>
              <a:t>               Main </a:t>
            </a:r>
            <a:r>
              <a:rPr lang="en-US" sz="3200" dirty="0"/>
              <a:t>program structure</a:t>
            </a:r>
            <a:endParaRPr lang="en-US" sz="3200" dirty="0" smtClean="0"/>
          </a:p>
        </p:txBody>
      </p:sp>
      <p:sp>
        <p:nvSpPr>
          <p:cNvPr id="6" name="Shape 3"/>
          <p:cNvSpPr/>
          <p:nvPr/>
        </p:nvSpPr>
        <p:spPr>
          <a:xfrm>
            <a:off x="2074529" y="2130743"/>
            <a:ext cx="44410" cy="4995624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7" name="Shape 4"/>
          <p:cNvSpPr/>
          <p:nvPr/>
        </p:nvSpPr>
        <p:spPr>
          <a:xfrm>
            <a:off x="2346646" y="253204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1846703" y="230433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2015057" y="2346008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3200" b="1" kern="0" spc="-35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3200" dirty="0"/>
          </a:p>
        </p:txBody>
      </p:sp>
      <p:sp>
        <p:nvSpPr>
          <p:cNvPr id="10" name="Text 7"/>
          <p:cNvSpPr/>
          <p:nvPr/>
        </p:nvSpPr>
        <p:spPr>
          <a:xfrm>
            <a:off x="3318732" y="23529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3200" dirty="0"/>
              <a:t>Car class properties</a:t>
            </a:r>
            <a:endParaRPr lang="en-US" sz="2800" dirty="0"/>
          </a:p>
        </p:txBody>
      </p:sp>
      <p:sp>
        <p:nvSpPr>
          <p:cNvPr id="11" name="Text 8"/>
          <p:cNvSpPr/>
          <p:nvPr/>
        </p:nvSpPr>
        <p:spPr>
          <a:xfrm>
            <a:off x="3318732" y="283333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2000" dirty="0"/>
          </a:p>
        </p:txBody>
      </p:sp>
      <p:sp>
        <p:nvSpPr>
          <p:cNvPr id="12" name="Shape 9"/>
          <p:cNvSpPr/>
          <p:nvPr/>
        </p:nvSpPr>
        <p:spPr>
          <a:xfrm>
            <a:off x="2346646" y="489538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3" name="Shape 10"/>
          <p:cNvSpPr/>
          <p:nvPr/>
        </p:nvSpPr>
        <p:spPr>
          <a:xfrm>
            <a:off x="1846703" y="46676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996007" y="470934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3200" b="1" kern="0" spc="-35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3173328" y="4678434"/>
            <a:ext cx="2512752" cy="3838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3200" dirty="0"/>
              <a:t>Methods for different functionalities</a:t>
            </a:r>
            <a:endParaRPr lang="en-US" sz="2800" dirty="0"/>
          </a:p>
        </p:txBody>
      </p:sp>
      <p:sp>
        <p:nvSpPr>
          <p:cNvPr id="16" name="Text 13"/>
          <p:cNvSpPr/>
          <p:nvPr/>
        </p:nvSpPr>
        <p:spPr>
          <a:xfrm>
            <a:off x="3318732" y="469106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2000" dirty="0"/>
          </a:p>
        </p:txBody>
      </p:sp>
      <p:sp>
        <p:nvSpPr>
          <p:cNvPr id="17" name="Shape 14"/>
          <p:cNvSpPr/>
          <p:nvPr/>
        </p:nvSpPr>
        <p:spPr>
          <a:xfrm>
            <a:off x="2346646" y="58921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8" name="Shape 15"/>
          <p:cNvSpPr/>
          <p:nvPr/>
        </p:nvSpPr>
        <p:spPr>
          <a:xfrm>
            <a:off x="1834003" y="56643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992197" y="5706070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3200" b="1" kern="0" spc="-35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3200" dirty="0"/>
          </a:p>
        </p:txBody>
      </p:sp>
      <p:sp>
        <p:nvSpPr>
          <p:cNvPr id="20" name="Text 17"/>
          <p:cNvSpPr/>
          <p:nvPr/>
        </p:nvSpPr>
        <p:spPr>
          <a:xfrm>
            <a:off x="3318732" y="571297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3200" dirty="0"/>
              <a:t>Arrays used for car storage and stack </a:t>
            </a:r>
            <a:endParaRPr lang="en-US" sz="3200" dirty="0" smtClean="0"/>
          </a:p>
          <a:p>
            <a:pPr>
              <a:lnSpc>
                <a:spcPts val="2734"/>
              </a:lnSpc>
            </a:pPr>
            <a:r>
              <a:rPr lang="en-US" sz="3200" dirty="0" smtClean="0"/>
              <a:t>implementation</a:t>
            </a:r>
            <a:endParaRPr lang="en-US" sz="2800" dirty="0"/>
          </a:p>
        </p:txBody>
      </p:sp>
      <p:sp>
        <p:nvSpPr>
          <p:cNvPr id="21" name="Text 18"/>
          <p:cNvSpPr/>
          <p:nvPr/>
        </p:nvSpPr>
        <p:spPr>
          <a:xfrm>
            <a:off x="3318732" y="619339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2000" dirty="0"/>
          </a:p>
        </p:txBody>
      </p:sp>
      <p:sp>
        <p:nvSpPr>
          <p:cNvPr id="23" name="Shape 10"/>
          <p:cNvSpPr/>
          <p:nvPr/>
        </p:nvSpPr>
        <p:spPr>
          <a:xfrm>
            <a:off x="1859403" y="33111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24" name="Text 11"/>
          <p:cNvSpPr/>
          <p:nvPr/>
        </p:nvSpPr>
        <p:spPr>
          <a:xfrm>
            <a:off x="2008707" y="3352840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32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3200" dirty="0"/>
          </a:p>
        </p:txBody>
      </p:sp>
      <p:sp>
        <p:nvSpPr>
          <p:cNvPr id="27" name="Shape 9"/>
          <p:cNvSpPr/>
          <p:nvPr/>
        </p:nvSpPr>
        <p:spPr>
          <a:xfrm>
            <a:off x="2359346" y="357681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22302" y="11151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474522"/>
            <a:ext cx="758487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5400" b="1" dirty="0">
                <a:latin typeface="Inter"/>
                <a:ea typeface="Inter"/>
              </a:rPr>
              <a:t>Comparer </a:t>
            </a:r>
            <a:r>
              <a:rPr lang="en-US" sz="5400" b="1" dirty="0" smtClean="0">
                <a:latin typeface="Inter"/>
                <a:ea typeface="Inter"/>
              </a:rPr>
              <a:t>Classes</a:t>
            </a:r>
          </a:p>
          <a:p>
            <a:pPr>
              <a:lnSpc>
                <a:spcPts val="5468"/>
              </a:lnSpc>
            </a:pPr>
            <a:r>
              <a:rPr lang="en-US" sz="3600" dirty="0">
                <a:latin typeface="Inter"/>
                <a:ea typeface="Inter"/>
              </a:rPr>
              <a:t>Explanation of comparer classes</a:t>
            </a:r>
            <a:r>
              <a:rPr lang="en-US" sz="3600" dirty="0" smtClean="0">
                <a:latin typeface="Inter"/>
                <a:ea typeface="Inter"/>
              </a:rPr>
              <a:t>:</a:t>
            </a:r>
          </a:p>
          <a:p>
            <a:pPr>
              <a:lnSpc>
                <a:spcPts val="5468"/>
              </a:lnSpc>
            </a:pPr>
            <a:endParaRPr lang="en-US" sz="4400" dirty="0">
              <a:latin typeface="Inter"/>
              <a:ea typeface="Inter"/>
            </a:endParaRPr>
          </a:p>
          <a:p>
            <a:pPr>
              <a:lnSpc>
                <a:spcPts val="5468"/>
              </a:lnSpc>
            </a:pPr>
            <a:endParaRPr lang="en-US" sz="4374" dirty="0">
              <a:latin typeface="Inter"/>
              <a:ea typeface="Inter"/>
            </a:endParaRPr>
          </a:p>
        </p:txBody>
      </p:sp>
      <p:sp>
        <p:nvSpPr>
          <p:cNvPr id="6" name="Shape 3"/>
          <p:cNvSpPr/>
          <p:nvPr/>
        </p:nvSpPr>
        <p:spPr>
          <a:xfrm>
            <a:off x="4490799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59154" y="2936200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970848"/>
            <a:ext cx="23654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3200" dirty="0" smtClean="0"/>
              <a:t>CarComparer </a:t>
            </a:r>
            <a:r>
              <a:rPr lang="en-US" sz="3200" dirty="0"/>
              <a:t>for sorting </a:t>
            </a:r>
            <a:endParaRPr lang="en-US" sz="3200" dirty="0" smtClean="0"/>
          </a:p>
          <a:p>
            <a:pPr>
              <a:lnSpc>
                <a:spcPts val="2734"/>
              </a:lnSpc>
            </a:pPr>
            <a:r>
              <a:rPr lang="en-US" sz="3200" dirty="0" smtClean="0"/>
              <a:t>by </a:t>
            </a:r>
            <a:r>
              <a:rPr lang="en-US" sz="3200" dirty="0"/>
              <a:t>model year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5212913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404390" y="2936200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970848"/>
            <a:ext cx="27885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45126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513101" y="527978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58596" y="5321458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35215" y="53561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3200" dirty="0"/>
              <a:t>CarBrandComparer for sorting by brand</a:t>
            </a:r>
            <a:endParaRPr lang="en-US" sz="2800" dirty="0"/>
          </a:p>
        </p:txBody>
      </p:sp>
      <p:sp>
        <p:nvSpPr>
          <p:cNvPr id="17" name="Text 14"/>
          <p:cNvSpPr/>
          <p:nvPr/>
        </p:nvSpPr>
        <p:spPr>
          <a:xfrm>
            <a:off x="52129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91620"/>
            <a:ext cx="62904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just">
              <a:lnSpc>
                <a:spcPts val="5468"/>
              </a:lnSpc>
            </a:pPr>
            <a:r>
              <a:rPr lang="en-US" sz="5400" b="1" dirty="0">
                <a:latin typeface="Inter"/>
              </a:rPr>
              <a:t>Conclusion</a:t>
            </a:r>
            <a:endParaRPr lang="en-US" sz="4800" dirty="0">
              <a:latin typeface="Inter"/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just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Summary of benefits and importance of such a </a:t>
            </a:r>
            <a:r>
              <a:rPr lang="en-US" sz="3200" dirty="0" smtClean="0"/>
              <a:t>system</a:t>
            </a:r>
          </a:p>
          <a:p>
            <a:pPr marL="342900" indent="-342900" algn="just">
              <a:lnSpc>
                <a:spcPts val="2734"/>
              </a:lnSpc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indent="-342900" algn="just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Future improvements or enhancements</a:t>
            </a:r>
          </a:p>
        </p:txBody>
      </p:sp>
      <p:sp>
        <p:nvSpPr>
          <p:cNvPr id="6" name="Text 4"/>
          <p:cNvSpPr/>
          <p:nvPr/>
        </p:nvSpPr>
        <p:spPr>
          <a:xfrm>
            <a:off x="2037993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42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42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165</Words>
  <Application>Microsoft Office PowerPoint</Application>
  <PresentationFormat>Custom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Gabriola</vt:lpstr>
      <vt:lpstr>Georgia</vt:lpstr>
      <vt:lpstr>Inter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HS LAPTOP</cp:lastModifiedBy>
  <cp:revision>15</cp:revision>
  <dcterms:created xsi:type="dcterms:W3CDTF">2024-01-04T20:00:38Z</dcterms:created>
  <dcterms:modified xsi:type="dcterms:W3CDTF">2024-01-05T07:33:23Z</dcterms:modified>
</cp:coreProperties>
</file>