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9" r:id="rId6"/>
    <p:sldId id="258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28/07/2023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28/07/2023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Montserrat" panose="02000505000000020004" pitchFamily="2" charset="0"/>
              </a:rPr>
              <a:t>Predicting customer buying </a:t>
            </a:r>
            <a:r>
              <a:rPr lang="en-US" sz="2400" b="1" dirty="0" smtClean="0">
                <a:latin typeface="Montserrat" panose="02000505000000020004" pitchFamily="2" charset="0"/>
              </a:rPr>
              <a:t>behavior</a:t>
            </a:r>
            <a:endParaRPr lang="en-US" sz="2400" b="1" dirty="0">
              <a:latin typeface="Montserrat" panose="02000505000000020004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800" dirty="0" smtClean="0">
                <a:latin typeface="Montserrat" panose="02000505000000020004" pitchFamily="2" charset="0"/>
              </a:rPr>
              <a:t>28/07/2023</a:t>
            </a:r>
            <a:endParaRPr lang="en-GB" sz="1600" dirty="0">
              <a:latin typeface="Montserrat" panose="02000505000000020004" pitchFamily="2" charset="0"/>
            </a:endParaRP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62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298558"/>
            <a:ext cx="10449019" cy="442867"/>
          </a:xfrm>
        </p:spPr>
        <p:txBody>
          <a:bodyPr/>
          <a:lstStyle/>
          <a:p>
            <a:r>
              <a:rPr lang="en-US" sz="2000" b="1" dirty="0">
                <a:latin typeface="Montserrat" panose="02000505000000020004" pitchFamily="2" charset="0"/>
              </a:rPr>
              <a:t>predictive model to understand factors that influence buying </a:t>
            </a:r>
            <a:r>
              <a:rPr lang="en-US" sz="2000" b="1" dirty="0" smtClean="0">
                <a:latin typeface="Montserrat" panose="02000505000000020004" pitchFamily="2" charset="0"/>
              </a:rPr>
              <a:t>behavior</a:t>
            </a:r>
            <a:endParaRPr lang="en-GB" sz="2000" b="1" dirty="0">
              <a:latin typeface="Montserrat" panose="02000505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8938873" cy="4429124"/>
          </a:xfrm>
        </p:spPr>
        <p:txBody>
          <a:bodyPr/>
          <a:lstStyle/>
          <a:p>
            <a:r>
              <a:rPr lang="en-GB" sz="2000" dirty="0" smtClean="0">
                <a:latin typeface="Montserrat" panose="02000505000000020004" pitchFamily="2" charset="0"/>
              </a:rPr>
              <a:t>We have trained the dataset with </a:t>
            </a:r>
            <a:r>
              <a:rPr lang="en-GB" sz="2000" dirty="0" err="1" smtClean="0">
                <a:latin typeface="Montserrat" panose="02000505000000020004" pitchFamily="2" charset="0"/>
              </a:rPr>
              <a:t>XGBoost</a:t>
            </a:r>
            <a:r>
              <a:rPr lang="en-GB" sz="2000" dirty="0" smtClean="0">
                <a:latin typeface="Montserrat" panose="02000505000000020004" pitchFamily="2" charset="0"/>
              </a:rPr>
              <a:t> Model and received</a:t>
            </a:r>
          </a:p>
          <a:p>
            <a:r>
              <a:rPr lang="en-US" sz="1800" b="0" dirty="0" smtClean="0">
                <a:solidFill>
                  <a:schemeClr val="accent6">
                    <a:lumMod val="50000"/>
                  </a:schemeClr>
                </a:solidFill>
                <a:latin typeface="Montserrat" panose="02000505000000020004" pitchFamily="2" charset="0"/>
              </a:rPr>
              <a:t>Accuracy: 84.87</a:t>
            </a:r>
            <a:endParaRPr lang="en-US" sz="1800" b="0" dirty="0" smtClean="0">
              <a:solidFill>
                <a:schemeClr val="accent6">
                  <a:lumMod val="50000"/>
                </a:schemeClr>
              </a:solidFill>
              <a:latin typeface="Montserrat" panose="02000505000000020004" pitchFamily="2" charset="0"/>
            </a:endParaRPr>
          </a:p>
          <a:p>
            <a:r>
              <a:rPr lang="en-US" sz="1800" b="0" dirty="0" smtClean="0">
                <a:solidFill>
                  <a:schemeClr val="accent6">
                    <a:lumMod val="50000"/>
                  </a:schemeClr>
                </a:solidFill>
                <a:latin typeface="Montserrat" panose="02000505000000020004" pitchFamily="2" charset="0"/>
              </a:rPr>
              <a:t>AUC Score: 0.5</a:t>
            </a:r>
          </a:p>
          <a:p>
            <a:endParaRPr lang="en-US" sz="1800" b="0" dirty="0">
              <a:solidFill>
                <a:schemeClr val="accent6">
                  <a:lumMod val="50000"/>
                </a:schemeClr>
              </a:solidFill>
              <a:latin typeface="Montserrat" panose="02000505000000020004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0" dirty="0">
                <a:solidFill>
                  <a:schemeClr val="accent6">
                    <a:lumMod val="50000"/>
                  </a:schemeClr>
                </a:solidFill>
                <a:latin typeface="Montserrat" panose="02000505000000020004" pitchFamily="2" charset="0"/>
              </a:rPr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 err="1">
                <a:solidFill>
                  <a:schemeClr val="accent6">
                    <a:lumMod val="50000"/>
                  </a:schemeClr>
                </a:solidFill>
                <a:latin typeface="Montserrat" panose="02000505000000020004" pitchFamily="2" charset="0"/>
              </a:rPr>
              <a:t>booking_origin</a:t>
            </a:r>
            <a:endParaRPr lang="en-US" sz="2000" b="0" dirty="0">
              <a:solidFill>
                <a:schemeClr val="accent6">
                  <a:lumMod val="50000"/>
                </a:schemeClr>
              </a:solidFill>
              <a:latin typeface="Montserrat" panose="02000505000000020004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0" dirty="0" err="1">
                <a:solidFill>
                  <a:schemeClr val="accent6">
                    <a:lumMod val="50000"/>
                  </a:schemeClr>
                </a:solidFill>
                <a:latin typeface="Montserrat" panose="02000505000000020004" pitchFamily="2" charset="0"/>
              </a:rPr>
              <a:t>flight_duration</a:t>
            </a:r>
            <a:endParaRPr lang="en-US" sz="2000" b="0" dirty="0">
              <a:solidFill>
                <a:schemeClr val="accent6">
                  <a:lumMod val="50000"/>
                </a:schemeClr>
              </a:solidFill>
              <a:latin typeface="Montserrat" panose="02000505000000020004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0" dirty="0" err="1">
                <a:solidFill>
                  <a:schemeClr val="accent6">
                    <a:lumMod val="50000"/>
                  </a:schemeClr>
                </a:solidFill>
                <a:latin typeface="Montserrat" panose="02000505000000020004" pitchFamily="2" charset="0"/>
              </a:rPr>
              <a:t>wants_extra_baggage</a:t>
            </a:r>
            <a:endParaRPr lang="en-US" sz="2000" b="0" dirty="0">
              <a:solidFill>
                <a:schemeClr val="accent6">
                  <a:lumMod val="50000"/>
                </a:schemeClr>
              </a:solidFill>
              <a:latin typeface="Montserrat" panose="02000505000000020004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0" dirty="0" err="1">
                <a:solidFill>
                  <a:schemeClr val="accent6">
                    <a:lumMod val="50000"/>
                  </a:schemeClr>
                </a:solidFill>
                <a:latin typeface="Montserrat" panose="02000505000000020004" pitchFamily="2" charset="0"/>
              </a:rPr>
              <a:t>length_of_stay</a:t>
            </a:r>
            <a:endParaRPr lang="en-US" sz="2000" b="0" dirty="0">
              <a:solidFill>
                <a:schemeClr val="accent6">
                  <a:lumMod val="50000"/>
                </a:schemeClr>
              </a:solidFill>
              <a:latin typeface="Montserrat" panose="02000505000000020004" pitchFamily="2" charset="0"/>
            </a:endParaRPr>
          </a:p>
          <a:p>
            <a:r>
              <a:rPr lang="en-US" sz="2000" b="0" dirty="0">
                <a:solidFill>
                  <a:schemeClr val="accent6">
                    <a:lumMod val="50000"/>
                  </a:schemeClr>
                </a:solidFill>
                <a:latin typeface="Montserrat" panose="02000505000000020004" pitchFamily="2" charset="0"/>
              </a:rPr>
              <a:t>are the top 5 features which influence </a:t>
            </a:r>
          </a:p>
          <a:p>
            <a:r>
              <a:rPr lang="en-US" sz="2000" b="0" dirty="0">
                <a:solidFill>
                  <a:schemeClr val="accent6">
                    <a:lumMod val="50000"/>
                  </a:schemeClr>
                </a:solidFill>
                <a:latin typeface="Montserrat" panose="02000505000000020004" pitchFamily="2" charset="0"/>
              </a:rPr>
              <a:t>Customer buying behavior 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Montserrat" panose="02000505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319" y="2092037"/>
            <a:ext cx="5735608" cy="308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3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</TotalTime>
  <Words>46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Montserrat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Awais Tanveer</cp:lastModifiedBy>
  <cp:revision>17</cp:revision>
  <cp:lastPrinted>2022-06-09T07:44:13Z</cp:lastPrinted>
  <dcterms:created xsi:type="dcterms:W3CDTF">2022-02-22T07:39:05Z</dcterms:created>
  <dcterms:modified xsi:type="dcterms:W3CDTF">2023-07-27T21:33:49Z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