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6" r:id="rId5"/>
    <p:sldId id="265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 algn="just">
              <a:buNone/>
            </a:pPr>
            <a:r>
              <a:rPr lang="en-US" sz="2400" dirty="0"/>
              <a:t>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     Solution</a:t>
            </a:r>
            <a:r>
              <a:rPr lang="en-US" sz="2400" dirty="0"/>
              <a:t>: Assume;</a:t>
            </a:r>
          </a:p>
          <a:p>
            <a:r>
              <a:rPr lang="en-IN" sz="2400" dirty="0"/>
              <a:t>compare </a:t>
            </a:r>
            <a:r>
              <a:rPr lang="en-IN" sz="2400" dirty="0" err="1"/>
              <a:t>p_value</a:t>
            </a:r>
            <a:r>
              <a:rPr lang="en-IN" sz="2400" dirty="0"/>
              <a:t> with </a:t>
            </a:r>
            <a:r>
              <a:rPr lang="el-GR" sz="2400" dirty="0"/>
              <a:t>α = 0.05 (</a:t>
            </a:r>
            <a:r>
              <a:rPr lang="en-IN" sz="2400" dirty="0"/>
              <a:t>At 5% significance level) if p&lt;</a:t>
            </a:r>
            <a:r>
              <a:rPr lang="el-GR" sz="2400" dirty="0"/>
              <a:t>α </a:t>
            </a:r>
            <a:r>
              <a:rPr lang="en-IN" sz="2400" dirty="0"/>
              <a:t>reject   null hypothesis</a:t>
            </a:r>
          </a:p>
          <a:p>
            <a:r>
              <a:rPr lang="en-IN" sz="2400" dirty="0"/>
              <a:t>null hypothesis-Ho(</a:t>
            </a:r>
            <a:r>
              <a:rPr lang="en-IN" sz="2400" dirty="0" err="1"/>
              <a:t>UnitA</a:t>
            </a:r>
            <a:r>
              <a:rPr lang="en-IN" sz="2400" dirty="0"/>
              <a:t>=</a:t>
            </a:r>
            <a:r>
              <a:rPr lang="en-IN" sz="2400" dirty="0" err="1"/>
              <a:t>UnitB</a:t>
            </a:r>
            <a:r>
              <a:rPr lang="en-IN" sz="2400" dirty="0"/>
              <a:t>=0)</a:t>
            </a:r>
          </a:p>
          <a:p>
            <a:r>
              <a:rPr lang="en-IN" sz="2400" dirty="0"/>
              <a:t>Alternative hypothesis-Ha(</a:t>
            </a:r>
            <a:r>
              <a:rPr lang="en-IN" sz="2400" dirty="0" err="1"/>
              <a:t>UnitA</a:t>
            </a:r>
            <a:r>
              <a:rPr lang="en-IN" sz="2400" dirty="0"/>
              <a:t>!=</a:t>
            </a:r>
            <a:r>
              <a:rPr lang="en-IN" sz="2400" dirty="0" err="1"/>
              <a:t>UnitB</a:t>
            </a:r>
            <a:r>
              <a:rPr lang="en-IN" sz="2400" dirty="0"/>
              <a:t>!=0)</a:t>
            </a:r>
          </a:p>
          <a:p>
            <a:r>
              <a:rPr lang="en-IN" sz="2400" dirty="0" err="1"/>
              <a:t>p_value</a:t>
            </a:r>
            <a:r>
              <a:rPr lang="en-IN" sz="2400" dirty="0"/>
              <a:t>=0.4722394724599501&gt;0.05 </a:t>
            </a:r>
            <a:r>
              <a:rPr lang="en-IN" sz="2400" b="1" dirty="0"/>
              <a:t>we accept null hypothesis and     fail to reject null hypothesis</a:t>
            </a:r>
          </a:p>
          <a:p>
            <a:b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8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0150"/>
            <a:ext cx="8610600" cy="5083157"/>
          </a:xfrm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r>
              <a:rPr lang="en-US" sz="2800" dirty="0"/>
              <a:t>   </a:t>
            </a:r>
            <a:r>
              <a:rPr lang="en-US" sz="8000" dirty="0"/>
              <a:t>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8000" dirty="0"/>
              <a:t>   Analyze the data and determine whether there is any difference in average TAT among the different laboratories at 5% significance level. Minitab File: </a:t>
            </a:r>
            <a:r>
              <a:rPr lang="en-US" sz="8000" b="1" dirty="0" err="1"/>
              <a:t>LabTAT.mtw</a:t>
            </a:r>
            <a:endParaRPr lang="en-US" sz="8000" b="1" dirty="0"/>
          </a:p>
          <a:p>
            <a:pPr algn="just">
              <a:buNone/>
            </a:pPr>
            <a:r>
              <a:rPr lang="en-US" sz="8000" b="1" dirty="0"/>
              <a:t>Solution:</a:t>
            </a:r>
            <a:endParaRPr lang="en-US" sz="8000" dirty="0"/>
          </a:p>
          <a:p>
            <a:pPr marL="0" indent="0">
              <a:buNone/>
            </a:pPr>
            <a:r>
              <a:rPr lang="en-US" sz="8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compare </a:t>
            </a:r>
            <a:r>
              <a:rPr lang="en-US" sz="8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p_value</a:t>
            </a:r>
            <a:r>
              <a:rPr lang="en-US" sz="8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with α = 0.05(At 5% significance level) if p&lt;α reject null hypothesis</a:t>
            </a:r>
          </a:p>
          <a:p>
            <a:pPr algn="l"/>
            <a:r>
              <a:rPr lang="en-US" sz="8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Anova</a:t>
            </a:r>
            <a:r>
              <a:rPr lang="en-US" sz="80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8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ftest</a:t>
            </a:r>
            <a:r>
              <a:rPr lang="en-US" sz="8000" dirty="0">
                <a:solidFill>
                  <a:srgbClr val="008000"/>
                </a:solidFill>
                <a:latin typeface="Courier New" panose="02070309020205020404" pitchFamily="49" charset="0"/>
              </a:rPr>
              <a:t> statistics: Analysis of </a:t>
            </a:r>
            <a:r>
              <a:rPr lang="en-US" sz="8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varaince</a:t>
            </a:r>
            <a:r>
              <a:rPr lang="en-US" sz="8000" dirty="0">
                <a:solidFill>
                  <a:srgbClr val="008000"/>
                </a:solidFill>
                <a:latin typeface="Courier New" panose="02070309020205020404" pitchFamily="49" charset="0"/>
              </a:rPr>
              <a:t> between more than 2 samples or columns Assume Null Hypothesis (Ho):No </a:t>
            </a:r>
            <a:r>
              <a:rPr lang="en-US" sz="8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Varaince</a:t>
            </a:r>
            <a:r>
              <a:rPr lang="en-US" sz="8000" dirty="0">
                <a:solidFill>
                  <a:srgbClr val="008000"/>
                </a:solidFill>
                <a:latin typeface="Courier New" panose="02070309020205020404" pitchFamily="49" charset="0"/>
              </a:rPr>
              <a:t>: All samples TAT population means are same</a:t>
            </a:r>
          </a:p>
          <a:p>
            <a:pPr algn="l"/>
            <a:r>
              <a:rPr lang="en-US" sz="8000" dirty="0">
                <a:solidFill>
                  <a:srgbClr val="008000"/>
                </a:solidFill>
                <a:latin typeface="Courier New" panose="02070309020205020404" pitchFamily="49" charset="0"/>
              </a:rPr>
              <a:t>Thus Alternate Hypothesis(Ha): as It </a:t>
            </a:r>
            <a:r>
              <a:rPr lang="en-US" sz="8000">
                <a:solidFill>
                  <a:srgbClr val="008000"/>
                </a:solidFill>
                <a:latin typeface="Courier New" panose="02070309020205020404" pitchFamily="49" charset="0"/>
              </a:rPr>
              <a:t>has Variance </a:t>
            </a:r>
            <a:r>
              <a:rPr lang="en-US" sz="8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Atleast</a:t>
            </a:r>
            <a:r>
              <a:rPr lang="en-US" sz="8000" dirty="0">
                <a:solidFill>
                  <a:srgbClr val="008000"/>
                </a:solidFill>
                <a:latin typeface="Courier New" panose="02070309020205020404" pitchFamily="49" charset="0"/>
              </a:rPr>
              <a:t> one sample TAT population mean is different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8000"/>
                </a:solidFill>
                <a:latin typeface="Courier New" panose="02070309020205020404" pitchFamily="49" charset="0"/>
              </a:rPr>
              <a:t>*</a:t>
            </a:r>
            <a:r>
              <a:rPr lang="en-US" sz="8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p_value</a:t>
            </a:r>
            <a:r>
              <a:rPr lang="en-US" sz="8000" dirty="0">
                <a:solidFill>
                  <a:srgbClr val="008000"/>
                </a:solidFill>
                <a:latin typeface="Courier New" panose="02070309020205020404" pitchFamily="49" charset="0"/>
              </a:rPr>
              <a:t>=2.1156708949992414e57 Almost zero&lt;0.05 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8000"/>
                </a:solidFill>
                <a:latin typeface="Courier New" panose="02070309020205020404" pitchFamily="49" charset="0"/>
              </a:rPr>
              <a:t>We reject Null hypothesis</a:t>
            </a:r>
            <a:br>
              <a:rPr lang="en-US" sz="8000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endParaRPr lang="en-US" sz="8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algn="just">
              <a:buNone/>
            </a:pPr>
            <a:endParaRPr lang="en-US" sz="8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8000" dirty="0">
                <a:solidFill>
                  <a:srgbClr val="008000"/>
                </a:solidFill>
                <a:latin typeface="Courier New" panose="02070309020205020404" pitchFamily="49" charset="0"/>
              </a:rPr>
              <a:t> </a:t>
            </a:r>
          </a:p>
          <a:p>
            <a:pPr>
              <a:buNone/>
            </a:pPr>
            <a:r>
              <a:rPr lang="en-US" sz="80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48E0BD-9BEB-F7FA-5990-CD624AAC3FD6}"/>
              </a:ext>
            </a:extLst>
          </p:cNvPr>
          <p:cNvSpPr txBox="1"/>
          <p:nvPr/>
        </p:nvSpPr>
        <p:spPr>
          <a:xfrm>
            <a:off x="860875" y="1848425"/>
            <a:ext cx="6128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98A47-F2EB-F73B-78CF-56B700751D83}"/>
              </a:ext>
            </a:extLst>
          </p:cNvPr>
          <p:cNvSpPr txBox="1"/>
          <p:nvPr/>
        </p:nvSpPr>
        <p:spPr>
          <a:xfrm>
            <a:off x="0" y="649705"/>
            <a:ext cx="91439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Assume Null Hypothesis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Ho):Independence of categorical variables(male-female buyer rations are similar across regions)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#(does not vary and are not related)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Thus Alternate Hypothesis(Ha):Dependence of categorical variables(male-female buyer rations are NOT similar across regions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#(does vary and somewhat/significantly related)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#Inference: 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 (p-value = 0.6603) &gt; (α = 0.05); Accept the Null Hypothesis 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4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</a:t>
            </a:r>
            <a:r>
              <a:rPr lang="en-US" dirty="0" err="1"/>
              <a:t>centre</a:t>
            </a:r>
            <a:r>
              <a:rPr lang="en-US" dirty="0"/>
              <a:t>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84C88E-294F-98CD-84B2-0F46393FDFC9}"/>
              </a:ext>
            </a:extLst>
          </p:cNvPr>
          <p:cNvSpPr txBox="1"/>
          <p:nvPr/>
        </p:nvSpPr>
        <p:spPr>
          <a:xfrm>
            <a:off x="134911" y="674557"/>
            <a:ext cx="789232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Assume Null Hypothesis as(Ho):Independence of categorical variables (customer order forms defective % does not varies by 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centre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Thus, Alternative hypothesis (Ha): Dependence of categorical variables(customer order forms defective % varies by 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centre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Inference: As(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p_value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= 0.2771)&gt;(α = 0.05); Accept Null Hypothesis i.e. Independence of categorical variables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Thus, customer order forms defective % does not varies by 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centre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6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629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Hypothesis Testing Exercise</vt:lpstr>
      <vt:lpstr>Hypothesis Testing Exercise</vt:lpstr>
      <vt:lpstr>Hypothesis Testing Exercise</vt:lpstr>
      <vt:lpstr>PowerPoint Presentation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Mohammed Awaiz</cp:lastModifiedBy>
  <cp:revision>14</cp:revision>
  <dcterms:created xsi:type="dcterms:W3CDTF">2015-11-14T12:07:48Z</dcterms:created>
  <dcterms:modified xsi:type="dcterms:W3CDTF">2022-11-11T13:11:14Z</dcterms:modified>
</cp:coreProperties>
</file>