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3tZymVnRevOjvR/MJhkc3ef4A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42.png"/><Relationship Id="rId5"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43.png"/><Relationship Id="rId6" Type="http://schemas.openxmlformats.org/officeDocument/2006/relationships/image" Target="../media/image37.png"/><Relationship Id="rId7"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48.png"/><Relationship Id="rId5"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6.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13.png"/><Relationship Id="rId8"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7.jpg"/><Relationship Id="rId4" Type="http://schemas.openxmlformats.org/officeDocument/2006/relationships/image" Target="../media/image40.jpg"/><Relationship Id="rId5" Type="http://schemas.openxmlformats.org/officeDocument/2006/relationships/image" Target="../media/image38.jpg"/><Relationship Id="rId6" Type="http://schemas.openxmlformats.org/officeDocument/2006/relationships/image" Target="../media/image3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344705" y="1055893"/>
            <a:ext cx="9950824" cy="646331"/>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b" bIns="45700" lIns="91425" spcFirstLastPara="1" rIns="91425" wrap="square" tIns="45700">
            <a:spAutoFit/>
          </a:bodyPr>
          <a:lstStyle/>
          <a:p>
            <a:pPr indent="0" lvl="0" marL="0" rtl="0" algn="ctr">
              <a:lnSpc>
                <a:spcPct val="90000"/>
              </a:lnSpc>
              <a:spcBef>
                <a:spcPts val="0"/>
              </a:spcBef>
              <a:spcAft>
                <a:spcPts val="0"/>
              </a:spcAft>
              <a:buClr>
                <a:srgbClr val="FF0000"/>
              </a:buClr>
              <a:buSzPts val="4000"/>
              <a:buFont typeface="Algerian"/>
              <a:buNone/>
            </a:pPr>
            <a:r>
              <a:rPr lang="en-US" sz="4000" u="sng">
                <a:solidFill>
                  <a:srgbClr val="FF0000"/>
                </a:solidFill>
                <a:latin typeface="Algerian"/>
                <a:ea typeface="Algerian"/>
                <a:cs typeface="Algerian"/>
                <a:sym typeface="Algerian"/>
              </a:rPr>
              <a:t>Book Recommendation System(P-187)</a:t>
            </a:r>
            <a:endParaRPr/>
          </a:p>
        </p:txBody>
      </p:sp>
      <p:pic>
        <p:nvPicPr>
          <p:cNvPr descr="1K+ Book Shelf Pictures | Download Free Images on Unsplash" id="89" name="Google Shape;89;p1"/>
          <p:cNvPicPr preferRelativeResize="0"/>
          <p:nvPr/>
        </p:nvPicPr>
        <p:blipFill rotWithShape="1">
          <a:blip r:embed="rId3">
            <a:alphaModFix/>
          </a:blip>
          <a:srcRect b="0" l="0" r="0" t="0"/>
          <a:stretch/>
        </p:blipFill>
        <p:spPr>
          <a:xfrm>
            <a:off x="921124" y="1947722"/>
            <a:ext cx="5712757" cy="3995878"/>
          </a:xfrm>
          <a:prstGeom prst="rect">
            <a:avLst/>
          </a:prstGeom>
          <a:noFill/>
          <a:ln>
            <a:noFill/>
          </a:ln>
        </p:spPr>
      </p:pic>
      <p:sp>
        <p:nvSpPr>
          <p:cNvPr id="90" name="Google Shape;90;p1"/>
          <p:cNvSpPr txBox="1"/>
          <p:nvPr/>
        </p:nvSpPr>
        <p:spPr>
          <a:xfrm flipH="1">
            <a:off x="7028329" y="2840412"/>
            <a:ext cx="5064164" cy="2862322"/>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The project done by Group 6</a:t>
            </a:r>
            <a:endParaRPr/>
          </a:p>
          <a:p>
            <a:pPr indent="-127000" lvl="0" marL="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Group 6 consist of following members:</a:t>
            </a:r>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Madan K</a:t>
            </a:r>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Kuldeep Mishra</a:t>
            </a:r>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Vansh Shyam Shrivastava</a:t>
            </a:r>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Md Awaiz</a:t>
            </a:r>
            <a:endParaRPr b="1" i="0" sz="2000" u="none" cap="none" strike="noStrike">
              <a:solidFill>
                <a:srgbClr val="00B0F0"/>
              </a:solidFill>
              <a:latin typeface="Arial"/>
              <a:ea typeface="Arial"/>
              <a:cs typeface="Arial"/>
              <a:sym typeface="Arial"/>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Sohail Hanif Bachne</a:t>
            </a:r>
            <a:endParaRPr b="1" i="0" sz="2000" u="none" cap="none" strike="noStrike">
              <a:solidFill>
                <a:srgbClr val="00B0F0"/>
              </a:solidFill>
              <a:latin typeface="Arial"/>
              <a:ea typeface="Arial"/>
              <a:cs typeface="Arial"/>
              <a:sym typeface="Arial"/>
            </a:endParaRPr>
          </a:p>
          <a:p>
            <a:pPr indent="-285750" lvl="1" marL="742950" marR="0" rtl="0" algn="l">
              <a:spcBef>
                <a:spcPts val="0"/>
              </a:spcBef>
              <a:spcAft>
                <a:spcPts val="0"/>
              </a:spcAft>
              <a:buClr>
                <a:srgbClr val="00B0F0"/>
              </a:buClr>
              <a:buSzPts val="2000"/>
              <a:buFont typeface="Arial"/>
              <a:buChar char="•"/>
            </a:pPr>
            <a:r>
              <a:rPr b="1" i="0" lang="en-US" sz="2000" u="none" cap="none" strike="noStrike">
                <a:solidFill>
                  <a:srgbClr val="00B0F0"/>
                </a:solidFill>
                <a:latin typeface="Arial"/>
                <a:ea typeface="Arial"/>
                <a:cs typeface="Arial"/>
                <a:sym typeface="Arial"/>
              </a:rPr>
              <a:t>Mukesh Avatar Madesia</a:t>
            </a:r>
            <a:endParaRPr b="1" i="0" sz="2000" u="none" cap="none" strike="noStrike">
              <a:solidFill>
                <a:srgbClr val="00B0F0"/>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descr="ExcelR | E-learning Platform" id="91" name="Google Shape;91;p1"/>
          <p:cNvPicPr preferRelativeResize="0"/>
          <p:nvPr/>
        </p:nvPicPr>
        <p:blipFill rotWithShape="1">
          <a:blip r:embed="rId4">
            <a:alphaModFix/>
          </a:blip>
          <a:srcRect b="0" l="0" r="0" t="0"/>
          <a:stretch/>
        </p:blipFill>
        <p:spPr>
          <a:xfrm>
            <a:off x="191453" y="153451"/>
            <a:ext cx="2306505" cy="7286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1162611" y="878542"/>
            <a:ext cx="9612966" cy="3902169"/>
          </a:xfrm>
          <a:prstGeom prst="rect">
            <a:avLst/>
          </a:prstGeom>
          <a:noFill/>
          <a:ln>
            <a:noFill/>
          </a:ln>
        </p:spPr>
      </p:pic>
      <p:sp>
        <p:nvSpPr>
          <p:cNvPr id="163" name="Google Shape;163;p10"/>
          <p:cNvSpPr txBox="1"/>
          <p:nvPr/>
        </p:nvSpPr>
        <p:spPr>
          <a:xfrm>
            <a:off x="4446495" y="183957"/>
            <a:ext cx="76558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Rating distribution</a:t>
            </a:r>
            <a:endParaRPr/>
          </a:p>
        </p:txBody>
      </p:sp>
      <p:sp>
        <p:nvSpPr>
          <p:cNvPr id="164" name="Google Shape;164;p10"/>
          <p:cNvSpPr txBox="1"/>
          <p:nvPr/>
        </p:nvSpPr>
        <p:spPr>
          <a:xfrm>
            <a:off x="1416423" y="4780711"/>
            <a:ext cx="7969623"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C0C0C"/>
              </a:buClr>
              <a:buSzPts val="1800"/>
              <a:buFont typeface="Noto Sans Symbols"/>
              <a:buChar char="⮚"/>
            </a:pPr>
            <a:r>
              <a:rPr b="0" i="0" lang="en-US" sz="1800">
                <a:solidFill>
                  <a:srgbClr val="0C0C0C"/>
                </a:solidFill>
                <a:latin typeface="Arial"/>
                <a:ea typeface="Arial"/>
                <a:cs typeface="Arial"/>
                <a:sym typeface="Arial"/>
              </a:rPr>
              <a:t>It can be noted that a significant number of book titles have received a rating of '0' from users. In this scenario, it would be beneficial to retain these book titles with a rating of '0' as it can help segment the data based on popularity. Furthermore, </a:t>
            </a:r>
            <a:endParaRPr/>
          </a:p>
          <a:p>
            <a:pPr indent="-285750" lvl="0" marL="285750" marR="0" rtl="0" algn="l">
              <a:spcBef>
                <a:spcPts val="0"/>
              </a:spcBef>
              <a:spcAft>
                <a:spcPts val="0"/>
              </a:spcAft>
              <a:buClr>
                <a:srgbClr val="0C0C0C"/>
              </a:buClr>
              <a:buSzPts val="1800"/>
              <a:buFont typeface="Noto Sans Symbols"/>
              <a:buChar char="⮚"/>
            </a:pPr>
            <a:r>
              <a:rPr b="0" i="0" lang="en-US" sz="1800">
                <a:solidFill>
                  <a:srgbClr val="0C0C0C"/>
                </a:solidFill>
                <a:latin typeface="Arial"/>
                <a:ea typeface="Arial"/>
                <a:cs typeface="Arial"/>
                <a:sym typeface="Arial"/>
              </a:rPr>
              <a:t>it can be observed that the rating of '0' is the most frequently given by users, while the rating of '2' is the least frequently given.</a:t>
            </a:r>
            <a:endParaRPr i="0" sz="1800">
              <a:solidFill>
                <a:srgbClr val="0C0C0C"/>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1"/>
          <p:cNvPicPr preferRelativeResize="0"/>
          <p:nvPr/>
        </p:nvPicPr>
        <p:blipFill rotWithShape="1">
          <a:blip r:embed="rId3">
            <a:alphaModFix/>
          </a:blip>
          <a:srcRect b="0" l="0" r="0" t="0"/>
          <a:stretch/>
        </p:blipFill>
        <p:spPr>
          <a:xfrm>
            <a:off x="295835" y="386137"/>
            <a:ext cx="6714564" cy="3208711"/>
          </a:xfrm>
          <a:prstGeom prst="rect">
            <a:avLst/>
          </a:prstGeom>
          <a:noFill/>
          <a:ln>
            <a:noFill/>
          </a:ln>
        </p:spPr>
      </p:pic>
      <p:sp>
        <p:nvSpPr>
          <p:cNvPr id="170" name="Google Shape;170;p11"/>
          <p:cNvSpPr txBox="1"/>
          <p:nvPr/>
        </p:nvSpPr>
        <p:spPr>
          <a:xfrm>
            <a:off x="7691718" y="1013029"/>
            <a:ext cx="373828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‘Wild Animus’ has the highest mentions, ‘Bridget Jones’s Diary’ and ‘The Lovely Bones: A Novel’ are 2nd and 3rd highest mentioned books.</a:t>
            </a:r>
            <a:endParaRPr/>
          </a:p>
        </p:txBody>
      </p:sp>
      <p:pic>
        <p:nvPicPr>
          <p:cNvPr id="171" name="Google Shape;171;p11"/>
          <p:cNvPicPr preferRelativeResize="0"/>
          <p:nvPr/>
        </p:nvPicPr>
        <p:blipFill rotWithShape="1">
          <a:blip r:embed="rId4">
            <a:alphaModFix/>
          </a:blip>
          <a:srcRect b="0" l="0" r="0" t="0"/>
          <a:stretch/>
        </p:blipFill>
        <p:spPr>
          <a:xfrm>
            <a:off x="1699371" y="3774141"/>
            <a:ext cx="5248275" cy="3137647"/>
          </a:xfrm>
          <a:prstGeom prst="rect">
            <a:avLst/>
          </a:prstGeom>
          <a:noFill/>
          <a:ln>
            <a:noFill/>
          </a:ln>
        </p:spPr>
      </p:pic>
      <p:sp>
        <p:nvSpPr>
          <p:cNvPr id="172" name="Google Shape;172;p11"/>
          <p:cNvSpPr txBox="1"/>
          <p:nvPr/>
        </p:nvSpPr>
        <p:spPr>
          <a:xfrm>
            <a:off x="7763435" y="4427711"/>
            <a:ext cx="293145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FF0000"/>
                </a:solidFill>
                <a:latin typeface="Helvetica Neue"/>
                <a:ea typeface="Helvetica Neue"/>
                <a:cs typeface="Helvetica Neue"/>
                <a:sym typeface="Helvetica Neue"/>
              </a:rPr>
              <a:t>book-code 971880107 has received most no of ratings</a:t>
            </a:r>
            <a:endParaRPr/>
          </a:p>
        </p:txBody>
      </p:sp>
      <p:sp>
        <p:nvSpPr>
          <p:cNvPr id="173" name="Google Shape;173;p11"/>
          <p:cNvSpPr txBox="1"/>
          <p:nvPr/>
        </p:nvSpPr>
        <p:spPr>
          <a:xfrm>
            <a:off x="4787153" y="2217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About books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2"/>
          <p:cNvPicPr preferRelativeResize="0"/>
          <p:nvPr/>
        </p:nvPicPr>
        <p:blipFill rotWithShape="1">
          <a:blip r:embed="rId3">
            <a:alphaModFix/>
          </a:blip>
          <a:srcRect b="0" l="0" r="0" t="0"/>
          <a:stretch/>
        </p:blipFill>
        <p:spPr>
          <a:xfrm>
            <a:off x="701207" y="913592"/>
            <a:ext cx="10343310" cy="3739089"/>
          </a:xfrm>
          <a:prstGeom prst="rect">
            <a:avLst/>
          </a:prstGeom>
          <a:noFill/>
          <a:ln>
            <a:noFill/>
          </a:ln>
        </p:spPr>
      </p:pic>
      <p:sp>
        <p:nvSpPr>
          <p:cNvPr id="179" name="Google Shape;179;p12"/>
          <p:cNvSpPr txBox="1"/>
          <p:nvPr/>
        </p:nvSpPr>
        <p:spPr>
          <a:xfrm>
            <a:off x="1870121" y="4952564"/>
            <a:ext cx="779032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Stephen King has the highest mentions, Nora Roberts and John Grisham are 2nd and 3rd respectively.</a:t>
            </a:r>
            <a:endParaRPr/>
          </a:p>
        </p:txBody>
      </p:sp>
      <p:sp>
        <p:nvSpPr>
          <p:cNvPr id="180" name="Google Shape;180;p12"/>
          <p:cNvSpPr txBox="1"/>
          <p:nvPr/>
        </p:nvSpPr>
        <p:spPr>
          <a:xfrm>
            <a:off x="4948517" y="209653"/>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FF0000"/>
                </a:solidFill>
                <a:latin typeface="Calibri"/>
                <a:ea typeface="Calibri"/>
                <a:cs typeface="Calibri"/>
                <a:sym typeface="Calibri"/>
              </a:rPr>
              <a:t>About Authors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3"/>
          <p:cNvPicPr preferRelativeResize="0"/>
          <p:nvPr/>
        </p:nvPicPr>
        <p:blipFill rotWithShape="1">
          <a:blip r:embed="rId3">
            <a:alphaModFix/>
          </a:blip>
          <a:srcRect b="0" l="0" r="0" t="0"/>
          <a:stretch/>
        </p:blipFill>
        <p:spPr>
          <a:xfrm>
            <a:off x="1179980" y="400610"/>
            <a:ext cx="4503644" cy="3131483"/>
          </a:xfrm>
          <a:prstGeom prst="rect">
            <a:avLst/>
          </a:prstGeom>
          <a:noFill/>
          <a:ln>
            <a:noFill/>
          </a:ln>
        </p:spPr>
      </p:pic>
      <p:pic>
        <p:nvPicPr>
          <p:cNvPr id="186" name="Google Shape;186;p13"/>
          <p:cNvPicPr preferRelativeResize="0"/>
          <p:nvPr/>
        </p:nvPicPr>
        <p:blipFill rotWithShape="1">
          <a:blip r:embed="rId4">
            <a:alphaModFix/>
          </a:blip>
          <a:srcRect b="0" l="0" r="0" t="0"/>
          <a:stretch/>
        </p:blipFill>
        <p:spPr>
          <a:xfrm>
            <a:off x="6508378" y="427504"/>
            <a:ext cx="4388455" cy="3131483"/>
          </a:xfrm>
          <a:prstGeom prst="rect">
            <a:avLst/>
          </a:prstGeom>
          <a:noFill/>
          <a:ln>
            <a:noFill/>
          </a:ln>
        </p:spPr>
      </p:pic>
      <p:pic>
        <p:nvPicPr>
          <p:cNvPr id="187" name="Google Shape;187;p13"/>
          <p:cNvPicPr preferRelativeResize="0"/>
          <p:nvPr/>
        </p:nvPicPr>
        <p:blipFill rotWithShape="1">
          <a:blip r:embed="rId5">
            <a:alphaModFix/>
          </a:blip>
          <a:srcRect b="0" l="0" r="0" t="0"/>
          <a:stretch/>
        </p:blipFill>
        <p:spPr>
          <a:xfrm>
            <a:off x="358588" y="3558987"/>
            <a:ext cx="6544236" cy="3131483"/>
          </a:xfrm>
          <a:prstGeom prst="rect">
            <a:avLst/>
          </a:prstGeom>
          <a:noFill/>
          <a:ln>
            <a:noFill/>
          </a:ln>
        </p:spPr>
      </p:pic>
      <p:sp>
        <p:nvSpPr>
          <p:cNvPr id="188" name="Google Shape;188;p13"/>
          <p:cNvSpPr txBox="1"/>
          <p:nvPr/>
        </p:nvSpPr>
        <p:spPr>
          <a:xfrm>
            <a:off x="6902824" y="4285147"/>
            <a:ext cx="438845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The USA is the dominating origin of ratings. • Nearly 1 in 3 ratings were done from The USA. • 3 in 4 ratings among top 10 nations are American and European nations.</a:t>
            </a:r>
            <a:endParaRPr/>
          </a:p>
        </p:txBody>
      </p:sp>
      <p:sp>
        <p:nvSpPr>
          <p:cNvPr id="189" name="Google Shape;189;p13"/>
          <p:cNvSpPr txBox="1"/>
          <p:nvPr/>
        </p:nvSpPr>
        <p:spPr>
          <a:xfrm>
            <a:off x="5087703" y="0"/>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FF0000"/>
                </a:solidFill>
                <a:latin typeface="Calibri"/>
                <a:ea typeface="Calibri"/>
                <a:cs typeface="Calibri"/>
                <a:sym typeface="Calibri"/>
              </a:rPr>
              <a:t>About Location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4"/>
          <p:cNvPicPr preferRelativeResize="0"/>
          <p:nvPr>
            <p:ph idx="1" type="body"/>
          </p:nvPr>
        </p:nvPicPr>
        <p:blipFill rotWithShape="1">
          <a:blip r:embed="rId3">
            <a:alphaModFix/>
          </a:blip>
          <a:srcRect b="0" l="0" r="0" t="0"/>
          <a:stretch/>
        </p:blipFill>
        <p:spPr>
          <a:xfrm>
            <a:off x="627529" y="986118"/>
            <a:ext cx="7270377" cy="5325316"/>
          </a:xfrm>
          <a:prstGeom prst="rect">
            <a:avLst/>
          </a:prstGeom>
          <a:noFill/>
          <a:ln>
            <a:noFill/>
          </a:ln>
        </p:spPr>
      </p:pic>
      <p:sp>
        <p:nvSpPr>
          <p:cNvPr id="195" name="Google Shape;195;p14"/>
          <p:cNvSpPr txBox="1"/>
          <p:nvPr/>
        </p:nvSpPr>
        <p:spPr>
          <a:xfrm>
            <a:off x="3451412" y="157817"/>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FF0000"/>
                </a:solidFill>
                <a:latin typeface="Helvetica Neue"/>
                <a:ea typeface="Helvetica Neue"/>
                <a:cs typeface="Helvetica Neue"/>
                <a:sym typeface="Helvetica Neue"/>
              </a:rPr>
              <a:t>No of books published as per year</a:t>
            </a:r>
            <a:endParaRPr/>
          </a:p>
        </p:txBody>
      </p:sp>
      <p:sp>
        <p:nvSpPr>
          <p:cNvPr id="196" name="Google Shape;196;p14"/>
          <p:cNvSpPr txBox="1"/>
          <p:nvPr/>
        </p:nvSpPr>
        <p:spPr>
          <a:xfrm>
            <a:off x="8211671" y="2312004"/>
            <a:ext cx="3505200"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Most no of books got published in year 2002,more than 80,000 books got published</a:t>
            </a:r>
            <a:endParaRPr/>
          </a:p>
          <a:p>
            <a:pPr indent="-285750" lvl="0" marL="28575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Least no of books published in year 2004, more than 20,000 books got published</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5"/>
          <p:cNvPicPr preferRelativeResize="0"/>
          <p:nvPr/>
        </p:nvPicPr>
        <p:blipFill rotWithShape="1">
          <a:blip r:embed="rId3">
            <a:alphaModFix/>
          </a:blip>
          <a:srcRect b="0" l="0" r="0" t="0"/>
          <a:stretch/>
        </p:blipFill>
        <p:spPr>
          <a:xfrm>
            <a:off x="350183" y="697287"/>
            <a:ext cx="10631581" cy="4278125"/>
          </a:xfrm>
          <a:prstGeom prst="rect">
            <a:avLst/>
          </a:prstGeom>
          <a:noFill/>
          <a:ln>
            <a:noFill/>
          </a:ln>
        </p:spPr>
      </p:pic>
      <p:sp>
        <p:nvSpPr>
          <p:cNvPr id="202" name="Google Shape;202;p15"/>
          <p:cNvSpPr txBox="1"/>
          <p:nvPr/>
        </p:nvSpPr>
        <p:spPr>
          <a:xfrm>
            <a:off x="2236694" y="5206606"/>
            <a:ext cx="771861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Ballantine books has published 31562 no of books followed by pocket and Berkley publishing group</a:t>
            </a:r>
            <a:endParaRPr/>
          </a:p>
        </p:txBody>
      </p:sp>
      <p:sp>
        <p:nvSpPr>
          <p:cNvPr id="203" name="Google Shape;203;p15"/>
          <p:cNvSpPr txBox="1"/>
          <p:nvPr/>
        </p:nvSpPr>
        <p:spPr>
          <a:xfrm>
            <a:off x="3397623" y="111314"/>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sng">
                <a:solidFill>
                  <a:srgbClr val="FF0000"/>
                </a:solidFill>
                <a:latin typeface="Helvetica Neue"/>
                <a:ea typeface="Helvetica Neue"/>
                <a:cs typeface="Helvetica Neue"/>
                <a:sym typeface="Helvetica Neue"/>
              </a:rPr>
              <a:t>No of books published as per year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6"/>
          <p:cNvPicPr preferRelativeResize="0"/>
          <p:nvPr/>
        </p:nvPicPr>
        <p:blipFill rotWithShape="1">
          <a:blip r:embed="rId3">
            <a:alphaModFix/>
          </a:blip>
          <a:srcRect b="0" l="0" r="0" t="0"/>
          <a:stretch/>
        </p:blipFill>
        <p:spPr>
          <a:xfrm>
            <a:off x="672353" y="548096"/>
            <a:ext cx="5351929" cy="2508869"/>
          </a:xfrm>
          <a:prstGeom prst="rect">
            <a:avLst/>
          </a:prstGeom>
          <a:noFill/>
          <a:ln>
            <a:noFill/>
          </a:ln>
        </p:spPr>
      </p:pic>
      <p:pic>
        <p:nvPicPr>
          <p:cNvPr id="209" name="Google Shape;209;p16"/>
          <p:cNvPicPr preferRelativeResize="0"/>
          <p:nvPr/>
        </p:nvPicPr>
        <p:blipFill rotWithShape="1">
          <a:blip r:embed="rId4">
            <a:alphaModFix/>
          </a:blip>
          <a:srcRect b="0" l="0" r="0" t="0"/>
          <a:stretch/>
        </p:blipFill>
        <p:spPr>
          <a:xfrm>
            <a:off x="6347012" y="548096"/>
            <a:ext cx="5239132" cy="2508869"/>
          </a:xfrm>
          <a:prstGeom prst="rect">
            <a:avLst/>
          </a:prstGeom>
          <a:noFill/>
          <a:ln>
            <a:noFill/>
          </a:ln>
        </p:spPr>
      </p:pic>
      <p:pic>
        <p:nvPicPr>
          <p:cNvPr id="210" name="Google Shape;210;p16"/>
          <p:cNvPicPr preferRelativeResize="0"/>
          <p:nvPr/>
        </p:nvPicPr>
        <p:blipFill rotWithShape="1">
          <a:blip r:embed="rId5">
            <a:alphaModFix/>
          </a:blip>
          <a:srcRect b="0" l="0" r="0" t="0"/>
          <a:stretch/>
        </p:blipFill>
        <p:spPr>
          <a:xfrm>
            <a:off x="672353" y="3429000"/>
            <a:ext cx="5351928" cy="2768275"/>
          </a:xfrm>
          <a:prstGeom prst="rect">
            <a:avLst/>
          </a:prstGeom>
          <a:noFill/>
          <a:ln>
            <a:noFill/>
          </a:ln>
        </p:spPr>
      </p:pic>
      <p:sp>
        <p:nvSpPr>
          <p:cNvPr id="211" name="Google Shape;211;p16"/>
          <p:cNvSpPr txBox="1"/>
          <p:nvPr/>
        </p:nvSpPr>
        <p:spPr>
          <a:xfrm>
            <a:off x="2572870" y="2963725"/>
            <a:ext cx="2877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Book-Title</a:t>
            </a:r>
            <a:endParaRPr/>
          </a:p>
        </p:txBody>
      </p:sp>
      <p:sp>
        <p:nvSpPr>
          <p:cNvPr id="212" name="Google Shape;212;p16"/>
          <p:cNvSpPr txBox="1"/>
          <p:nvPr/>
        </p:nvSpPr>
        <p:spPr>
          <a:xfrm>
            <a:off x="8417859" y="2963725"/>
            <a:ext cx="2877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Book-Author</a:t>
            </a:r>
            <a:endParaRPr/>
          </a:p>
        </p:txBody>
      </p:sp>
      <p:sp>
        <p:nvSpPr>
          <p:cNvPr id="213" name="Google Shape;213;p16"/>
          <p:cNvSpPr txBox="1"/>
          <p:nvPr/>
        </p:nvSpPr>
        <p:spPr>
          <a:xfrm>
            <a:off x="2949388" y="6212536"/>
            <a:ext cx="2877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Country</a:t>
            </a:r>
            <a:endParaRPr/>
          </a:p>
        </p:txBody>
      </p:sp>
      <p:sp>
        <p:nvSpPr>
          <p:cNvPr id="214" name="Google Shape;214;p16"/>
          <p:cNvSpPr txBox="1"/>
          <p:nvPr/>
        </p:nvSpPr>
        <p:spPr>
          <a:xfrm>
            <a:off x="6571130" y="3536595"/>
            <a:ext cx="387275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Book-Title</a:t>
            </a:r>
            <a:endParaRPr/>
          </a:p>
          <a:p>
            <a:pPr indent="-285750" lvl="0" marL="28575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Most frequently occurred words in book titles are Novel,life,love</a:t>
            </a:r>
            <a:endParaRPr b="1" sz="1800">
              <a:solidFill>
                <a:srgbClr val="FF0000"/>
              </a:solidFill>
              <a:latin typeface="Calibri"/>
              <a:ea typeface="Calibri"/>
              <a:cs typeface="Calibri"/>
              <a:sym typeface="Calibri"/>
            </a:endParaRPr>
          </a:p>
        </p:txBody>
      </p:sp>
      <p:sp>
        <p:nvSpPr>
          <p:cNvPr id="215" name="Google Shape;215;p16"/>
          <p:cNvSpPr txBox="1"/>
          <p:nvPr/>
        </p:nvSpPr>
        <p:spPr>
          <a:xfrm>
            <a:off x="6571130" y="4554088"/>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Book-Author</a:t>
            </a:r>
            <a:endParaRPr/>
          </a:p>
          <a:p>
            <a:pPr indent="-285750" lvl="0" marL="28575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Most frequently occurred words are Stephen king,nora Roberts,john grisham,james patterson</a:t>
            </a:r>
            <a:endParaRPr b="1" sz="1800">
              <a:solidFill>
                <a:srgbClr val="FF0000"/>
              </a:solidFill>
              <a:latin typeface="Calibri"/>
              <a:ea typeface="Calibri"/>
              <a:cs typeface="Calibri"/>
              <a:sym typeface="Calibri"/>
            </a:endParaRPr>
          </a:p>
        </p:txBody>
      </p:sp>
      <p:sp>
        <p:nvSpPr>
          <p:cNvPr id="216" name="Google Shape;216;p16"/>
          <p:cNvSpPr txBox="1"/>
          <p:nvPr/>
        </p:nvSpPr>
        <p:spPr>
          <a:xfrm>
            <a:off x="6571130" y="5583798"/>
            <a:ext cx="63335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Country</a:t>
            </a:r>
            <a:endParaRPr/>
          </a:p>
          <a:p>
            <a:pPr indent="-285750" lvl="0" marL="285750" marR="0" rtl="0" algn="l">
              <a:spcBef>
                <a:spcPts val="0"/>
              </a:spcBef>
              <a:spcAft>
                <a:spcPts val="0"/>
              </a:spcAft>
              <a:buClr>
                <a:srgbClr val="FF0000"/>
              </a:buClr>
              <a:buSzPts val="1800"/>
              <a:buFont typeface="Noto Sans Symbols"/>
              <a:buChar char="▪"/>
            </a:pPr>
            <a:r>
              <a:rPr b="1" lang="en-US" sz="1800">
                <a:solidFill>
                  <a:srgbClr val="FF0000"/>
                </a:solidFill>
                <a:latin typeface="Calibri"/>
                <a:ea typeface="Calibri"/>
                <a:cs typeface="Calibri"/>
                <a:sym typeface="Calibri"/>
              </a:rPr>
              <a:t>Most frequently occurred words in country are usa,uk,canasa,spain. </a:t>
            </a:r>
            <a:endParaRPr/>
          </a:p>
        </p:txBody>
      </p:sp>
      <p:sp>
        <p:nvSpPr>
          <p:cNvPr id="217" name="Google Shape;217;p16"/>
          <p:cNvSpPr txBox="1"/>
          <p:nvPr/>
        </p:nvSpPr>
        <p:spPr>
          <a:xfrm>
            <a:off x="4973170" y="68466"/>
            <a:ext cx="6450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a:solidFill>
                  <a:srgbClr val="0070C0"/>
                </a:solidFill>
                <a:latin typeface="Helvetica Neue"/>
                <a:ea typeface="Helvetica Neue"/>
                <a:cs typeface="Helvetica Neue"/>
                <a:sym typeface="Helvetica Neue"/>
              </a:rPr>
              <a:t>WORD CLOUD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p:nvPr/>
        </p:nvSpPr>
        <p:spPr>
          <a:xfrm>
            <a:off x="3543053" y="71735"/>
            <a:ext cx="530311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u="sng" cap="none">
                <a:solidFill>
                  <a:schemeClr val="accent4"/>
                </a:solidFill>
                <a:latin typeface="Calibri"/>
                <a:ea typeface="Calibri"/>
                <a:cs typeface="Calibri"/>
                <a:sym typeface="Calibri"/>
              </a:rPr>
              <a:t>Algorithm Implementation</a:t>
            </a:r>
            <a:endParaRPr b="1" sz="3600" cap="none">
              <a:solidFill>
                <a:schemeClr val="accent4"/>
              </a:solidFill>
              <a:latin typeface="Calibri"/>
              <a:ea typeface="Calibri"/>
              <a:cs typeface="Calibri"/>
              <a:sym typeface="Calibri"/>
            </a:endParaRPr>
          </a:p>
        </p:txBody>
      </p:sp>
      <p:sp>
        <p:nvSpPr>
          <p:cNvPr id="223" name="Google Shape;223;p17"/>
          <p:cNvSpPr txBox="1"/>
          <p:nvPr/>
        </p:nvSpPr>
        <p:spPr>
          <a:xfrm flipH="1">
            <a:off x="543785" y="975409"/>
            <a:ext cx="378221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1]POPULARITY BASED</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2]CONTENT BASED FILTERING</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3]USER BASED FILTERING</a:t>
            </a:r>
            <a:endParaRPr/>
          </a:p>
        </p:txBody>
      </p:sp>
      <p:pic>
        <p:nvPicPr>
          <p:cNvPr id="224" name="Google Shape;224;p17"/>
          <p:cNvPicPr preferRelativeResize="0"/>
          <p:nvPr/>
        </p:nvPicPr>
        <p:blipFill rotWithShape="1">
          <a:blip r:embed="rId3">
            <a:alphaModFix/>
          </a:blip>
          <a:srcRect b="0" l="0" r="0" t="0"/>
          <a:stretch/>
        </p:blipFill>
        <p:spPr>
          <a:xfrm>
            <a:off x="251597" y="2268071"/>
            <a:ext cx="11688806" cy="4223644"/>
          </a:xfrm>
          <a:prstGeom prst="rect">
            <a:avLst/>
          </a:prstGeom>
          <a:noFill/>
          <a:ln>
            <a:noFill/>
          </a:ln>
        </p:spPr>
      </p:pic>
      <p:sp>
        <p:nvSpPr>
          <p:cNvPr id="225" name="Google Shape;225;p17"/>
          <p:cNvSpPr txBox="1"/>
          <p:nvPr/>
        </p:nvSpPr>
        <p:spPr>
          <a:xfrm>
            <a:off x="4618182" y="189873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POPULARITY BASED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8"/>
          <p:cNvPicPr preferRelativeResize="0"/>
          <p:nvPr/>
        </p:nvPicPr>
        <p:blipFill rotWithShape="1">
          <a:blip r:embed="rId3">
            <a:alphaModFix/>
          </a:blip>
          <a:srcRect b="0" l="0" r="0" t="0"/>
          <a:stretch/>
        </p:blipFill>
        <p:spPr>
          <a:xfrm>
            <a:off x="306565" y="412376"/>
            <a:ext cx="3830104" cy="3139164"/>
          </a:xfrm>
          <a:prstGeom prst="rect">
            <a:avLst/>
          </a:prstGeom>
          <a:noFill/>
          <a:ln>
            <a:noFill/>
          </a:ln>
        </p:spPr>
      </p:pic>
      <p:pic>
        <p:nvPicPr>
          <p:cNvPr id="231" name="Google Shape;231;p18"/>
          <p:cNvPicPr preferRelativeResize="0"/>
          <p:nvPr/>
        </p:nvPicPr>
        <p:blipFill rotWithShape="1">
          <a:blip r:embed="rId4">
            <a:alphaModFix/>
          </a:blip>
          <a:srcRect b="0" l="0" r="0" t="0"/>
          <a:stretch/>
        </p:blipFill>
        <p:spPr>
          <a:xfrm>
            <a:off x="1111352" y="3827930"/>
            <a:ext cx="4123765" cy="2617694"/>
          </a:xfrm>
          <a:prstGeom prst="rect">
            <a:avLst/>
          </a:prstGeom>
          <a:noFill/>
          <a:ln>
            <a:noFill/>
          </a:ln>
        </p:spPr>
      </p:pic>
      <p:pic>
        <p:nvPicPr>
          <p:cNvPr id="232" name="Google Shape;232;p18"/>
          <p:cNvPicPr preferRelativeResize="0"/>
          <p:nvPr/>
        </p:nvPicPr>
        <p:blipFill rotWithShape="1">
          <a:blip r:embed="rId5">
            <a:alphaModFix/>
          </a:blip>
          <a:srcRect b="0" l="0" r="0" t="0"/>
          <a:stretch/>
        </p:blipFill>
        <p:spPr>
          <a:xfrm>
            <a:off x="6700982" y="3827930"/>
            <a:ext cx="4122844" cy="2379204"/>
          </a:xfrm>
          <a:prstGeom prst="rect">
            <a:avLst/>
          </a:prstGeom>
          <a:noFill/>
          <a:ln>
            <a:noFill/>
          </a:ln>
        </p:spPr>
      </p:pic>
      <p:pic>
        <p:nvPicPr>
          <p:cNvPr id="233" name="Google Shape;233;p18"/>
          <p:cNvPicPr preferRelativeResize="0"/>
          <p:nvPr/>
        </p:nvPicPr>
        <p:blipFill rotWithShape="1">
          <a:blip r:embed="rId6">
            <a:alphaModFix/>
          </a:blip>
          <a:srcRect b="0" l="0" r="0" t="0"/>
          <a:stretch/>
        </p:blipFill>
        <p:spPr>
          <a:xfrm>
            <a:off x="4361872" y="746889"/>
            <a:ext cx="3468255" cy="3049517"/>
          </a:xfrm>
          <a:prstGeom prst="rect">
            <a:avLst/>
          </a:prstGeom>
          <a:noFill/>
          <a:ln>
            <a:noFill/>
          </a:ln>
        </p:spPr>
      </p:pic>
      <p:pic>
        <p:nvPicPr>
          <p:cNvPr id="234" name="Google Shape;234;p18"/>
          <p:cNvPicPr preferRelativeResize="0"/>
          <p:nvPr/>
        </p:nvPicPr>
        <p:blipFill rotWithShape="1">
          <a:blip r:embed="rId7">
            <a:alphaModFix/>
          </a:blip>
          <a:srcRect b="0" l="0" r="0" t="0"/>
          <a:stretch/>
        </p:blipFill>
        <p:spPr>
          <a:xfrm>
            <a:off x="8408896" y="355763"/>
            <a:ext cx="3272118" cy="3162741"/>
          </a:xfrm>
          <a:prstGeom prst="rect">
            <a:avLst/>
          </a:prstGeom>
          <a:noFill/>
          <a:ln>
            <a:noFill/>
          </a:ln>
        </p:spPr>
      </p:pic>
      <p:sp>
        <p:nvSpPr>
          <p:cNvPr id="235" name="Google Shape;235;p18"/>
          <p:cNvSpPr txBox="1"/>
          <p:nvPr/>
        </p:nvSpPr>
        <p:spPr>
          <a:xfrm>
            <a:off x="1680270" y="43044"/>
            <a:ext cx="2392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Children</a:t>
            </a:r>
            <a:r>
              <a:rPr lang="en-US" sz="1800">
                <a:solidFill>
                  <a:schemeClr val="dk1"/>
                </a:solidFill>
                <a:latin typeface="Calibri"/>
                <a:ea typeface="Calibri"/>
                <a:cs typeface="Calibri"/>
                <a:sym typeface="Calibri"/>
              </a:rPr>
              <a:t> </a:t>
            </a:r>
            <a:endParaRPr/>
          </a:p>
        </p:txBody>
      </p:sp>
      <p:sp>
        <p:nvSpPr>
          <p:cNvPr id="236" name="Google Shape;236;p18"/>
          <p:cNvSpPr txBox="1"/>
          <p:nvPr/>
        </p:nvSpPr>
        <p:spPr>
          <a:xfrm>
            <a:off x="2592513" y="648174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Middle aged adults </a:t>
            </a:r>
            <a:endParaRPr/>
          </a:p>
        </p:txBody>
      </p:sp>
      <p:sp>
        <p:nvSpPr>
          <p:cNvPr id="237" name="Google Shape;237;p18"/>
          <p:cNvSpPr txBox="1"/>
          <p:nvPr/>
        </p:nvSpPr>
        <p:spPr>
          <a:xfrm>
            <a:off x="5449457" y="37932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Teenager</a:t>
            </a:r>
            <a:r>
              <a:rPr lang="en-US" sz="1800">
                <a:solidFill>
                  <a:schemeClr val="dk1"/>
                </a:solidFill>
                <a:latin typeface="Calibri"/>
                <a:ea typeface="Calibri"/>
                <a:cs typeface="Calibri"/>
                <a:sym typeface="Calibri"/>
              </a:rPr>
              <a:t> </a:t>
            </a:r>
            <a:endParaRPr/>
          </a:p>
        </p:txBody>
      </p:sp>
      <p:sp>
        <p:nvSpPr>
          <p:cNvPr id="238" name="Google Shape;238;p18"/>
          <p:cNvSpPr txBox="1"/>
          <p:nvPr/>
        </p:nvSpPr>
        <p:spPr>
          <a:xfrm>
            <a:off x="9467273" y="61901"/>
            <a:ext cx="16348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Young Adults </a:t>
            </a:r>
            <a:endParaRPr/>
          </a:p>
        </p:txBody>
      </p:sp>
      <p:sp>
        <p:nvSpPr>
          <p:cNvPr id="239" name="Google Shape;239;p18"/>
          <p:cNvSpPr txBox="1"/>
          <p:nvPr/>
        </p:nvSpPr>
        <p:spPr>
          <a:xfrm>
            <a:off x="8312727" y="64657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Old Aged adults </a:t>
            </a:r>
            <a:endParaRPr/>
          </a:p>
        </p:txBody>
      </p:sp>
      <p:sp>
        <p:nvSpPr>
          <p:cNvPr id="240" name="Google Shape;240;p18"/>
          <p:cNvSpPr txBox="1"/>
          <p:nvPr/>
        </p:nvSpPr>
        <p:spPr>
          <a:xfrm>
            <a:off x="4341095" y="-34093"/>
            <a:ext cx="72043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FF0000"/>
                </a:solidFill>
                <a:latin typeface="Calibri"/>
                <a:ea typeface="Calibri"/>
                <a:cs typeface="Calibri"/>
                <a:sym typeface="Calibri"/>
              </a:rPr>
              <a:t>POPULARITY AMONG AGE CATEGORY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nvSpPr>
        <p:spPr>
          <a:xfrm>
            <a:off x="3676072" y="124753"/>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F0000"/>
                </a:solidFill>
                <a:latin typeface="Calibri"/>
                <a:ea typeface="Calibri"/>
                <a:cs typeface="Calibri"/>
                <a:sym typeface="Calibri"/>
              </a:rPr>
              <a:t>CONTENT BASED FILTERING</a:t>
            </a:r>
            <a:endParaRPr/>
          </a:p>
        </p:txBody>
      </p:sp>
      <p:pic>
        <p:nvPicPr>
          <p:cNvPr id="246" name="Google Shape;246;p19"/>
          <p:cNvPicPr preferRelativeResize="0"/>
          <p:nvPr/>
        </p:nvPicPr>
        <p:blipFill rotWithShape="1">
          <a:blip r:embed="rId3">
            <a:alphaModFix/>
          </a:blip>
          <a:srcRect b="0" l="0" r="0" t="0"/>
          <a:stretch/>
        </p:blipFill>
        <p:spPr>
          <a:xfrm>
            <a:off x="550354" y="2015402"/>
            <a:ext cx="4991464" cy="1808453"/>
          </a:xfrm>
          <a:prstGeom prst="rect">
            <a:avLst/>
          </a:prstGeom>
          <a:noFill/>
          <a:ln>
            <a:noFill/>
          </a:ln>
        </p:spPr>
      </p:pic>
      <p:sp>
        <p:nvSpPr>
          <p:cNvPr id="247" name="Google Shape;247;p19"/>
          <p:cNvSpPr txBox="1"/>
          <p:nvPr/>
        </p:nvSpPr>
        <p:spPr>
          <a:xfrm>
            <a:off x="1089891" y="7805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Steps Involved after finalizing dataset:</a:t>
            </a:r>
            <a:endParaRPr/>
          </a:p>
        </p:txBody>
      </p:sp>
      <p:sp>
        <p:nvSpPr>
          <p:cNvPr id="248" name="Google Shape;248;p19"/>
          <p:cNvSpPr txBox="1"/>
          <p:nvPr/>
        </p:nvSpPr>
        <p:spPr>
          <a:xfrm>
            <a:off x="550354" y="1251898"/>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Step1:Filtering the dataset based on user and book title by rating grater than 50.</a:t>
            </a:r>
            <a:endParaRPr/>
          </a:p>
        </p:txBody>
      </p:sp>
      <p:pic>
        <p:nvPicPr>
          <p:cNvPr id="249" name="Google Shape;249;p19"/>
          <p:cNvPicPr preferRelativeResize="0"/>
          <p:nvPr/>
        </p:nvPicPr>
        <p:blipFill rotWithShape="1">
          <a:blip r:embed="rId4">
            <a:alphaModFix/>
          </a:blip>
          <a:srcRect b="0" l="0" r="0" t="0"/>
          <a:stretch/>
        </p:blipFill>
        <p:spPr>
          <a:xfrm>
            <a:off x="550353" y="4208791"/>
            <a:ext cx="4991463" cy="2140082"/>
          </a:xfrm>
          <a:prstGeom prst="rect">
            <a:avLst/>
          </a:prstGeom>
          <a:noFill/>
          <a:ln>
            <a:noFill/>
          </a:ln>
        </p:spPr>
      </p:pic>
      <p:sp>
        <p:nvSpPr>
          <p:cNvPr id="250" name="Google Shape;250;p19"/>
          <p:cNvSpPr txBox="1"/>
          <p:nvPr/>
        </p:nvSpPr>
        <p:spPr>
          <a:xfrm>
            <a:off x="628072" y="387868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Step2:Creating the pivot table</a:t>
            </a:r>
            <a:endParaRPr/>
          </a:p>
        </p:txBody>
      </p:sp>
      <p:pic>
        <p:nvPicPr>
          <p:cNvPr id="251" name="Google Shape;251;p19"/>
          <p:cNvPicPr preferRelativeResize="0"/>
          <p:nvPr/>
        </p:nvPicPr>
        <p:blipFill rotWithShape="1">
          <a:blip r:embed="rId5">
            <a:alphaModFix/>
          </a:blip>
          <a:srcRect b="0" l="0" r="0" t="0"/>
          <a:stretch/>
        </p:blipFill>
        <p:spPr>
          <a:xfrm>
            <a:off x="5902036" y="2711540"/>
            <a:ext cx="5985163" cy="2838846"/>
          </a:xfrm>
          <a:prstGeom prst="rect">
            <a:avLst/>
          </a:prstGeom>
          <a:noFill/>
          <a:ln>
            <a:noFill/>
          </a:ln>
        </p:spPr>
      </p:pic>
      <p:sp>
        <p:nvSpPr>
          <p:cNvPr id="252" name="Google Shape;252;p19"/>
          <p:cNvSpPr txBox="1"/>
          <p:nvPr/>
        </p:nvSpPr>
        <p:spPr>
          <a:xfrm>
            <a:off x="5902036" y="215665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Step3:Making Sparse Matrix and implementing the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609600" y="1617694"/>
            <a:ext cx="5818094"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70C0"/>
                </a:solidFill>
                <a:latin typeface="Calibri"/>
                <a:ea typeface="Calibri"/>
                <a:cs typeface="Calibri"/>
                <a:sym typeface="Calibri"/>
              </a:rPr>
              <a:t>• Introduction</a:t>
            </a:r>
            <a:endParaRPr/>
          </a:p>
          <a:p>
            <a:pPr indent="0" lvl="0" marL="0" marR="0" rtl="0" algn="l">
              <a:spcBef>
                <a:spcPts val="0"/>
              </a:spcBef>
              <a:spcAft>
                <a:spcPts val="0"/>
              </a:spcAft>
              <a:buNone/>
            </a:pPr>
            <a:r>
              <a:rPr b="1" lang="en-US" sz="3600">
                <a:solidFill>
                  <a:srgbClr val="0070C0"/>
                </a:solidFill>
                <a:latin typeface="Calibri"/>
                <a:ea typeface="Calibri"/>
                <a:cs typeface="Calibri"/>
                <a:sym typeface="Calibri"/>
              </a:rPr>
              <a:t>• Data Preparation </a:t>
            </a:r>
            <a:endParaRPr/>
          </a:p>
          <a:p>
            <a:pPr indent="0" lvl="0" marL="0" marR="0" rtl="0" algn="l">
              <a:spcBef>
                <a:spcPts val="0"/>
              </a:spcBef>
              <a:spcAft>
                <a:spcPts val="0"/>
              </a:spcAft>
              <a:buNone/>
            </a:pPr>
            <a:r>
              <a:rPr b="1" lang="en-US" sz="3600">
                <a:solidFill>
                  <a:srgbClr val="0070C0"/>
                </a:solidFill>
                <a:latin typeface="Calibri"/>
                <a:ea typeface="Calibri"/>
                <a:cs typeface="Calibri"/>
                <a:sym typeface="Calibri"/>
              </a:rPr>
              <a:t>• EDA </a:t>
            </a:r>
            <a:endParaRPr/>
          </a:p>
          <a:p>
            <a:pPr indent="0" lvl="0" marL="0" marR="0" rtl="0" algn="l">
              <a:spcBef>
                <a:spcPts val="0"/>
              </a:spcBef>
              <a:spcAft>
                <a:spcPts val="0"/>
              </a:spcAft>
              <a:buNone/>
            </a:pPr>
            <a:r>
              <a:rPr b="1" lang="en-US" sz="3600">
                <a:solidFill>
                  <a:srgbClr val="0070C0"/>
                </a:solidFill>
                <a:latin typeface="Calibri"/>
                <a:ea typeface="Calibri"/>
                <a:cs typeface="Calibri"/>
                <a:sym typeface="Calibri"/>
              </a:rPr>
              <a:t>• Model Building</a:t>
            </a:r>
            <a:endParaRPr/>
          </a:p>
          <a:p>
            <a:pPr indent="0" lvl="0" marL="0" marR="0" rtl="0" algn="l">
              <a:spcBef>
                <a:spcPts val="0"/>
              </a:spcBef>
              <a:spcAft>
                <a:spcPts val="0"/>
              </a:spcAft>
              <a:buNone/>
            </a:pPr>
            <a:r>
              <a:rPr b="1" lang="en-US" sz="3600">
                <a:solidFill>
                  <a:srgbClr val="0070C0"/>
                </a:solidFill>
                <a:latin typeface="Calibri"/>
                <a:ea typeface="Calibri"/>
                <a:cs typeface="Calibri"/>
                <a:sym typeface="Calibri"/>
              </a:rPr>
              <a:t>• Model Evaluation</a:t>
            </a:r>
            <a:endParaRPr/>
          </a:p>
          <a:p>
            <a:pPr indent="0" lvl="0" marL="0" marR="0" rtl="0" algn="l">
              <a:spcBef>
                <a:spcPts val="0"/>
              </a:spcBef>
              <a:spcAft>
                <a:spcPts val="0"/>
              </a:spcAft>
              <a:buNone/>
            </a:pPr>
            <a:r>
              <a:rPr b="1" lang="en-US" sz="3600">
                <a:solidFill>
                  <a:srgbClr val="0070C0"/>
                </a:solidFill>
                <a:latin typeface="Calibri"/>
                <a:ea typeface="Calibri"/>
                <a:cs typeface="Calibri"/>
                <a:sym typeface="Calibri"/>
              </a:rPr>
              <a:t>• Deployment</a:t>
            </a:r>
            <a:endParaRPr/>
          </a:p>
          <a:p>
            <a:pPr indent="0" lvl="0" marL="0" marR="0" rtl="0" algn="l">
              <a:spcBef>
                <a:spcPts val="0"/>
              </a:spcBef>
              <a:spcAft>
                <a:spcPts val="0"/>
              </a:spcAft>
              <a:buNone/>
            </a:pPr>
            <a:r>
              <a:t/>
            </a:r>
            <a:endParaRPr b="1" sz="3600">
              <a:solidFill>
                <a:srgbClr val="0070C0"/>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0070C0"/>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0070C0"/>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0070C0"/>
              </a:solidFill>
              <a:latin typeface="Calibri"/>
              <a:ea typeface="Calibri"/>
              <a:cs typeface="Calibri"/>
              <a:sym typeface="Calibri"/>
            </a:endParaRPr>
          </a:p>
          <a:p>
            <a:pPr indent="0" lvl="0" marL="0" marR="0" rtl="0" algn="l">
              <a:spcBef>
                <a:spcPts val="0"/>
              </a:spcBef>
              <a:spcAft>
                <a:spcPts val="0"/>
              </a:spcAft>
              <a:buNone/>
            </a:pPr>
            <a:r>
              <a:t/>
            </a:r>
            <a:endParaRPr b="1" sz="3600">
              <a:solidFill>
                <a:srgbClr val="0070C0"/>
              </a:solidFill>
              <a:latin typeface="Calibri"/>
              <a:ea typeface="Calibri"/>
              <a:cs typeface="Calibri"/>
              <a:sym typeface="Calibri"/>
            </a:endParaRPr>
          </a:p>
        </p:txBody>
      </p:sp>
      <p:sp>
        <p:nvSpPr>
          <p:cNvPr id="97" name="Google Shape;97;p2"/>
          <p:cNvSpPr/>
          <p:nvPr/>
        </p:nvSpPr>
        <p:spPr>
          <a:xfrm>
            <a:off x="1698698" y="107977"/>
            <a:ext cx="8794604" cy="707886"/>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u="sng">
                <a:solidFill>
                  <a:srgbClr val="FF0000"/>
                </a:solidFill>
                <a:latin typeface="Algerian"/>
                <a:ea typeface="Algerian"/>
                <a:cs typeface="Algerian"/>
                <a:sym typeface="Algerian"/>
              </a:rPr>
              <a:t>Flow of the Presentation</a:t>
            </a:r>
            <a:endParaRPr b="0" sz="4000" u="sng" cap="none">
              <a:solidFill>
                <a:srgbClr val="FF0000"/>
              </a:solidFill>
              <a:latin typeface="Algerian"/>
              <a:ea typeface="Algerian"/>
              <a:cs typeface="Algerian"/>
              <a:sym typeface="Algerian"/>
            </a:endParaRPr>
          </a:p>
        </p:txBody>
      </p:sp>
      <p:pic>
        <p:nvPicPr>
          <p:cNvPr descr="Pie chart" id="98" name="Google Shape;98;p2"/>
          <p:cNvPicPr preferRelativeResize="0"/>
          <p:nvPr/>
        </p:nvPicPr>
        <p:blipFill rotWithShape="1">
          <a:blip r:embed="rId3">
            <a:alphaModFix/>
          </a:blip>
          <a:srcRect b="0" l="0" r="0" t="0"/>
          <a:stretch/>
        </p:blipFill>
        <p:spPr>
          <a:xfrm>
            <a:off x="1873624" y="2774576"/>
            <a:ext cx="582706" cy="551329"/>
          </a:xfrm>
          <a:prstGeom prst="rect">
            <a:avLst/>
          </a:prstGeom>
          <a:noFill/>
          <a:ln>
            <a:noFill/>
          </a:ln>
        </p:spPr>
      </p:pic>
      <p:pic>
        <p:nvPicPr>
          <p:cNvPr descr="Table" id="99" name="Google Shape;99;p2"/>
          <p:cNvPicPr preferRelativeResize="0"/>
          <p:nvPr/>
        </p:nvPicPr>
        <p:blipFill rotWithShape="1">
          <a:blip r:embed="rId4">
            <a:alphaModFix/>
          </a:blip>
          <a:srcRect b="0" l="0" r="0" t="0"/>
          <a:stretch/>
        </p:blipFill>
        <p:spPr>
          <a:xfrm>
            <a:off x="4285130" y="2236693"/>
            <a:ext cx="582706" cy="582706"/>
          </a:xfrm>
          <a:prstGeom prst="rect">
            <a:avLst/>
          </a:prstGeom>
          <a:noFill/>
          <a:ln>
            <a:noFill/>
          </a:ln>
        </p:spPr>
      </p:pic>
      <p:pic>
        <p:nvPicPr>
          <p:cNvPr descr="Bar chart" id="100" name="Google Shape;100;p2"/>
          <p:cNvPicPr preferRelativeResize="0"/>
          <p:nvPr/>
        </p:nvPicPr>
        <p:blipFill rotWithShape="1">
          <a:blip r:embed="rId5">
            <a:alphaModFix/>
          </a:blip>
          <a:srcRect b="0" l="0" r="0" t="0"/>
          <a:stretch/>
        </p:blipFill>
        <p:spPr>
          <a:xfrm>
            <a:off x="2559423" y="2774576"/>
            <a:ext cx="582705" cy="582705"/>
          </a:xfrm>
          <a:prstGeom prst="rect">
            <a:avLst/>
          </a:prstGeom>
          <a:noFill/>
          <a:ln>
            <a:noFill/>
          </a:ln>
        </p:spPr>
      </p:pic>
      <p:pic>
        <p:nvPicPr>
          <p:cNvPr descr="List" id="101" name="Google Shape;101;p2"/>
          <p:cNvPicPr preferRelativeResize="0"/>
          <p:nvPr/>
        </p:nvPicPr>
        <p:blipFill rotWithShape="1">
          <a:blip r:embed="rId6">
            <a:alphaModFix/>
          </a:blip>
          <a:srcRect b="0" l="0" r="0" t="0"/>
          <a:stretch/>
        </p:blipFill>
        <p:spPr>
          <a:xfrm>
            <a:off x="3426759" y="1617694"/>
            <a:ext cx="645459" cy="649941"/>
          </a:xfrm>
          <a:prstGeom prst="rect">
            <a:avLst/>
          </a:prstGeom>
          <a:noFill/>
          <a:ln>
            <a:noFill/>
          </a:ln>
        </p:spPr>
      </p:pic>
      <p:pic>
        <p:nvPicPr>
          <p:cNvPr descr="Gauge" id="102" name="Google Shape;102;p2"/>
          <p:cNvPicPr preferRelativeResize="0"/>
          <p:nvPr/>
        </p:nvPicPr>
        <p:blipFill rotWithShape="1">
          <a:blip r:embed="rId7">
            <a:alphaModFix/>
          </a:blip>
          <a:srcRect b="0" l="0" r="0" t="0"/>
          <a:stretch/>
        </p:blipFill>
        <p:spPr>
          <a:xfrm>
            <a:off x="4473389" y="3851144"/>
            <a:ext cx="788894" cy="582705"/>
          </a:xfrm>
          <a:prstGeom prst="rect">
            <a:avLst/>
          </a:prstGeom>
          <a:noFill/>
          <a:ln>
            <a:noFill/>
          </a:ln>
        </p:spPr>
      </p:pic>
      <p:pic>
        <p:nvPicPr>
          <p:cNvPr descr="Gears" id="103" name="Google Shape;103;p2"/>
          <p:cNvPicPr preferRelativeResize="0"/>
          <p:nvPr/>
        </p:nvPicPr>
        <p:blipFill rotWithShape="1">
          <a:blip r:embed="rId8">
            <a:alphaModFix/>
          </a:blip>
          <a:srcRect b="0" l="0" r="0" t="0"/>
          <a:stretch/>
        </p:blipFill>
        <p:spPr>
          <a:xfrm>
            <a:off x="3993779" y="3357281"/>
            <a:ext cx="582704" cy="582705"/>
          </a:xfrm>
          <a:prstGeom prst="rect">
            <a:avLst/>
          </a:prstGeom>
          <a:noFill/>
          <a:ln>
            <a:noFill/>
          </a:ln>
        </p:spPr>
      </p:pic>
      <p:pic>
        <p:nvPicPr>
          <p:cNvPr descr="Cloud Computing" id="104" name="Google Shape;104;p2"/>
          <p:cNvPicPr preferRelativeResize="0"/>
          <p:nvPr/>
        </p:nvPicPr>
        <p:blipFill rotWithShape="1">
          <a:blip r:embed="rId9">
            <a:alphaModFix/>
          </a:blip>
          <a:srcRect b="0" l="0" r="0" t="0"/>
          <a:stretch/>
        </p:blipFill>
        <p:spPr>
          <a:xfrm>
            <a:off x="3543301" y="4419495"/>
            <a:ext cx="582705" cy="5827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0"/>
          <p:cNvPicPr preferRelativeResize="0"/>
          <p:nvPr/>
        </p:nvPicPr>
        <p:blipFill rotWithShape="1">
          <a:blip r:embed="rId3">
            <a:alphaModFix/>
          </a:blip>
          <a:srcRect b="0" l="0" r="0" t="0"/>
          <a:stretch/>
        </p:blipFill>
        <p:spPr>
          <a:xfrm>
            <a:off x="208728" y="1457049"/>
            <a:ext cx="11774543" cy="4746527"/>
          </a:xfrm>
          <a:prstGeom prst="rect">
            <a:avLst/>
          </a:prstGeom>
          <a:noFill/>
          <a:ln>
            <a:noFill/>
          </a:ln>
        </p:spPr>
      </p:pic>
      <p:sp>
        <p:nvSpPr>
          <p:cNvPr id="258" name="Google Shape;258;p20"/>
          <p:cNvSpPr txBox="1"/>
          <p:nvPr/>
        </p:nvSpPr>
        <p:spPr>
          <a:xfrm>
            <a:off x="421341" y="814899"/>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Step4:Testing Result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nvSpPr>
        <p:spPr>
          <a:xfrm>
            <a:off x="4356847" y="97721"/>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User BASED FILTERING</a:t>
            </a:r>
            <a:endParaRPr/>
          </a:p>
        </p:txBody>
      </p:sp>
      <p:pic>
        <p:nvPicPr>
          <p:cNvPr id="264" name="Google Shape;264;p21"/>
          <p:cNvPicPr preferRelativeResize="0"/>
          <p:nvPr/>
        </p:nvPicPr>
        <p:blipFill rotWithShape="1">
          <a:blip r:embed="rId3">
            <a:alphaModFix/>
          </a:blip>
          <a:srcRect b="0" l="0" r="0" t="0"/>
          <a:stretch/>
        </p:blipFill>
        <p:spPr>
          <a:xfrm>
            <a:off x="285873" y="1058629"/>
            <a:ext cx="5332312" cy="2914714"/>
          </a:xfrm>
          <a:prstGeom prst="rect">
            <a:avLst/>
          </a:prstGeom>
          <a:noFill/>
          <a:ln>
            <a:noFill/>
          </a:ln>
        </p:spPr>
      </p:pic>
      <p:pic>
        <p:nvPicPr>
          <p:cNvPr id="265" name="Google Shape;265;p21"/>
          <p:cNvPicPr preferRelativeResize="0"/>
          <p:nvPr/>
        </p:nvPicPr>
        <p:blipFill rotWithShape="1">
          <a:blip r:embed="rId4">
            <a:alphaModFix/>
          </a:blip>
          <a:srcRect b="0" l="0" r="0" t="0"/>
          <a:stretch/>
        </p:blipFill>
        <p:spPr>
          <a:xfrm>
            <a:off x="6438348" y="1058629"/>
            <a:ext cx="5467779" cy="2914714"/>
          </a:xfrm>
          <a:prstGeom prst="rect">
            <a:avLst/>
          </a:prstGeom>
          <a:noFill/>
          <a:ln>
            <a:noFill/>
          </a:ln>
        </p:spPr>
      </p:pic>
      <p:pic>
        <p:nvPicPr>
          <p:cNvPr id="266" name="Google Shape;266;p21"/>
          <p:cNvPicPr preferRelativeResize="0"/>
          <p:nvPr/>
        </p:nvPicPr>
        <p:blipFill rotWithShape="1">
          <a:blip r:embed="rId5">
            <a:alphaModFix/>
          </a:blip>
          <a:srcRect b="0" l="0" r="0" t="0"/>
          <a:stretch/>
        </p:blipFill>
        <p:spPr>
          <a:xfrm>
            <a:off x="285873" y="4702597"/>
            <a:ext cx="5332312" cy="1940645"/>
          </a:xfrm>
          <a:prstGeom prst="rect">
            <a:avLst/>
          </a:prstGeom>
          <a:noFill/>
          <a:ln>
            <a:noFill/>
          </a:ln>
        </p:spPr>
      </p:pic>
      <p:pic>
        <p:nvPicPr>
          <p:cNvPr id="267" name="Google Shape;267;p21"/>
          <p:cNvPicPr preferRelativeResize="0"/>
          <p:nvPr/>
        </p:nvPicPr>
        <p:blipFill rotWithShape="1">
          <a:blip r:embed="rId6">
            <a:alphaModFix/>
          </a:blip>
          <a:srcRect b="0" l="0" r="0" t="0"/>
          <a:stretch/>
        </p:blipFill>
        <p:spPr>
          <a:xfrm>
            <a:off x="6774275" y="4501173"/>
            <a:ext cx="3448531" cy="2259106"/>
          </a:xfrm>
          <a:prstGeom prst="rect">
            <a:avLst/>
          </a:prstGeom>
          <a:noFill/>
          <a:ln>
            <a:noFill/>
          </a:ln>
        </p:spPr>
      </p:pic>
      <p:sp>
        <p:nvSpPr>
          <p:cNvPr id="268" name="Google Shape;268;p21"/>
          <p:cNvSpPr txBox="1"/>
          <p:nvPr/>
        </p:nvSpPr>
        <p:spPr>
          <a:xfrm>
            <a:off x="285873" y="647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Step1:Creating the pivot table </a:t>
            </a:r>
            <a:endParaRPr/>
          </a:p>
        </p:txBody>
      </p:sp>
      <p:sp>
        <p:nvSpPr>
          <p:cNvPr id="269" name="Google Shape;269;p21"/>
          <p:cNvSpPr txBox="1"/>
          <p:nvPr/>
        </p:nvSpPr>
        <p:spPr>
          <a:xfrm>
            <a:off x="6438348" y="66240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Step2:Creating the similarity matrix</a:t>
            </a:r>
            <a:endParaRPr/>
          </a:p>
        </p:txBody>
      </p:sp>
      <p:sp>
        <p:nvSpPr>
          <p:cNvPr id="270" name="Google Shape;270;p21"/>
          <p:cNvSpPr txBox="1"/>
          <p:nvPr/>
        </p:nvSpPr>
        <p:spPr>
          <a:xfrm>
            <a:off x="267943" y="4014805"/>
            <a:ext cx="62663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Step3:Defining the function using similarity score to find the similar books </a:t>
            </a:r>
            <a:endParaRPr/>
          </a:p>
        </p:txBody>
      </p:sp>
      <p:sp>
        <p:nvSpPr>
          <p:cNvPr id="271" name="Google Shape;271;p21"/>
          <p:cNvSpPr txBox="1"/>
          <p:nvPr/>
        </p:nvSpPr>
        <p:spPr>
          <a:xfrm>
            <a:off x="6872887" y="4052592"/>
            <a:ext cx="6266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Step4:Model Testing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nvSpPr>
        <p:spPr>
          <a:xfrm>
            <a:off x="3801035" y="88757"/>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F0000"/>
                </a:solidFill>
                <a:latin typeface="Calibri"/>
                <a:ea typeface="Calibri"/>
                <a:cs typeface="Calibri"/>
                <a:sym typeface="Calibri"/>
              </a:rPr>
              <a:t>Deployment Using Streamlit</a:t>
            </a:r>
            <a:endParaRPr b="1" sz="3200" u="sng">
              <a:solidFill>
                <a:srgbClr val="FF0000"/>
              </a:solidFill>
              <a:latin typeface="Calibri"/>
              <a:ea typeface="Calibri"/>
              <a:cs typeface="Calibri"/>
              <a:sym typeface="Calibri"/>
            </a:endParaRPr>
          </a:p>
        </p:txBody>
      </p:sp>
      <p:sp>
        <p:nvSpPr>
          <p:cNvPr id="277" name="Google Shape;277;p22"/>
          <p:cNvSpPr/>
          <p:nvPr/>
        </p:nvSpPr>
        <p:spPr>
          <a:xfrm flipH="1">
            <a:off x="2026024" y="3276600"/>
            <a:ext cx="3917576" cy="39175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2"/>
          <p:cNvSpPr/>
          <p:nvPr/>
        </p:nvSpPr>
        <p:spPr>
          <a:xfrm flipH="1">
            <a:off x="2178424" y="3429000"/>
            <a:ext cx="3917576" cy="39175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9" name="Google Shape;279;p22"/>
          <p:cNvPicPr preferRelativeResize="0"/>
          <p:nvPr/>
        </p:nvPicPr>
        <p:blipFill rotWithShape="1">
          <a:blip r:embed="rId3">
            <a:alphaModFix/>
          </a:blip>
          <a:srcRect b="0" l="0" r="0" t="0"/>
          <a:stretch/>
        </p:blipFill>
        <p:spPr>
          <a:xfrm>
            <a:off x="743558" y="838200"/>
            <a:ext cx="3801549" cy="2590800"/>
          </a:xfrm>
          <a:prstGeom prst="rect">
            <a:avLst/>
          </a:prstGeom>
          <a:noFill/>
          <a:ln>
            <a:noFill/>
          </a:ln>
        </p:spPr>
      </p:pic>
      <p:pic>
        <p:nvPicPr>
          <p:cNvPr id="280" name="Google Shape;280;p22"/>
          <p:cNvPicPr preferRelativeResize="0"/>
          <p:nvPr/>
        </p:nvPicPr>
        <p:blipFill rotWithShape="1">
          <a:blip r:embed="rId4">
            <a:alphaModFix/>
          </a:blip>
          <a:srcRect b="0" l="0" r="0" t="0"/>
          <a:stretch/>
        </p:blipFill>
        <p:spPr>
          <a:xfrm>
            <a:off x="743559" y="3720353"/>
            <a:ext cx="3801548" cy="2979585"/>
          </a:xfrm>
          <a:prstGeom prst="rect">
            <a:avLst/>
          </a:prstGeom>
          <a:noFill/>
          <a:ln>
            <a:noFill/>
          </a:ln>
        </p:spPr>
      </p:pic>
      <p:pic>
        <p:nvPicPr>
          <p:cNvPr id="281" name="Google Shape;281;p22"/>
          <p:cNvPicPr preferRelativeResize="0"/>
          <p:nvPr/>
        </p:nvPicPr>
        <p:blipFill rotWithShape="1">
          <a:blip r:embed="rId5">
            <a:alphaModFix/>
          </a:blip>
          <a:srcRect b="0" l="0" r="0" t="0"/>
          <a:stretch/>
        </p:blipFill>
        <p:spPr>
          <a:xfrm>
            <a:off x="5887978" y="825933"/>
            <a:ext cx="4758938" cy="2603068"/>
          </a:xfrm>
          <a:prstGeom prst="rect">
            <a:avLst/>
          </a:prstGeom>
          <a:noFill/>
          <a:ln>
            <a:noFill/>
          </a:ln>
        </p:spPr>
      </p:pic>
      <p:pic>
        <p:nvPicPr>
          <p:cNvPr id="282" name="Google Shape;282;p22"/>
          <p:cNvPicPr preferRelativeResize="0"/>
          <p:nvPr/>
        </p:nvPicPr>
        <p:blipFill rotWithShape="1">
          <a:blip r:embed="rId6">
            <a:alphaModFix/>
          </a:blip>
          <a:srcRect b="0" l="0" r="0" t="0"/>
          <a:stretch/>
        </p:blipFill>
        <p:spPr>
          <a:xfrm>
            <a:off x="5943600" y="3602181"/>
            <a:ext cx="4703316" cy="30977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nvSpPr>
        <p:spPr>
          <a:xfrm>
            <a:off x="466164" y="797510"/>
            <a:ext cx="105156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Three different datasets were required to make the final dataset. All three were large datasets.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Age column having 40% of null values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There are several books with multiple authors but they are different books with common book titles.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The name of some authors with different publishers has the different format as some entries have a middle name or short form of name.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There are many 0 in rating columns that reduces the average ratings when considered as actual rating.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Some books have less number of ratings resulting in unfair rating distribution.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Contrary to the above point the books with the higher number of ratings will have an unfair advantage in the final recommendation system as compared to those with less number of ratings.</a:t>
            </a:r>
            <a:endParaRPr/>
          </a:p>
        </p:txBody>
      </p:sp>
      <p:sp>
        <p:nvSpPr>
          <p:cNvPr id="288" name="Google Shape;288;p23"/>
          <p:cNvSpPr txBox="1"/>
          <p:nvPr/>
        </p:nvSpPr>
        <p:spPr>
          <a:xfrm>
            <a:off x="4276165" y="169440"/>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F0000"/>
                </a:solidFill>
                <a:latin typeface="Calibri"/>
                <a:ea typeface="Calibri"/>
                <a:cs typeface="Calibri"/>
                <a:sym typeface="Calibri"/>
              </a:rPr>
              <a:t>Challenges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nvSpPr>
        <p:spPr>
          <a:xfrm>
            <a:off x="484094" y="1136319"/>
            <a:ext cx="871369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following are the important findings from the final dataframe.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It has 230215 books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 Contains  97225 authors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And 16115 publishers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The readers from The USA have the highest presence as compared to any country or region.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The majority of the population in the database is young Adults.</a:t>
            </a:r>
            <a:endParaRPr/>
          </a:p>
        </p:txBody>
      </p:sp>
      <p:sp>
        <p:nvSpPr>
          <p:cNvPr id="294" name="Google Shape;294;p24"/>
          <p:cNvSpPr txBox="1"/>
          <p:nvPr/>
        </p:nvSpPr>
        <p:spPr>
          <a:xfrm>
            <a:off x="4715436" y="232193"/>
            <a:ext cx="6096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rgbClr val="FF0000"/>
                </a:solidFill>
                <a:latin typeface="Calibri"/>
                <a:ea typeface="Calibri"/>
                <a:cs typeface="Calibri"/>
                <a:sym typeface="Calibri"/>
              </a:rPr>
              <a:t>Conclusions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p:nvPr/>
        </p:nvSpPr>
        <p:spPr>
          <a:xfrm>
            <a:off x="4208914" y="2644606"/>
            <a:ext cx="363073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rgbClr val="F7CAAC"/>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047565" y="316752"/>
            <a:ext cx="3868271" cy="7285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Algerian"/>
              <a:buNone/>
            </a:pPr>
            <a:r>
              <a:rPr b="0" lang="en-US" u="sng" cap="none">
                <a:solidFill>
                  <a:srgbClr val="FF0000"/>
                </a:solidFill>
                <a:latin typeface="Algerian"/>
                <a:ea typeface="Algerian"/>
                <a:cs typeface="Algerian"/>
                <a:sym typeface="Algerian"/>
              </a:rPr>
              <a:t>INTRODUCTION</a:t>
            </a:r>
            <a:br>
              <a:rPr b="0" lang="en-US" sz="4400" u="sng" cap="none">
                <a:solidFill>
                  <a:srgbClr val="FF0000"/>
                </a:solidFill>
                <a:latin typeface="Algerian"/>
                <a:ea typeface="Algerian"/>
                <a:cs typeface="Algerian"/>
                <a:sym typeface="Algerian"/>
              </a:rPr>
            </a:br>
            <a:endParaRPr/>
          </a:p>
        </p:txBody>
      </p:sp>
      <p:sp>
        <p:nvSpPr>
          <p:cNvPr id="110" name="Google Shape;110;p3"/>
          <p:cNvSpPr txBox="1"/>
          <p:nvPr>
            <p:ph idx="1" type="body"/>
          </p:nvPr>
        </p:nvSpPr>
        <p:spPr>
          <a:xfrm>
            <a:off x="723900" y="1153271"/>
            <a:ext cx="10515600" cy="5229599"/>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171616"/>
              </a:buClr>
              <a:buSzPct val="100000"/>
              <a:buChar char="•"/>
            </a:pPr>
            <a:r>
              <a:rPr b="0" i="0" lang="en-US">
                <a:solidFill>
                  <a:srgbClr val="171616"/>
                </a:solidFill>
                <a:latin typeface="Arial"/>
                <a:ea typeface="Arial"/>
                <a:cs typeface="Arial"/>
                <a:sym typeface="Arial"/>
              </a:rPr>
              <a:t>A recommendation system is a tool used to predict what a user may be interested in based on their previous actions or interactions. It is commonly used in e-commerce, media, and social media platforms to recommend products, music, movies, articles, or friends to users.</a:t>
            </a:r>
            <a:endParaRPr/>
          </a:p>
          <a:p>
            <a:pPr indent="-104140" lvl="0" marL="228600" rtl="0" algn="l">
              <a:lnSpc>
                <a:spcPct val="90000"/>
              </a:lnSpc>
              <a:spcBef>
                <a:spcPts val="1000"/>
              </a:spcBef>
              <a:spcAft>
                <a:spcPts val="0"/>
              </a:spcAft>
              <a:buClr>
                <a:schemeClr val="dk1"/>
              </a:buClr>
              <a:buSzPct val="100000"/>
              <a:buNone/>
            </a:pPr>
            <a:r>
              <a:t/>
            </a:r>
            <a:endParaRPr b="0" i="0">
              <a:solidFill>
                <a:srgbClr val="171616"/>
              </a:solidFill>
              <a:latin typeface="Arial"/>
              <a:ea typeface="Arial"/>
              <a:cs typeface="Arial"/>
              <a:sym typeface="Arial"/>
            </a:endParaRPr>
          </a:p>
          <a:p>
            <a:pPr indent="-228600" lvl="0" marL="228600" rtl="0" algn="l">
              <a:lnSpc>
                <a:spcPct val="90000"/>
              </a:lnSpc>
              <a:spcBef>
                <a:spcPts val="1000"/>
              </a:spcBef>
              <a:spcAft>
                <a:spcPts val="0"/>
              </a:spcAft>
              <a:buClr>
                <a:srgbClr val="171616"/>
              </a:buClr>
              <a:buSzPct val="100000"/>
              <a:buChar char="•"/>
            </a:pPr>
            <a:r>
              <a:rPr b="0" i="0" lang="en-US">
                <a:solidFill>
                  <a:srgbClr val="171616"/>
                </a:solidFill>
                <a:latin typeface="Arial"/>
                <a:ea typeface="Arial"/>
                <a:cs typeface="Arial"/>
                <a:sym typeface="Arial"/>
              </a:rPr>
              <a:t>Types of recommendation systems:</a:t>
            </a:r>
            <a:endParaRPr/>
          </a:p>
          <a:p>
            <a:pPr indent="-104140" lvl="0" marL="228600" rtl="0" algn="l">
              <a:lnSpc>
                <a:spcPct val="90000"/>
              </a:lnSpc>
              <a:spcBef>
                <a:spcPts val="1000"/>
              </a:spcBef>
              <a:spcAft>
                <a:spcPts val="0"/>
              </a:spcAft>
              <a:buClr>
                <a:schemeClr val="dk1"/>
              </a:buClr>
              <a:buSzPct val="100000"/>
              <a:buFont typeface="Arial"/>
              <a:buNone/>
            </a:pPr>
            <a:r>
              <a:t/>
            </a:r>
            <a:endParaRPr b="0" i="0">
              <a:solidFill>
                <a:srgbClr val="171616"/>
              </a:solidFill>
              <a:highlight>
                <a:srgbClr val="00FF00"/>
              </a:highlight>
              <a:latin typeface="Arial"/>
              <a:ea typeface="Arial"/>
              <a:cs typeface="Arial"/>
              <a:sym typeface="Arial"/>
            </a:endParaRPr>
          </a:p>
          <a:p>
            <a:pPr indent="-228600" lvl="0" marL="228600" rtl="0" algn="l">
              <a:lnSpc>
                <a:spcPct val="90000"/>
              </a:lnSpc>
              <a:spcBef>
                <a:spcPts val="1000"/>
              </a:spcBef>
              <a:spcAft>
                <a:spcPts val="0"/>
              </a:spcAft>
              <a:buClr>
                <a:srgbClr val="171616"/>
              </a:buClr>
              <a:buSzPct val="100000"/>
              <a:buFont typeface="Arial"/>
              <a:buChar char="•"/>
            </a:pPr>
            <a:r>
              <a:rPr b="0" i="0" lang="en-US">
                <a:solidFill>
                  <a:srgbClr val="171616"/>
                </a:solidFill>
                <a:highlight>
                  <a:srgbClr val="00FF00"/>
                </a:highlight>
                <a:latin typeface="Arial"/>
                <a:ea typeface="Arial"/>
                <a:cs typeface="Arial"/>
                <a:sym typeface="Arial"/>
              </a:rPr>
              <a:t>Collaborative Filtering</a:t>
            </a:r>
            <a:r>
              <a:rPr b="0" i="0" lang="en-US">
                <a:solidFill>
                  <a:srgbClr val="171616"/>
                </a:solidFill>
                <a:latin typeface="Arial"/>
                <a:ea typeface="Arial"/>
                <a:cs typeface="Arial"/>
                <a:sym typeface="Arial"/>
              </a:rPr>
              <a:t>: This method makes recommendations based on the behavior of similar users. It compares the preferences of one user to other users and suggests items that similar users have liked.</a:t>
            </a:r>
            <a:endParaRPr/>
          </a:p>
          <a:p>
            <a:pPr indent="-228600" lvl="0" marL="228600" rtl="0" algn="l">
              <a:lnSpc>
                <a:spcPct val="90000"/>
              </a:lnSpc>
              <a:spcBef>
                <a:spcPts val="1000"/>
              </a:spcBef>
              <a:spcAft>
                <a:spcPts val="0"/>
              </a:spcAft>
              <a:buClr>
                <a:srgbClr val="171616"/>
              </a:buClr>
              <a:buSzPct val="100000"/>
              <a:buFont typeface="Arial"/>
              <a:buChar char="•"/>
            </a:pPr>
            <a:r>
              <a:rPr b="0" i="0" lang="en-US">
                <a:solidFill>
                  <a:srgbClr val="171616"/>
                </a:solidFill>
                <a:highlight>
                  <a:srgbClr val="00FF00"/>
                </a:highlight>
                <a:latin typeface="Arial"/>
                <a:ea typeface="Arial"/>
                <a:cs typeface="Arial"/>
                <a:sym typeface="Arial"/>
              </a:rPr>
              <a:t>Content-Based Filtering</a:t>
            </a:r>
            <a:r>
              <a:rPr b="0" i="0" lang="en-US">
                <a:solidFill>
                  <a:srgbClr val="171616"/>
                </a:solidFill>
                <a:latin typeface="Arial"/>
                <a:ea typeface="Arial"/>
                <a:cs typeface="Arial"/>
                <a:sym typeface="Arial"/>
              </a:rPr>
              <a:t>: This method makes recommendations based on the properties of the items. It suggests items that are similar to ones that the user has previously liked.</a:t>
            </a:r>
            <a:endParaRPr/>
          </a:p>
          <a:p>
            <a:pPr indent="-228600" lvl="0" marL="228600" rtl="0" algn="l">
              <a:lnSpc>
                <a:spcPct val="90000"/>
              </a:lnSpc>
              <a:spcBef>
                <a:spcPts val="1000"/>
              </a:spcBef>
              <a:spcAft>
                <a:spcPts val="0"/>
              </a:spcAft>
              <a:buClr>
                <a:srgbClr val="171616"/>
              </a:buClr>
              <a:buSzPct val="100000"/>
              <a:buFont typeface="Arial"/>
              <a:buChar char="•"/>
            </a:pPr>
            <a:r>
              <a:rPr b="0" i="0" lang="en-US">
                <a:solidFill>
                  <a:srgbClr val="171616"/>
                </a:solidFill>
                <a:highlight>
                  <a:srgbClr val="00FF00"/>
                </a:highlight>
                <a:latin typeface="Arial"/>
                <a:ea typeface="Arial"/>
                <a:cs typeface="Arial"/>
                <a:sym typeface="Arial"/>
              </a:rPr>
              <a:t>Hybrid Recommendation Systems</a:t>
            </a:r>
            <a:r>
              <a:rPr b="0" i="0" lang="en-US">
                <a:solidFill>
                  <a:srgbClr val="171616"/>
                </a:solidFill>
                <a:latin typeface="Arial"/>
                <a:ea typeface="Arial"/>
                <a:cs typeface="Arial"/>
                <a:sym typeface="Arial"/>
              </a:rPr>
              <a:t>: This method combines the benefits of both collaborative and content-based filtering. It uses the user's past interactions with the system, as well as the characteristics of the items, to make recommendations.</a:t>
            </a:r>
            <a:endParaRPr/>
          </a:p>
          <a:p>
            <a:pPr indent="-228600" lvl="0" marL="228600" rtl="0" algn="l">
              <a:lnSpc>
                <a:spcPct val="90000"/>
              </a:lnSpc>
              <a:spcBef>
                <a:spcPts val="1000"/>
              </a:spcBef>
              <a:spcAft>
                <a:spcPts val="0"/>
              </a:spcAft>
              <a:buClr>
                <a:srgbClr val="171616"/>
              </a:buClr>
              <a:buSzPct val="100000"/>
              <a:buChar char="•"/>
            </a:pPr>
            <a:r>
              <a:rPr b="0" i="0" lang="en-US">
                <a:solidFill>
                  <a:srgbClr val="171616"/>
                </a:solidFill>
                <a:latin typeface="Arial"/>
                <a:ea typeface="Arial"/>
                <a:cs typeface="Arial"/>
                <a:sym typeface="Arial"/>
              </a:rPr>
              <a:t>Recommendation systems can be implemented using various techniques such as Singular Value Decomposition (SVD), k-Nearest Neighbors (k-NN), and deep learning algorithms like Neural Networks.</a:t>
            </a:r>
            <a:endParaRPr/>
          </a:p>
          <a:p>
            <a:pPr indent="-228600" lvl="0" marL="228600" rtl="0" algn="l">
              <a:lnSpc>
                <a:spcPct val="90000"/>
              </a:lnSpc>
              <a:spcBef>
                <a:spcPts val="1000"/>
              </a:spcBef>
              <a:spcAft>
                <a:spcPts val="0"/>
              </a:spcAft>
              <a:buClr>
                <a:srgbClr val="171616"/>
              </a:buClr>
              <a:buSzPct val="100000"/>
              <a:buChar char="•"/>
            </a:pPr>
            <a:r>
              <a:rPr b="0" i="0" lang="en-US">
                <a:solidFill>
                  <a:srgbClr val="171616"/>
                </a:solidFill>
                <a:latin typeface="Arial"/>
                <a:ea typeface="Arial"/>
                <a:cs typeface="Arial"/>
                <a:sym typeface="Arial"/>
              </a:rPr>
              <a:t>Overall, recommendation systems can improve user engagement and increase sales by providing personalized and relevant recommendations to users.</a:t>
            </a:r>
            <a:endParaRPr/>
          </a:p>
          <a:p>
            <a:pPr indent="-104140" lvl="0" marL="228600" rtl="0" algn="l">
              <a:lnSpc>
                <a:spcPct val="90000"/>
              </a:lnSpc>
              <a:spcBef>
                <a:spcPts val="1000"/>
              </a:spcBef>
              <a:spcAft>
                <a:spcPts val="0"/>
              </a:spcAft>
              <a:buClr>
                <a:schemeClr val="dk1"/>
              </a:buClr>
              <a:buSzPct val="100000"/>
              <a:buNone/>
            </a:pPr>
            <a:r>
              <a:t/>
            </a:r>
            <a:endParaRPr>
              <a:solidFill>
                <a:srgbClr val="17161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42787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u="sng"/>
              <a:t>Objective: </a:t>
            </a:r>
            <a:r>
              <a:rPr lang="en-US" sz="2800"/>
              <a:t>On the basis of the given datasets that contain the required records, we need to build a Machine Learning (ML) model to recommend book(s). </a:t>
            </a:r>
            <a:br>
              <a:rPr lang="en-US" sz="2800"/>
            </a:br>
            <a:endParaRPr sz="2800"/>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u="sng"/>
              <a:t>Methodology</a:t>
            </a:r>
            <a:r>
              <a:rPr lang="en-US"/>
              <a:t>: Unsupervised Machine Learning (ML) </a:t>
            </a:r>
            <a:endParaRPr/>
          </a:p>
          <a:p>
            <a:pPr indent="-228600" lvl="0" marL="228600" rtl="0" algn="l">
              <a:lnSpc>
                <a:spcPct val="90000"/>
              </a:lnSpc>
              <a:spcBef>
                <a:spcPts val="1000"/>
              </a:spcBef>
              <a:spcAft>
                <a:spcPts val="0"/>
              </a:spcAft>
              <a:buClr>
                <a:schemeClr val="dk1"/>
              </a:buClr>
              <a:buSzPts val="2800"/>
              <a:buChar char="•"/>
            </a:pPr>
            <a:r>
              <a:rPr lang="en-US"/>
              <a:t>Database Summary: </a:t>
            </a:r>
            <a:endParaRPr/>
          </a:p>
          <a:p>
            <a:pPr indent="-228600" lvl="0" marL="228600" rtl="0" algn="l">
              <a:lnSpc>
                <a:spcPct val="90000"/>
              </a:lnSpc>
              <a:spcBef>
                <a:spcPts val="1000"/>
              </a:spcBef>
              <a:spcAft>
                <a:spcPts val="0"/>
              </a:spcAft>
              <a:buClr>
                <a:schemeClr val="dk1"/>
              </a:buClr>
              <a:buSzPts val="2800"/>
              <a:buChar char="•"/>
            </a:pPr>
            <a:r>
              <a:rPr lang="en-US"/>
              <a:t>Three datasets are being provided: </a:t>
            </a:r>
            <a:endParaRPr/>
          </a:p>
          <a:p>
            <a:pPr indent="-228600" lvl="0" marL="228600" rtl="0" algn="l">
              <a:lnSpc>
                <a:spcPct val="90000"/>
              </a:lnSpc>
              <a:spcBef>
                <a:spcPts val="1000"/>
              </a:spcBef>
              <a:spcAft>
                <a:spcPts val="0"/>
              </a:spcAft>
              <a:buClr>
                <a:schemeClr val="dk1"/>
              </a:buClr>
              <a:buSzPts val="2800"/>
              <a:buChar char="•"/>
            </a:pPr>
            <a:r>
              <a:rPr lang="en-US"/>
              <a:t>1. </a:t>
            </a:r>
            <a:r>
              <a:rPr b="1" lang="en-US" u="sng"/>
              <a:t>Books</a:t>
            </a:r>
            <a:r>
              <a:rPr lang="en-US"/>
              <a:t>: with 271360 rows and 8 columns it contains details about book. </a:t>
            </a:r>
            <a:endParaRPr/>
          </a:p>
          <a:p>
            <a:pPr indent="-228600" lvl="0" marL="228600" rtl="0" algn="l">
              <a:lnSpc>
                <a:spcPct val="90000"/>
              </a:lnSpc>
              <a:spcBef>
                <a:spcPts val="1000"/>
              </a:spcBef>
              <a:spcAft>
                <a:spcPts val="0"/>
              </a:spcAft>
              <a:buClr>
                <a:schemeClr val="dk1"/>
              </a:buClr>
              <a:buSzPts val="2800"/>
              <a:buChar char="•"/>
            </a:pPr>
            <a:r>
              <a:rPr lang="en-US"/>
              <a:t>2. </a:t>
            </a:r>
            <a:r>
              <a:rPr b="1" lang="en-US" u="sng"/>
              <a:t>Users</a:t>
            </a:r>
            <a:r>
              <a:rPr lang="en-US"/>
              <a:t>: with 278858 rows and 3 columns it contains details about users.</a:t>
            </a:r>
            <a:endParaRPr/>
          </a:p>
          <a:p>
            <a:pPr indent="-228600" lvl="0" marL="228600" rtl="0" algn="l">
              <a:lnSpc>
                <a:spcPct val="90000"/>
              </a:lnSpc>
              <a:spcBef>
                <a:spcPts val="1000"/>
              </a:spcBef>
              <a:spcAft>
                <a:spcPts val="0"/>
              </a:spcAft>
              <a:buClr>
                <a:schemeClr val="dk1"/>
              </a:buClr>
              <a:buSzPts val="2800"/>
              <a:buChar char="•"/>
            </a:pPr>
            <a:r>
              <a:rPr lang="en-US"/>
              <a:t>3. </a:t>
            </a:r>
            <a:r>
              <a:rPr b="1" lang="en-US" u="sng"/>
              <a:t>Ratings</a:t>
            </a:r>
            <a:r>
              <a:rPr lang="en-US"/>
              <a:t>: with 1048575 and 3 columns it contains details about the ratings given to a book by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169024" y="392020"/>
            <a:ext cx="5257800" cy="83614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Algerian"/>
              <a:buNone/>
            </a:pPr>
            <a:r>
              <a:rPr b="0" lang="en-US" u="sng" cap="none">
                <a:solidFill>
                  <a:srgbClr val="FF0000"/>
                </a:solidFill>
                <a:latin typeface="Algerian"/>
                <a:ea typeface="Algerian"/>
                <a:cs typeface="Algerian"/>
                <a:sym typeface="Algerian"/>
              </a:rPr>
              <a:t>DA</a:t>
            </a:r>
            <a:r>
              <a:rPr lang="en-US" u="sng">
                <a:solidFill>
                  <a:srgbClr val="FF0000"/>
                </a:solidFill>
                <a:latin typeface="Algerian"/>
                <a:ea typeface="Algerian"/>
                <a:cs typeface="Algerian"/>
                <a:sym typeface="Algerian"/>
              </a:rPr>
              <a:t>TA PREPARATION</a:t>
            </a:r>
            <a:br>
              <a:rPr b="0" lang="en-US" sz="4400" u="sng" cap="none">
                <a:solidFill>
                  <a:srgbClr val="FF0000"/>
                </a:solidFill>
                <a:latin typeface="Algerian"/>
                <a:ea typeface="Algerian"/>
                <a:cs typeface="Algerian"/>
                <a:sym typeface="Algerian"/>
              </a:rPr>
            </a:br>
            <a:endParaRPr/>
          </a:p>
        </p:txBody>
      </p:sp>
      <p:sp>
        <p:nvSpPr>
          <p:cNvPr id="122" name="Google Shape;122;p5"/>
          <p:cNvSpPr txBox="1"/>
          <p:nvPr>
            <p:ph idx="1" type="body"/>
          </p:nvPr>
        </p:nvSpPr>
        <p:spPr>
          <a:xfrm>
            <a:off x="838200" y="1102659"/>
            <a:ext cx="10515600" cy="5611906"/>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FF0000"/>
              </a:buClr>
              <a:buSzPct val="100000"/>
              <a:buChar char="•"/>
            </a:pPr>
            <a:r>
              <a:rPr b="1" lang="en-US" u="sng">
                <a:solidFill>
                  <a:srgbClr val="FF0000"/>
                </a:solidFill>
              </a:rPr>
              <a:t>Books Dataset</a:t>
            </a:r>
            <a:r>
              <a:rPr b="1" lang="en-US" u="sng"/>
              <a:t>: </a:t>
            </a:r>
            <a:r>
              <a:rPr lang="en-US"/>
              <a:t>It contains the given 8 columns </a:t>
            </a:r>
            <a:endParaRPr/>
          </a:p>
          <a:p>
            <a:pPr indent="-228600" lvl="0" marL="228600" rtl="0" algn="l">
              <a:lnSpc>
                <a:spcPct val="90000"/>
              </a:lnSpc>
              <a:spcBef>
                <a:spcPts val="1000"/>
              </a:spcBef>
              <a:spcAft>
                <a:spcPts val="0"/>
              </a:spcAft>
              <a:buClr>
                <a:schemeClr val="dk1"/>
              </a:buClr>
              <a:buSzPct val="100000"/>
              <a:buChar char="•"/>
            </a:pPr>
            <a:r>
              <a:rPr lang="en-US"/>
              <a:t>1. ISBN – International Standard Book Number, an identification number of book. </a:t>
            </a:r>
            <a:endParaRPr/>
          </a:p>
          <a:p>
            <a:pPr indent="-228600" lvl="0" marL="228600" rtl="0" algn="l">
              <a:lnSpc>
                <a:spcPct val="90000"/>
              </a:lnSpc>
              <a:spcBef>
                <a:spcPts val="1000"/>
              </a:spcBef>
              <a:spcAft>
                <a:spcPts val="0"/>
              </a:spcAft>
              <a:buClr>
                <a:schemeClr val="dk1"/>
              </a:buClr>
              <a:buSzPct val="100000"/>
              <a:buChar char="•"/>
            </a:pPr>
            <a:r>
              <a:rPr lang="en-US"/>
              <a:t>2. Book-Title – Name of the book </a:t>
            </a:r>
            <a:endParaRPr/>
          </a:p>
          <a:p>
            <a:pPr indent="-228600" lvl="0" marL="228600" rtl="0" algn="l">
              <a:lnSpc>
                <a:spcPct val="90000"/>
              </a:lnSpc>
              <a:spcBef>
                <a:spcPts val="1000"/>
              </a:spcBef>
              <a:spcAft>
                <a:spcPts val="0"/>
              </a:spcAft>
              <a:buClr>
                <a:schemeClr val="dk1"/>
              </a:buClr>
              <a:buSzPct val="100000"/>
              <a:buChar char="•"/>
            </a:pPr>
            <a:r>
              <a:rPr lang="en-US"/>
              <a:t>3. Book-Author – Author of the book </a:t>
            </a:r>
            <a:endParaRPr/>
          </a:p>
          <a:p>
            <a:pPr indent="-228600" lvl="0" marL="228600" rtl="0" algn="l">
              <a:lnSpc>
                <a:spcPct val="90000"/>
              </a:lnSpc>
              <a:spcBef>
                <a:spcPts val="1000"/>
              </a:spcBef>
              <a:spcAft>
                <a:spcPts val="0"/>
              </a:spcAft>
              <a:buClr>
                <a:schemeClr val="dk1"/>
              </a:buClr>
              <a:buSzPct val="100000"/>
              <a:buChar char="•"/>
            </a:pPr>
            <a:r>
              <a:rPr lang="en-US"/>
              <a:t>4. Year-of-Publication – Year when the book was published </a:t>
            </a:r>
            <a:endParaRPr/>
          </a:p>
          <a:p>
            <a:pPr indent="-228600" lvl="0" marL="228600" rtl="0" algn="l">
              <a:lnSpc>
                <a:spcPct val="90000"/>
              </a:lnSpc>
              <a:spcBef>
                <a:spcPts val="1000"/>
              </a:spcBef>
              <a:spcAft>
                <a:spcPts val="0"/>
              </a:spcAft>
              <a:buClr>
                <a:schemeClr val="dk1"/>
              </a:buClr>
              <a:buSzPct val="100000"/>
              <a:buChar char="•"/>
            </a:pPr>
            <a:r>
              <a:rPr lang="en-US"/>
              <a:t>5. Publisher – Name of the Publisher </a:t>
            </a:r>
            <a:endParaRPr/>
          </a:p>
          <a:p>
            <a:pPr indent="-228600" lvl="0" marL="228600" rtl="0" algn="l">
              <a:lnSpc>
                <a:spcPct val="90000"/>
              </a:lnSpc>
              <a:spcBef>
                <a:spcPts val="1000"/>
              </a:spcBef>
              <a:spcAft>
                <a:spcPts val="0"/>
              </a:spcAft>
              <a:buClr>
                <a:schemeClr val="dk1"/>
              </a:buClr>
              <a:buSzPct val="100000"/>
              <a:buChar char="•"/>
            </a:pPr>
            <a:r>
              <a:rPr lang="en-US"/>
              <a:t>6. Image-URL-S </a:t>
            </a:r>
            <a:endParaRPr/>
          </a:p>
          <a:p>
            <a:pPr indent="-228600" lvl="0" marL="228600" rtl="0" algn="l">
              <a:lnSpc>
                <a:spcPct val="90000"/>
              </a:lnSpc>
              <a:spcBef>
                <a:spcPts val="1000"/>
              </a:spcBef>
              <a:spcAft>
                <a:spcPts val="0"/>
              </a:spcAft>
              <a:buClr>
                <a:schemeClr val="dk1"/>
              </a:buClr>
              <a:buSzPct val="100000"/>
              <a:buChar char="•"/>
            </a:pPr>
            <a:r>
              <a:rPr lang="en-US"/>
              <a:t>7. Image-URL-M </a:t>
            </a:r>
            <a:endParaRPr/>
          </a:p>
          <a:p>
            <a:pPr indent="-228600" lvl="0" marL="228600" rtl="0" algn="l">
              <a:lnSpc>
                <a:spcPct val="90000"/>
              </a:lnSpc>
              <a:spcBef>
                <a:spcPts val="1000"/>
              </a:spcBef>
              <a:spcAft>
                <a:spcPts val="0"/>
              </a:spcAft>
              <a:buClr>
                <a:schemeClr val="dk1"/>
              </a:buClr>
              <a:buSzPct val="100000"/>
              <a:buChar char="•"/>
            </a:pPr>
            <a:r>
              <a:rPr lang="en-US"/>
              <a:t>8. Image-URL-L 6, 7, 8 contain the link to the image of the cover of the book </a:t>
            </a:r>
            <a:endParaRPr/>
          </a:p>
          <a:p>
            <a:pPr indent="-228600" lvl="0" marL="228600" rtl="0" algn="l">
              <a:lnSpc>
                <a:spcPct val="90000"/>
              </a:lnSpc>
              <a:spcBef>
                <a:spcPts val="1000"/>
              </a:spcBef>
              <a:spcAft>
                <a:spcPts val="0"/>
              </a:spcAft>
              <a:buClr>
                <a:srgbClr val="FF0000"/>
              </a:buClr>
              <a:buSzPct val="100000"/>
              <a:buChar char="•"/>
            </a:pPr>
            <a:r>
              <a:rPr b="1" lang="en-US" u="sng">
                <a:solidFill>
                  <a:srgbClr val="FF0000"/>
                </a:solidFill>
              </a:rPr>
              <a:t>Users Dataset</a:t>
            </a:r>
            <a:r>
              <a:rPr lang="en-US">
                <a:solidFill>
                  <a:srgbClr val="FF0000"/>
                </a:solidFill>
              </a:rPr>
              <a:t>: </a:t>
            </a:r>
            <a:r>
              <a:rPr lang="en-US"/>
              <a:t>It contains the given 3 columns</a:t>
            </a:r>
            <a:endParaRPr/>
          </a:p>
          <a:p>
            <a:pPr indent="-228600" lvl="0" marL="228600" rtl="0" algn="l">
              <a:lnSpc>
                <a:spcPct val="90000"/>
              </a:lnSpc>
              <a:spcBef>
                <a:spcPts val="1000"/>
              </a:spcBef>
              <a:spcAft>
                <a:spcPts val="0"/>
              </a:spcAft>
              <a:buClr>
                <a:schemeClr val="dk1"/>
              </a:buClr>
              <a:buSzPct val="100000"/>
              <a:buChar char="•"/>
            </a:pPr>
            <a:r>
              <a:rPr lang="en-US"/>
              <a:t>1. User-ID – ID number of the user </a:t>
            </a:r>
            <a:endParaRPr/>
          </a:p>
          <a:p>
            <a:pPr indent="-228600" lvl="0" marL="228600" rtl="0" algn="l">
              <a:lnSpc>
                <a:spcPct val="90000"/>
              </a:lnSpc>
              <a:spcBef>
                <a:spcPts val="1000"/>
              </a:spcBef>
              <a:spcAft>
                <a:spcPts val="0"/>
              </a:spcAft>
              <a:buClr>
                <a:schemeClr val="dk1"/>
              </a:buClr>
              <a:buSzPct val="100000"/>
              <a:buChar char="•"/>
            </a:pPr>
            <a:r>
              <a:rPr lang="en-US"/>
              <a:t>2. Location – Location (City, Province/State, Country) of the user </a:t>
            </a:r>
            <a:endParaRPr/>
          </a:p>
          <a:p>
            <a:pPr indent="-228600" lvl="0" marL="228600" rtl="0" algn="l">
              <a:lnSpc>
                <a:spcPct val="90000"/>
              </a:lnSpc>
              <a:spcBef>
                <a:spcPts val="1000"/>
              </a:spcBef>
              <a:spcAft>
                <a:spcPts val="0"/>
              </a:spcAft>
              <a:buClr>
                <a:schemeClr val="dk1"/>
              </a:buClr>
              <a:buSzPct val="100000"/>
              <a:buChar char="•"/>
            </a:pPr>
            <a:r>
              <a:rPr lang="en-US"/>
              <a:t>3. Age – Age of the user</a:t>
            </a:r>
            <a:endParaRPr/>
          </a:p>
          <a:p>
            <a:pPr indent="-228600" lvl="0" marL="228600" rtl="0" algn="l">
              <a:lnSpc>
                <a:spcPct val="90000"/>
              </a:lnSpc>
              <a:spcBef>
                <a:spcPts val="1000"/>
              </a:spcBef>
              <a:spcAft>
                <a:spcPts val="0"/>
              </a:spcAft>
              <a:buClr>
                <a:srgbClr val="FF0000"/>
              </a:buClr>
              <a:buSzPct val="100000"/>
              <a:buChar char="•"/>
            </a:pPr>
            <a:r>
              <a:rPr b="1" lang="en-US" u="sng">
                <a:solidFill>
                  <a:srgbClr val="FF0000"/>
                </a:solidFill>
              </a:rPr>
              <a:t>Rating Dataset</a:t>
            </a:r>
            <a:r>
              <a:rPr lang="en-US">
                <a:solidFill>
                  <a:srgbClr val="FF0000"/>
                </a:solidFill>
              </a:rPr>
              <a:t>: </a:t>
            </a:r>
            <a:r>
              <a:rPr lang="en-US"/>
              <a:t>It contains the given 3 columns </a:t>
            </a:r>
            <a:endParaRPr/>
          </a:p>
          <a:p>
            <a:pPr indent="-228600" lvl="0" marL="228600" rtl="0" algn="l">
              <a:lnSpc>
                <a:spcPct val="90000"/>
              </a:lnSpc>
              <a:spcBef>
                <a:spcPts val="1000"/>
              </a:spcBef>
              <a:spcAft>
                <a:spcPts val="0"/>
              </a:spcAft>
              <a:buClr>
                <a:schemeClr val="dk1"/>
              </a:buClr>
              <a:buSzPct val="100000"/>
              <a:buChar char="•"/>
            </a:pPr>
            <a:r>
              <a:rPr lang="en-US"/>
              <a:t>1. User-ID – ID number of the user </a:t>
            </a:r>
            <a:endParaRPr/>
          </a:p>
          <a:p>
            <a:pPr indent="-228600" lvl="0" marL="228600" rtl="0" algn="l">
              <a:lnSpc>
                <a:spcPct val="90000"/>
              </a:lnSpc>
              <a:spcBef>
                <a:spcPts val="1000"/>
              </a:spcBef>
              <a:spcAft>
                <a:spcPts val="0"/>
              </a:spcAft>
              <a:buClr>
                <a:schemeClr val="dk1"/>
              </a:buClr>
              <a:buSzPct val="100000"/>
              <a:buChar char="•"/>
            </a:pPr>
            <a:r>
              <a:rPr lang="en-US"/>
              <a:t>2. ISBN – International Standard Book Number, an identification number of book. </a:t>
            </a:r>
            <a:endParaRPr/>
          </a:p>
          <a:p>
            <a:pPr indent="-228600" lvl="0" marL="228600" rtl="0" algn="l">
              <a:lnSpc>
                <a:spcPct val="90000"/>
              </a:lnSpc>
              <a:spcBef>
                <a:spcPts val="1000"/>
              </a:spcBef>
              <a:spcAft>
                <a:spcPts val="0"/>
              </a:spcAft>
              <a:buClr>
                <a:schemeClr val="dk1"/>
              </a:buClr>
              <a:buSzPct val="100000"/>
              <a:buChar char="•"/>
            </a:pPr>
            <a:r>
              <a:rPr lang="en-US"/>
              <a:t>3. Book-Rating – Rating is given by the user to the book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712694" y="113366"/>
            <a:ext cx="10466294" cy="25312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3200"/>
              <a:buChar char="•"/>
            </a:pPr>
            <a:r>
              <a:rPr b="1" lang="en-US" sz="3200" u="sng">
                <a:solidFill>
                  <a:srgbClr val="FF0000"/>
                </a:solidFill>
              </a:rPr>
              <a:t>Overview of Datasets </a:t>
            </a:r>
            <a:endParaRPr/>
          </a:p>
          <a:p>
            <a:pPr indent="-228600" lvl="0" marL="228600" rtl="0" algn="l">
              <a:lnSpc>
                <a:spcPct val="90000"/>
              </a:lnSpc>
              <a:spcBef>
                <a:spcPts val="1000"/>
              </a:spcBef>
              <a:spcAft>
                <a:spcPts val="0"/>
              </a:spcAft>
              <a:buClr>
                <a:srgbClr val="0070C0"/>
              </a:buClr>
              <a:buSzPts val="2800"/>
              <a:buChar char="•"/>
            </a:pPr>
            <a:r>
              <a:rPr b="1" lang="en-US" u="sng">
                <a:solidFill>
                  <a:srgbClr val="0070C0"/>
                </a:solidFill>
              </a:rPr>
              <a:t>Books Dataset</a:t>
            </a:r>
            <a:r>
              <a:rPr lang="en-US"/>
              <a:t>: Some columns have 1 or 2 missing values so those entries were deleted. </a:t>
            </a:r>
            <a:endParaRPr/>
          </a:p>
          <a:p>
            <a:pPr indent="-228600" lvl="0" marL="228600" rtl="0" algn="l">
              <a:lnSpc>
                <a:spcPct val="90000"/>
              </a:lnSpc>
              <a:spcBef>
                <a:spcPts val="1000"/>
              </a:spcBef>
              <a:spcAft>
                <a:spcPts val="0"/>
              </a:spcAft>
              <a:buClr>
                <a:srgbClr val="0070C0"/>
              </a:buClr>
              <a:buSzPts val="2800"/>
              <a:buChar char="•"/>
            </a:pPr>
            <a:r>
              <a:rPr b="1" lang="en-US" u="sng">
                <a:solidFill>
                  <a:srgbClr val="0070C0"/>
                </a:solidFill>
              </a:rPr>
              <a:t>Users Dataset</a:t>
            </a:r>
            <a:r>
              <a:rPr lang="en-US"/>
              <a:t>: It has 40% of null values in the ‘Age’ column approx.</a:t>
            </a:r>
            <a:endParaRPr/>
          </a:p>
          <a:p>
            <a:pPr indent="-228600" lvl="0" marL="228600" rtl="0" algn="l">
              <a:lnSpc>
                <a:spcPct val="90000"/>
              </a:lnSpc>
              <a:spcBef>
                <a:spcPts val="1000"/>
              </a:spcBef>
              <a:spcAft>
                <a:spcPts val="0"/>
              </a:spcAft>
              <a:buClr>
                <a:srgbClr val="0070C0"/>
              </a:buClr>
              <a:buSzPts val="2800"/>
              <a:buChar char="•"/>
            </a:pPr>
            <a:r>
              <a:rPr b="1" lang="en-US" u="sng">
                <a:solidFill>
                  <a:srgbClr val="0070C0"/>
                </a:solidFill>
              </a:rPr>
              <a:t>Rating Dataset</a:t>
            </a:r>
            <a:r>
              <a:rPr lang="en-US"/>
              <a:t>: It doesn’t have any null values in any column</a:t>
            </a:r>
            <a:endParaRPr/>
          </a:p>
        </p:txBody>
      </p:sp>
      <p:pic>
        <p:nvPicPr>
          <p:cNvPr id="128" name="Google Shape;128;p6"/>
          <p:cNvPicPr preferRelativeResize="0"/>
          <p:nvPr/>
        </p:nvPicPr>
        <p:blipFill rotWithShape="1">
          <a:blip r:embed="rId3">
            <a:alphaModFix/>
          </a:blip>
          <a:srcRect b="0" l="0" r="0" t="0"/>
          <a:stretch/>
        </p:blipFill>
        <p:spPr>
          <a:xfrm>
            <a:off x="712695" y="3101787"/>
            <a:ext cx="3348318" cy="3379696"/>
          </a:xfrm>
          <a:prstGeom prst="rect">
            <a:avLst/>
          </a:prstGeom>
          <a:noFill/>
          <a:ln>
            <a:noFill/>
          </a:ln>
        </p:spPr>
      </p:pic>
      <p:pic>
        <p:nvPicPr>
          <p:cNvPr id="129" name="Google Shape;129;p6"/>
          <p:cNvPicPr preferRelativeResize="0"/>
          <p:nvPr/>
        </p:nvPicPr>
        <p:blipFill rotWithShape="1">
          <a:blip r:embed="rId4">
            <a:alphaModFix/>
          </a:blip>
          <a:srcRect b="0" l="0" r="0" t="0"/>
          <a:stretch/>
        </p:blipFill>
        <p:spPr>
          <a:xfrm>
            <a:off x="4543698" y="3056964"/>
            <a:ext cx="3104603" cy="3469342"/>
          </a:xfrm>
          <a:prstGeom prst="rect">
            <a:avLst/>
          </a:prstGeom>
          <a:noFill/>
          <a:ln>
            <a:noFill/>
          </a:ln>
        </p:spPr>
      </p:pic>
      <p:pic>
        <p:nvPicPr>
          <p:cNvPr id="130" name="Google Shape;130;p6"/>
          <p:cNvPicPr preferRelativeResize="0"/>
          <p:nvPr/>
        </p:nvPicPr>
        <p:blipFill rotWithShape="1">
          <a:blip r:embed="rId5">
            <a:alphaModFix/>
          </a:blip>
          <a:srcRect b="0" l="0" r="0" t="0"/>
          <a:stretch/>
        </p:blipFill>
        <p:spPr>
          <a:xfrm>
            <a:off x="8224290" y="3012141"/>
            <a:ext cx="3104603" cy="3469342"/>
          </a:xfrm>
          <a:prstGeom prst="rect">
            <a:avLst/>
          </a:prstGeom>
          <a:noFill/>
          <a:ln>
            <a:noFill/>
          </a:ln>
        </p:spPr>
      </p:pic>
      <p:sp>
        <p:nvSpPr>
          <p:cNvPr id="131" name="Google Shape;131;p6"/>
          <p:cNvSpPr txBox="1"/>
          <p:nvPr/>
        </p:nvSpPr>
        <p:spPr>
          <a:xfrm>
            <a:off x="1593766" y="2779059"/>
            <a:ext cx="219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Books Dataset </a:t>
            </a:r>
            <a:endParaRPr/>
          </a:p>
        </p:txBody>
      </p:sp>
      <p:sp>
        <p:nvSpPr>
          <p:cNvPr id="132" name="Google Shape;132;p6"/>
          <p:cNvSpPr txBox="1"/>
          <p:nvPr/>
        </p:nvSpPr>
        <p:spPr>
          <a:xfrm>
            <a:off x="5232893" y="277905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Ratings Dataset </a:t>
            </a:r>
            <a:endParaRPr/>
          </a:p>
        </p:txBody>
      </p:sp>
      <p:sp>
        <p:nvSpPr>
          <p:cNvPr id="133" name="Google Shape;133;p6"/>
          <p:cNvSpPr txBox="1"/>
          <p:nvPr/>
        </p:nvSpPr>
        <p:spPr>
          <a:xfrm>
            <a:off x="8970088" y="2736015"/>
            <a:ext cx="18272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Users Dataset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2590800" y="0"/>
            <a:ext cx="6096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u="sng">
                <a:solidFill>
                  <a:schemeClr val="accent1"/>
                </a:solidFill>
                <a:latin typeface="Calibri"/>
                <a:ea typeface="Calibri"/>
                <a:cs typeface="Calibri"/>
                <a:sym typeface="Calibri"/>
              </a:rPr>
              <a:t>EDA</a:t>
            </a:r>
            <a:r>
              <a:rPr lang="en-US" sz="1800" u="sng">
                <a:solidFill>
                  <a:schemeClr val="accent1"/>
                </a:solidFill>
                <a:latin typeface="Calibri"/>
                <a:ea typeface="Calibri"/>
                <a:cs typeface="Calibri"/>
                <a:sym typeface="Calibri"/>
              </a:rPr>
              <a:t> </a:t>
            </a:r>
            <a:endParaRPr sz="1800">
              <a:solidFill>
                <a:schemeClr val="accent1"/>
              </a:solidFill>
              <a:latin typeface="Calibri"/>
              <a:ea typeface="Calibri"/>
              <a:cs typeface="Calibri"/>
              <a:sym typeface="Calibri"/>
            </a:endParaRPr>
          </a:p>
        </p:txBody>
      </p:sp>
      <p:pic>
        <p:nvPicPr>
          <p:cNvPr id="139" name="Google Shape;139;p7"/>
          <p:cNvPicPr preferRelativeResize="0"/>
          <p:nvPr/>
        </p:nvPicPr>
        <p:blipFill rotWithShape="1">
          <a:blip r:embed="rId3">
            <a:alphaModFix/>
          </a:blip>
          <a:srcRect b="0" l="0" r="0" t="0"/>
          <a:stretch/>
        </p:blipFill>
        <p:spPr>
          <a:xfrm>
            <a:off x="810479" y="2617693"/>
            <a:ext cx="3104603" cy="2034989"/>
          </a:xfrm>
          <a:prstGeom prst="rect">
            <a:avLst/>
          </a:prstGeom>
          <a:noFill/>
          <a:ln>
            <a:noFill/>
          </a:ln>
        </p:spPr>
      </p:pic>
      <p:sp>
        <p:nvSpPr>
          <p:cNvPr id="140" name="Google Shape;140;p7"/>
          <p:cNvSpPr txBox="1"/>
          <p:nvPr/>
        </p:nvSpPr>
        <p:spPr>
          <a:xfrm flipH="1">
            <a:off x="4724400" y="959225"/>
            <a:ext cx="6831106"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rgbClr val="000000"/>
                </a:solidFill>
                <a:latin typeface="Georgia"/>
                <a:ea typeface="Georgia"/>
                <a:cs typeface="Georgia"/>
                <a:sym typeface="Georgia"/>
              </a:rPr>
              <a:t>                              </a:t>
            </a:r>
            <a:r>
              <a:rPr b="1" i="0" lang="en-US" sz="1800" u="sng">
                <a:solidFill>
                  <a:srgbClr val="FF0000"/>
                </a:solidFill>
                <a:latin typeface="Georgia"/>
                <a:ea typeface="Georgia"/>
                <a:cs typeface="Georgia"/>
                <a:sym typeface="Georgia"/>
              </a:rPr>
              <a:t>Age column Null imputation</a:t>
            </a:r>
            <a:endParaRPr/>
          </a:p>
          <a:p>
            <a:pPr indent="-285750" lvl="0" marL="285750" marR="0" rtl="0" algn="l">
              <a:spcBef>
                <a:spcPts val="0"/>
              </a:spcBef>
              <a:spcAft>
                <a:spcPts val="0"/>
              </a:spcAft>
              <a:buClr>
                <a:srgbClr val="000000"/>
              </a:buClr>
              <a:buSzPts val="1800"/>
              <a:buFont typeface="Noto Sans Symbols"/>
              <a:buChar char="⮚"/>
            </a:pPr>
            <a:r>
              <a:rPr i="0" lang="en-US" sz="1800">
                <a:solidFill>
                  <a:srgbClr val="000000"/>
                </a:solidFill>
                <a:latin typeface="Georgia"/>
                <a:ea typeface="Georgia"/>
                <a:cs typeface="Georgia"/>
                <a:sym typeface="Georgia"/>
              </a:rPr>
              <a:t>As we can see that in Age column approximately there are 40% of Null values</a:t>
            </a:r>
            <a:endParaRPr/>
          </a:p>
          <a:p>
            <a:pPr indent="-285750" lvl="0" marL="285750" marR="0" rtl="0" algn="l">
              <a:spcBef>
                <a:spcPts val="0"/>
              </a:spcBef>
              <a:spcAft>
                <a:spcPts val="0"/>
              </a:spcAft>
              <a:buClr>
                <a:srgbClr val="000000"/>
              </a:buClr>
              <a:buSzPts val="1800"/>
              <a:buFont typeface="Noto Sans Symbols"/>
              <a:buChar char="⮚"/>
            </a:pPr>
            <a:r>
              <a:rPr i="0" lang="en-US" sz="1800">
                <a:solidFill>
                  <a:srgbClr val="000000"/>
                </a:solidFill>
                <a:latin typeface="Georgia"/>
                <a:ea typeface="Georgia"/>
                <a:cs typeface="Georgia"/>
                <a:sym typeface="Georgia"/>
              </a:rPr>
              <a:t>If there are a high percentage of missing values in the Age column, replacing the missing values with the mean or median may not be appropriate. This is because the mean or median of the non-missing values may not be a good representation of the missing values. </a:t>
            </a:r>
            <a:endParaRPr/>
          </a:p>
          <a:p>
            <a:pPr indent="-285750" lvl="0" marL="285750" marR="0" rtl="0" algn="l">
              <a:spcBef>
                <a:spcPts val="0"/>
              </a:spcBef>
              <a:spcAft>
                <a:spcPts val="0"/>
              </a:spcAft>
              <a:buClr>
                <a:srgbClr val="000000"/>
              </a:buClr>
              <a:buSzPts val="1800"/>
              <a:buFont typeface="Noto Sans Symbols"/>
              <a:buChar char="⮚"/>
            </a:pPr>
            <a:r>
              <a:rPr i="0" lang="en-US" sz="1800">
                <a:solidFill>
                  <a:srgbClr val="000000"/>
                </a:solidFill>
                <a:latin typeface="Georgia"/>
                <a:ea typeface="Georgia"/>
                <a:cs typeface="Georgia"/>
                <a:sym typeface="Georgia"/>
              </a:rPr>
              <a:t>If a high percentage of the data is missing, it can skew the mean or median, making it a less accurate representation of the population.</a:t>
            </a:r>
            <a:endParaRPr/>
          </a:p>
          <a:p>
            <a:pPr indent="-285750" lvl="0" marL="285750" marR="0" rtl="0" algn="l">
              <a:spcBef>
                <a:spcPts val="0"/>
              </a:spcBef>
              <a:spcAft>
                <a:spcPts val="0"/>
              </a:spcAft>
              <a:buClr>
                <a:srgbClr val="000000"/>
              </a:buClr>
              <a:buSzPts val="1800"/>
              <a:buFont typeface="Noto Sans Symbols"/>
              <a:buChar char="⮚"/>
            </a:pPr>
            <a:r>
              <a:rPr lang="en-US" sz="1800">
                <a:solidFill>
                  <a:srgbClr val="000000"/>
                </a:solidFill>
                <a:latin typeface="Georgia"/>
                <a:ea typeface="Georgia"/>
                <a:cs typeface="Georgia"/>
                <a:sym typeface="Georgia"/>
              </a:rPr>
              <a:t>Null values are imputed by mean of age column.</a:t>
            </a:r>
            <a:endParaRPr/>
          </a:p>
          <a:p>
            <a:pPr indent="-285750" lvl="0" marL="285750" marR="0" rtl="0" algn="l">
              <a:spcBef>
                <a:spcPts val="0"/>
              </a:spcBef>
              <a:spcAft>
                <a:spcPts val="0"/>
              </a:spcAft>
              <a:buClr>
                <a:srgbClr val="000000"/>
              </a:buClr>
              <a:buSzPts val="1800"/>
              <a:buFont typeface="Noto Sans Symbols"/>
              <a:buChar char="⮚"/>
            </a:pPr>
            <a:r>
              <a:rPr i="0" lang="en-US" sz="1800">
                <a:solidFill>
                  <a:srgbClr val="000000"/>
                </a:solidFill>
                <a:latin typeface="Georgia"/>
                <a:ea typeface="Georgia"/>
                <a:cs typeface="Georgia"/>
                <a:sym typeface="Georgia"/>
              </a:rPr>
              <a:t>Age column contains lots of outliers and positively skewed</a:t>
            </a:r>
            <a:endParaRPr/>
          </a:p>
        </p:txBody>
      </p:sp>
      <p:sp>
        <p:nvSpPr>
          <p:cNvPr id="141" name="Google Shape;141;p7"/>
          <p:cNvSpPr txBox="1"/>
          <p:nvPr/>
        </p:nvSpPr>
        <p:spPr>
          <a:xfrm>
            <a:off x="0" y="5074927"/>
            <a:ext cx="125685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sng">
                <a:solidFill>
                  <a:srgbClr val="000000"/>
                </a:solidFill>
                <a:latin typeface="Helvetica Neue"/>
                <a:ea typeface="Helvetica Neue"/>
                <a:cs typeface="Helvetica Neue"/>
                <a:sym typeface="Helvetica Neue"/>
              </a:rPr>
              <a:t>Categorizing the age column by 'Children', 'Teenage', 'Young-adults','Middle-aged adults','Old-Aged adults','Very-Aged adults'</a:t>
            </a:r>
            <a:endParaRPr/>
          </a:p>
        </p:txBody>
      </p:sp>
      <p:sp>
        <p:nvSpPr>
          <p:cNvPr id="142" name="Google Shape;142;p7"/>
          <p:cNvSpPr txBox="1"/>
          <p:nvPr/>
        </p:nvSpPr>
        <p:spPr>
          <a:xfrm>
            <a:off x="887506" y="5352065"/>
            <a:ext cx="1089211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bin_edges = [0, 12, 20, 40, 60, 100,120]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bin_names = ['Children', 'Teenage', 'Young-adults', 'Middle-aged adults', 'Old-Aged adults', 'Very-Aged adults']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df['Age_category'] = pd.cut(df['Age'], bin_edges, labels=bin_names)</a:t>
            </a:r>
            <a:endParaRPr/>
          </a:p>
        </p:txBody>
      </p:sp>
      <p:pic>
        <p:nvPicPr>
          <p:cNvPr id="143" name="Google Shape;143;p7"/>
          <p:cNvPicPr preferRelativeResize="0"/>
          <p:nvPr/>
        </p:nvPicPr>
        <p:blipFill rotWithShape="1">
          <a:blip r:embed="rId4">
            <a:alphaModFix/>
          </a:blip>
          <a:srcRect b="0" l="0" r="0" t="0"/>
          <a:stretch/>
        </p:blipFill>
        <p:spPr>
          <a:xfrm>
            <a:off x="810478" y="173411"/>
            <a:ext cx="3196745" cy="22380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8"/>
          <p:cNvPicPr preferRelativeResize="0"/>
          <p:nvPr/>
        </p:nvPicPr>
        <p:blipFill rotWithShape="1">
          <a:blip r:embed="rId3">
            <a:alphaModFix/>
          </a:blip>
          <a:srcRect b="0" l="0" r="0" t="0"/>
          <a:stretch/>
        </p:blipFill>
        <p:spPr>
          <a:xfrm>
            <a:off x="702608" y="604838"/>
            <a:ext cx="5456145" cy="3348597"/>
          </a:xfrm>
          <a:prstGeom prst="rect">
            <a:avLst/>
          </a:prstGeom>
          <a:noFill/>
          <a:ln>
            <a:noFill/>
          </a:ln>
        </p:spPr>
      </p:pic>
      <p:pic>
        <p:nvPicPr>
          <p:cNvPr id="149" name="Google Shape;149;p8"/>
          <p:cNvPicPr preferRelativeResize="0"/>
          <p:nvPr/>
        </p:nvPicPr>
        <p:blipFill rotWithShape="1">
          <a:blip r:embed="rId4">
            <a:alphaModFix/>
          </a:blip>
          <a:srcRect b="0" l="0" r="0" t="0"/>
          <a:stretch/>
        </p:blipFill>
        <p:spPr>
          <a:xfrm>
            <a:off x="6516121" y="727822"/>
            <a:ext cx="4778847" cy="2893919"/>
          </a:xfrm>
          <a:prstGeom prst="rect">
            <a:avLst/>
          </a:prstGeom>
          <a:noFill/>
          <a:ln>
            <a:noFill/>
          </a:ln>
        </p:spPr>
      </p:pic>
      <p:sp>
        <p:nvSpPr>
          <p:cNvPr id="150" name="Google Shape;150;p8"/>
          <p:cNvSpPr txBox="1"/>
          <p:nvPr/>
        </p:nvSpPr>
        <p:spPr>
          <a:xfrm flipH="1">
            <a:off x="1273882" y="4392706"/>
            <a:ext cx="656127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2400"/>
              <a:buFont typeface="Noto Sans Symbols"/>
              <a:buChar char="⮚"/>
            </a:pPr>
            <a:r>
              <a:rPr lang="en-US" sz="2400">
                <a:solidFill>
                  <a:srgbClr val="FF0000"/>
                </a:solidFill>
                <a:latin typeface="Calibri"/>
                <a:ea typeface="Calibri"/>
                <a:cs typeface="Calibri"/>
                <a:sym typeface="Calibri"/>
              </a:rPr>
              <a:t>Most no of book users are Young adults followed by middle age adults </a:t>
            </a:r>
            <a:endParaRPr/>
          </a:p>
          <a:p>
            <a:pPr indent="-285750" lvl="0" marL="285750" marR="0" rtl="0" algn="l">
              <a:spcBef>
                <a:spcPts val="0"/>
              </a:spcBef>
              <a:spcAft>
                <a:spcPts val="0"/>
              </a:spcAft>
              <a:buClr>
                <a:srgbClr val="FF0000"/>
              </a:buClr>
              <a:buSzPts val="2400"/>
              <a:buFont typeface="Noto Sans Symbols"/>
              <a:buChar char="⮚"/>
            </a:pPr>
            <a:r>
              <a:rPr lang="en-US" sz="2400">
                <a:solidFill>
                  <a:srgbClr val="FF0000"/>
                </a:solidFill>
                <a:latin typeface="Calibri"/>
                <a:ea typeface="Calibri"/>
                <a:cs typeface="Calibri"/>
                <a:sym typeface="Calibri"/>
              </a:rPr>
              <a:t>Least no of book users are very age adults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9"/>
          <p:cNvPicPr preferRelativeResize="0"/>
          <p:nvPr>
            <p:ph idx="1" type="body"/>
          </p:nvPr>
        </p:nvPicPr>
        <p:blipFill rotWithShape="1">
          <a:blip r:embed="rId3">
            <a:alphaModFix/>
          </a:blip>
          <a:srcRect b="0" l="0" r="0" t="0"/>
          <a:stretch/>
        </p:blipFill>
        <p:spPr>
          <a:xfrm>
            <a:off x="6373908" y="484094"/>
            <a:ext cx="5818092" cy="4840941"/>
          </a:xfrm>
          <a:prstGeom prst="rect">
            <a:avLst/>
          </a:prstGeom>
          <a:noFill/>
          <a:ln>
            <a:noFill/>
          </a:ln>
        </p:spPr>
      </p:pic>
      <p:pic>
        <p:nvPicPr>
          <p:cNvPr id="156" name="Google Shape;156;p9"/>
          <p:cNvPicPr preferRelativeResize="0"/>
          <p:nvPr/>
        </p:nvPicPr>
        <p:blipFill rotWithShape="1">
          <a:blip r:embed="rId4">
            <a:alphaModFix/>
          </a:blip>
          <a:srcRect b="0" l="0" r="0" t="0"/>
          <a:stretch/>
        </p:blipFill>
        <p:spPr>
          <a:xfrm>
            <a:off x="821974" y="484094"/>
            <a:ext cx="4996120" cy="4903695"/>
          </a:xfrm>
          <a:prstGeom prst="rect">
            <a:avLst/>
          </a:prstGeom>
          <a:noFill/>
          <a:ln>
            <a:noFill/>
          </a:ln>
        </p:spPr>
      </p:pic>
      <p:sp>
        <p:nvSpPr>
          <p:cNvPr id="157" name="Google Shape;157;p9"/>
          <p:cNvSpPr txBox="1"/>
          <p:nvPr/>
        </p:nvSpPr>
        <p:spPr>
          <a:xfrm>
            <a:off x="821974" y="5567081"/>
            <a:ext cx="8274424"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started merging all three datasets into one master dataset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We can see that there are null values in column book-title,book-author,year of publication,image-S,image-M,image-L,so we drop those records from the dataset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2023-01-29T05:30:37Z</dcterms:created>
  <dc:creator>Madan K</dc:creator>
</cp:coreProperties>
</file>