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5" r:id="rId1"/>
  </p:sldMasterIdLst>
  <p:sldIdLst>
    <p:sldId id="266" r:id="rId2"/>
    <p:sldId id="257" r:id="rId3"/>
    <p:sldId id="267" r:id="rId4"/>
    <p:sldId id="26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snapToObjects="1">
      <p:cViewPr varScale="1">
        <p:scale>
          <a:sx n="65" d="100"/>
          <a:sy n="65" d="100"/>
        </p:scale>
        <p:origin x="133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0639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459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307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84708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7356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70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9930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68634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8972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39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7/25/2025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4451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173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953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273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545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3205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867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7/25/2025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68726301"/>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A530AD-7257-F6E5-C7AC-93DFE7BAB627}"/>
              </a:ext>
            </a:extLst>
          </p:cNvPr>
          <p:cNvSpPr txBox="1"/>
          <p:nvPr/>
        </p:nvSpPr>
        <p:spPr>
          <a:xfrm>
            <a:off x="38100" y="996950"/>
            <a:ext cx="9144000" cy="4770537"/>
          </a:xfrm>
          <a:prstGeom prst="rect">
            <a:avLst/>
          </a:prstGeom>
          <a:noFill/>
        </p:spPr>
        <p:txBody>
          <a:bodyPr wrap="square" rtlCol="0">
            <a:spAutoFit/>
          </a:bodyPr>
          <a:lstStyle/>
          <a:p>
            <a:r>
              <a:rPr lang="en-US" sz="3200" b="1" dirty="0"/>
              <a:t>School Attendance and Dropout Patterns in Kakuma Refugee Camp</a:t>
            </a:r>
          </a:p>
          <a:p>
            <a:endParaRPr lang="en-US" sz="3200" b="1" dirty="0"/>
          </a:p>
          <a:p>
            <a:pPr lvl="0">
              <a:buClr>
                <a:schemeClr val="dk1"/>
              </a:buClr>
              <a:buSzPts val="1300"/>
            </a:pPr>
            <a:r>
              <a:rPr lang="en-GB" sz="2000" b="1" dirty="0"/>
              <a:t>Student:</a:t>
            </a:r>
            <a:r>
              <a:rPr lang="en-GB" sz="2000" dirty="0"/>
              <a:t> Duelkuoth Joseph Gok</a:t>
            </a:r>
            <a:br>
              <a:rPr lang="en-GB" sz="2000" dirty="0"/>
            </a:br>
            <a:r>
              <a:rPr lang="en-GB" sz="2000" b="1" dirty="0"/>
              <a:t>Course:</a:t>
            </a:r>
            <a:r>
              <a:rPr lang="en-GB" sz="2000" dirty="0"/>
              <a:t> Data Analytics</a:t>
            </a:r>
            <a:br>
              <a:rPr lang="en-GB" sz="2000" dirty="0"/>
            </a:br>
            <a:r>
              <a:rPr lang="en-GB" sz="2000" b="1" dirty="0"/>
              <a:t>Project Type:</a:t>
            </a:r>
            <a:r>
              <a:rPr lang="en-GB" sz="2000" dirty="0"/>
              <a:t> Capstone Project</a:t>
            </a:r>
            <a:br>
              <a:rPr lang="en-GB" sz="2000" dirty="0"/>
            </a:br>
            <a:r>
              <a:rPr lang="en-GB" sz="2000" b="1" dirty="0"/>
              <a:t>Date:</a:t>
            </a:r>
            <a:r>
              <a:rPr lang="en-GB" sz="2000" dirty="0"/>
              <a:t> 22nd July </a:t>
            </a:r>
            <a:r>
              <a:rPr lang="en-GB" sz="2800" dirty="0"/>
              <a:t>2025</a:t>
            </a:r>
          </a:p>
          <a:p>
            <a:pPr lvl="0">
              <a:buClr>
                <a:schemeClr val="dk1"/>
              </a:buClr>
              <a:buSzPts val="1300"/>
            </a:pPr>
            <a:endParaRPr lang="en-GB" sz="2800" b="1" dirty="0"/>
          </a:p>
          <a:p>
            <a:pPr lvl="0">
              <a:buClr>
                <a:schemeClr val="dk1"/>
              </a:buClr>
              <a:buSzPts val="1300"/>
            </a:pPr>
            <a:endParaRPr lang="en-GB" sz="2800" b="1" dirty="0"/>
          </a:p>
          <a:p>
            <a:pPr lvl="0">
              <a:buClr>
                <a:schemeClr val="dk1"/>
              </a:buClr>
              <a:buSzPts val="1300"/>
            </a:pPr>
            <a:r>
              <a:rPr lang="en-GB" sz="1600" b="1" dirty="0"/>
              <a:t>Disclaimer: </a:t>
            </a:r>
            <a:r>
              <a:rPr lang="en-GB" sz="1600" i="1" dirty="0"/>
              <a:t>this project is based on a final dataset compiled strictly for academic and research purposes. While the data reflects real trends, it should not be used for strategic planning or policymaking without further validation and consultation with relevant authorities.</a:t>
            </a:r>
            <a:endParaRPr lang="en-GB" sz="1600" dirty="0"/>
          </a:p>
        </p:txBody>
      </p:sp>
    </p:spTree>
    <p:extLst>
      <p:ext uri="{BB962C8B-B14F-4D97-AF65-F5344CB8AC3E}">
        <p14:creationId xmlns:p14="http://schemas.microsoft.com/office/powerpoint/2010/main" val="20511504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of Findings</a:t>
            </a:r>
          </a:p>
        </p:txBody>
      </p:sp>
      <p:sp>
        <p:nvSpPr>
          <p:cNvPr id="3" name="Content Placeholder 2"/>
          <p:cNvSpPr>
            <a:spLocks noGrp="1"/>
          </p:cNvSpPr>
          <p:nvPr>
            <p:ph idx="1"/>
          </p:nvPr>
        </p:nvSpPr>
        <p:spPr/>
        <p:txBody>
          <a:bodyPr/>
          <a:lstStyle/>
          <a:p>
            <a:r>
              <a:t>- Total dropout rate is 25.7%</a:t>
            </a:r>
          </a:p>
          <a:p>
            <a:r>
              <a:t>- Female students are more affected</a:t>
            </a:r>
          </a:p>
          <a:p>
            <a:r>
              <a:t>- Major reasons: Early Marriage, Financial Pressure</a:t>
            </a:r>
          </a:p>
          <a:p>
            <a:r>
              <a:t>- School support systems are crucial.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 &amp; Conclusion</a:t>
            </a:r>
          </a:p>
        </p:txBody>
      </p:sp>
      <p:sp>
        <p:nvSpPr>
          <p:cNvPr id="3" name="Content Placeholder 2"/>
          <p:cNvSpPr>
            <a:spLocks noGrp="1"/>
          </p:cNvSpPr>
          <p:nvPr>
            <p:ph idx="1"/>
          </p:nvPr>
        </p:nvSpPr>
        <p:spPr/>
        <p:txBody>
          <a:bodyPr/>
          <a:lstStyle/>
          <a:p>
            <a:r>
              <a:t>- Implement counseling and mentorship programs</a:t>
            </a:r>
          </a:p>
          <a:p>
            <a:r>
              <a:t>- Provide financial and material support</a:t>
            </a:r>
          </a:p>
          <a:p>
            <a:r>
              <a:t>- Focus on keeping girls in school</a:t>
            </a:r>
          </a:p>
          <a:p>
            <a:r>
              <a:t>- Work with families and communities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069173"/>
            <a:ext cx="6377940" cy="1293028"/>
          </a:xfrm>
        </p:spPr>
        <p:txBody>
          <a:bodyPr/>
          <a:lstStyle/>
          <a:p>
            <a:pPr marL="571500" indent="-571500">
              <a:buFont typeface="Wingdings" panose="05000000000000000000" pitchFamily="2" charset="2"/>
              <a:buChar char="v"/>
            </a:pPr>
            <a:r>
              <a:rPr dirty="0"/>
              <a:t>Introduction</a:t>
            </a:r>
          </a:p>
        </p:txBody>
      </p:sp>
      <p:sp>
        <p:nvSpPr>
          <p:cNvPr id="3" name="Content Placeholder 2"/>
          <p:cNvSpPr>
            <a:spLocks noGrp="1"/>
          </p:cNvSpPr>
          <p:nvPr>
            <p:ph idx="1"/>
          </p:nvPr>
        </p:nvSpPr>
        <p:spPr>
          <a:xfrm>
            <a:off x="501227" y="2777067"/>
            <a:ext cx="7955280" cy="1634066"/>
          </a:xfrm>
        </p:spPr>
        <p:txBody>
          <a:bodyPr>
            <a:noAutofit/>
          </a:bodyPr>
          <a:lstStyle/>
          <a:p>
            <a:pPr>
              <a:buFont typeface="Wingdings" panose="05000000000000000000" pitchFamily="2" charset="2"/>
              <a:buChar char="Ø"/>
            </a:pPr>
            <a:r>
              <a:rPr lang="en-GB" sz="1800" dirty="0">
                <a:latin typeface="Poppins" panose="00000500000000000000" pitchFamily="2" charset="0"/>
                <a:cs typeface="Poppins" panose="00000500000000000000" pitchFamily="2" charset="0"/>
              </a:rPr>
              <a:t>This presentation shows how students in Kakuma Refugee Camp attend school and why some of them drop out. It looks at how many children are in school, why they stop going, and how boys and girls are affected differently. Many students leave school because of early marriage, family duties, or lack of money and support. Girls often face more problems than boys. We used real data to understand these issues and made charts to explain them clearly. This work helps schools, aid workers, and leaders find better ways to keep all children learning in Kakuma.</a:t>
            </a:r>
            <a:endParaRPr sz="1800" dirty="0">
              <a:latin typeface="Poppins" panose="00000500000000000000" pitchFamily="2" charset="0"/>
              <a:cs typeface="Poppins" panose="000005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49774265-F7BC-91CC-14A7-E98DAEDCA521}"/>
              </a:ext>
            </a:extLst>
          </p:cNvPr>
          <p:cNvSpPr/>
          <p:nvPr/>
        </p:nvSpPr>
        <p:spPr>
          <a:xfrm>
            <a:off x="7436117" y="823435"/>
            <a:ext cx="1669379" cy="6080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DC6A5DD2-B55D-63C3-13C9-7CEFC5E3A4A8}"/>
              </a:ext>
            </a:extLst>
          </p:cNvPr>
          <p:cNvSpPr/>
          <p:nvPr/>
        </p:nvSpPr>
        <p:spPr>
          <a:xfrm>
            <a:off x="5617933" y="823434"/>
            <a:ext cx="1730875" cy="60802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5986816C-5EF9-08B8-A4D8-6C565BADDE41}"/>
              </a:ext>
            </a:extLst>
          </p:cNvPr>
          <p:cNvSpPr/>
          <p:nvPr/>
        </p:nvSpPr>
        <p:spPr>
          <a:xfrm>
            <a:off x="3815933" y="838721"/>
            <a:ext cx="1730875" cy="5927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8BFFF1FC-7859-A2F2-B796-8B1FE9BACA57}"/>
              </a:ext>
            </a:extLst>
          </p:cNvPr>
          <p:cNvSpPr/>
          <p:nvPr/>
        </p:nvSpPr>
        <p:spPr>
          <a:xfrm>
            <a:off x="1949297" y="835547"/>
            <a:ext cx="1780435" cy="59591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42C46A56-0C90-A37E-2BB1-DB1DB3C996A1}"/>
              </a:ext>
            </a:extLst>
          </p:cNvPr>
          <p:cNvSpPr/>
          <p:nvPr/>
        </p:nvSpPr>
        <p:spPr>
          <a:xfrm>
            <a:off x="66080" y="835546"/>
            <a:ext cx="1842021" cy="59274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FDC708FC-948F-5B97-7772-C88CB52FD91C}"/>
              </a:ext>
            </a:extLst>
          </p:cNvPr>
          <p:cNvSpPr/>
          <p:nvPr/>
        </p:nvSpPr>
        <p:spPr>
          <a:xfrm>
            <a:off x="7436118" y="1587576"/>
            <a:ext cx="1669379" cy="311503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DEE7A48B-C62E-4C20-95D3-8823BF4F44A3}"/>
              </a:ext>
            </a:extLst>
          </p:cNvPr>
          <p:cNvSpPr/>
          <p:nvPr/>
        </p:nvSpPr>
        <p:spPr>
          <a:xfrm>
            <a:off x="5640623" y="1480820"/>
            <a:ext cx="1717488" cy="3208635"/>
          </a:xfrm>
          <a:prstGeom prst="round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Rectangle: Rounded Corners 19">
            <a:extLst>
              <a:ext uri="{FF2B5EF4-FFF2-40B4-BE49-F238E27FC236}">
                <a16:creationId xmlns:a16="http://schemas.microsoft.com/office/drawing/2014/main" id="{738B30FA-E2B0-9F75-A5A0-1DAD9FBAEE3E}"/>
              </a:ext>
            </a:extLst>
          </p:cNvPr>
          <p:cNvSpPr/>
          <p:nvPr/>
        </p:nvSpPr>
        <p:spPr>
          <a:xfrm>
            <a:off x="3843005" y="1480820"/>
            <a:ext cx="1717488" cy="3219663"/>
          </a:xfrm>
          <a:prstGeom prst="round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26151472-29F8-E4BD-4C57-6A0CB321F3CE}"/>
              </a:ext>
            </a:extLst>
          </p:cNvPr>
          <p:cNvSpPr/>
          <p:nvPr/>
        </p:nvSpPr>
        <p:spPr>
          <a:xfrm>
            <a:off x="38502" y="1480819"/>
            <a:ext cx="1860149" cy="32217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8" name="Rectangle: Rounded Corners 17">
            <a:extLst>
              <a:ext uri="{FF2B5EF4-FFF2-40B4-BE49-F238E27FC236}">
                <a16:creationId xmlns:a16="http://schemas.microsoft.com/office/drawing/2014/main" id="{399381C7-73E2-1D8F-CAF9-FBC4425C22F8}"/>
              </a:ext>
            </a:extLst>
          </p:cNvPr>
          <p:cNvSpPr/>
          <p:nvPr/>
        </p:nvSpPr>
        <p:spPr>
          <a:xfrm>
            <a:off x="1940372" y="1480819"/>
            <a:ext cx="1834365" cy="32217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316358FF-3D9A-4FDB-FBDD-0B242B240868}"/>
              </a:ext>
            </a:extLst>
          </p:cNvPr>
          <p:cNvSpPr txBox="1"/>
          <p:nvPr/>
        </p:nvSpPr>
        <p:spPr>
          <a:xfrm>
            <a:off x="0" y="0"/>
            <a:ext cx="9144000" cy="738664"/>
          </a:xfrm>
          <a:prstGeom prst="rect">
            <a:avLst/>
          </a:prstGeom>
          <a:noFill/>
        </p:spPr>
        <p:txBody>
          <a:bodyPr wrap="square" rtlCol="0">
            <a:spAutoFit/>
          </a:bodyPr>
          <a:lstStyle/>
          <a:p>
            <a:pPr algn="ctr"/>
            <a:r>
              <a:rPr lang="en-US" sz="2400" b="1" dirty="0"/>
              <a:t>Methodology</a:t>
            </a:r>
          </a:p>
          <a:p>
            <a:endParaRPr lang="en-GB" dirty="0"/>
          </a:p>
        </p:txBody>
      </p:sp>
      <p:sp>
        <p:nvSpPr>
          <p:cNvPr id="4" name="Google Shape;137;p15">
            <a:extLst>
              <a:ext uri="{FF2B5EF4-FFF2-40B4-BE49-F238E27FC236}">
                <a16:creationId xmlns:a16="http://schemas.microsoft.com/office/drawing/2014/main" id="{FB5D1296-D36E-7612-B012-E79A142A31DA}"/>
              </a:ext>
            </a:extLst>
          </p:cNvPr>
          <p:cNvSpPr txBox="1"/>
          <p:nvPr/>
        </p:nvSpPr>
        <p:spPr>
          <a:xfrm>
            <a:off x="0" y="1480820"/>
            <a:ext cx="1966919" cy="324647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venir"/>
              </a:rPr>
              <a:t>Final project dataset named kakuma_education_access.csv containing 1,000+ student records from various schools in Kakuma Refugee Camp.</a:t>
            </a:r>
            <a:endParaRPr dirty="0">
              <a:solidFill>
                <a:schemeClr val="tx1"/>
              </a:solidFill>
            </a:endParaRPr>
          </a:p>
        </p:txBody>
      </p:sp>
      <p:sp>
        <p:nvSpPr>
          <p:cNvPr id="6" name="Google Shape;141;p15">
            <a:extLst>
              <a:ext uri="{FF2B5EF4-FFF2-40B4-BE49-F238E27FC236}">
                <a16:creationId xmlns:a16="http://schemas.microsoft.com/office/drawing/2014/main" id="{DF16C210-1959-F72F-237B-45C90D984871}"/>
              </a:ext>
            </a:extLst>
          </p:cNvPr>
          <p:cNvSpPr txBox="1"/>
          <p:nvPr/>
        </p:nvSpPr>
        <p:spPr>
          <a:xfrm>
            <a:off x="1987541" y="1463563"/>
            <a:ext cx="1825440" cy="3246471"/>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lumMod val="95000"/>
                    <a:lumOff val="5000"/>
                  </a:schemeClr>
                </a:solidFill>
                <a:sym typeface="Avenir"/>
              </a:rPr>
              <a:t>Gender</a:t>
            </a:r>
            <a:endParaRPr dirty="0">
              <a:solidFill>
                <a:schemeClr val="tx1">
                  <a:lumMod val="95000"/>
                  <a:lumOff val="5000"/>
                </a:schemeClr>
              </a:solidFill>
            </a:endParaRPr>
          </a:p>
          <a:p>
            <a:r>
              <a:rPr lang="en-US" dirty="0">
                <a:solidFill>
                  <a:schemeClr val="tx1">
                    <a:lumMod val="95000"/>
                    <a:lumOff val="5000"/>
                  </a:schemeClr>
                </a:solidFill>
                <a:sym typeface="Avenir"/>
              </a:rPr>
              <a:t>Age</a:t>
            </a:r>
            <a:endParaRPr dirty="0">
              <a:solidFill>
                <a:schemeClr val="tx1">
                  <a:lumMod val="95000"/>
                  <a:lumOff val="5000"/>
                </a:schemeClr>
              </a:solidFill>
            </a:endParaRPr>
          </a:p>
          <a:p>
            <a:r>
              <a:rPr lang="en-US" dirty="0">
                <a:solidFill>
                  <a:schemeClr val="tx1">
                    <a:lumMod val="95000"/>
                    <a:lumOff val="5000"/>
                  </a:schemeClr>
                </a:solidFill>
                <a:sym typeface="Avenir"/>
              </a:rPr>
              <a:t>Class Level Attendance </a:t>
            </a:r>
            <a:endParaRPr dirty="0">
              <a:solidFill>
                <a:schemeClr val="tx1">
                  <a:lumMod val="95000"/>
                  <a:lumOff val="5000"/>
                </a:schemeClr>
              </a:solidFill>
            </a:endParaRPr>
          </a:p>
          <a:p>
            <a:r>
              <a:rPr lang="en-US" dirty="0">
                <a:solidFill>
                  <a:schemeClr val="tx1">
                    <a:lumMod val="95000"/>
                    <a:lumOff val="5000"/>
                  </a:schemeClr>
                </a:solidFill>
                <a:sym typeface="Avenir"/>
              </a:rPr>
              <a:t>Rate Dropout Status </a:t>
            </a:r>
            <a:endParaRPr dirty="0">
              <a:solidFill>
                <a:schemeClr val="tx1">
                  <a:lumMod val="95000"/>
                  <a:lumOff val="5000"/>
                </a:schemeClr>
              </a:solidFill>
            </a:endParaRPr>
          </a:p>
          <a:p>
            <a:r>
              <a:rPr lang="en-US" dirty="0">
                <a:solidFill>
                  <a:schemeClr val="tx1">
                    <a:lumMod val="95000"/>
                    <a:lumOff val="5000"/>
                  </a:schemeClr>
                </a:solidFill>
                <a:sym typeface="Avenir"/>
              </a:rPr>
              <a:t>Reason</a:t>
            </a:r>
            <a:endParaRPr dirty="0">
              <a:solidFill>
                <a:schemeClr val="tx1">
                  <a:lumMod val="95000"/>
                  <a:lumOff val="5000"/>
                </a:schemeClr>
              </a:solidFill>
            </a:endParaRPr>
          </a:p>
        </p:txBody>
      </p:sp>
      <p:sp>
        <p:nvSpPr>
          <p:cNvPr id="8" name="Google Shape;145;p15">
            <a:extLst>
              <a:ext uri="{FF2B5EF4-FFF2-40B4-BE49-F238E27FC236}">
                <a16:creationId xmlns:a16="http://schemas.microsoft.com/office/drawing/2014/main" id="{0EFA2C8A-35CD-927F-F2EE-F8F97585CD38}"/>
              </a:ext>
            </a:extLst>
          </p:cNvPr>
          <p:cNvSpPr txBox="1"/>
          <p:nvPr/>
        </p:nvSpPr>
        <p:spPr>
          <a:xfrm>
            <a:off x="3843005" y="1456141"/>
            <a:ext cx="1820034" cy="3233314"/>
          </a:xfrm>
          <a:prstGeom prst="rect">
            <a:avLst/>
          </a:prstGeom>
          <a:noFill/>
          <a:ln>
            <a:noFill/>
          </a:ln>
        </p:spPr>
        <p:txBody>
          <a:bodyPr spcFirstLastPara="1" wrap="square" lIns="166500" tIns="166500" rIns="166500" bIns="333000" anchor="t" anchorCtr="0">
            <a:noAutofit/>
          </a:bodyPr>
          <a:lstStyle/>
          <a:p>
            <a:pPr marL="0" marR="0" lvl="0" indent="0" algn="l" rtl="0">
              <a:lnSpc>
                <a:spcPct val="90000"/>
              </a:lnSpc>
              <a:spcBef>
                <a:spcPts val="0"/>
              </a:spcBef>
              <a:spcAft>
                <a:spcPts val="0"/>
              </a:spcAft>
              <a:buClr>
                <a:schemeClr val="dk1"/>
              </a:buClr>
              <a:buSzPts val="1100"/>
              <a:buFont typeface="Avenir"/>
              <a:buNone/>
            </a:pPr>
            <a:r>
              <a:rPr lang="en-US" sz="1600" i="0" u="none" strike="noStrike" cap="none" dirty="0">
                <a:solidFill>
                  <a:schemeClr val="dk1"/>
                </a:solidFill>
                <a:latin typeface="Avenir"/>
                <a:ea typeface="Avenir"/>
                <a:cs typeface="Avenir"/>
                <a:sym typeface="Avenir"/>
              </a:rPr>
              <a:t>Handled missing</a:t>
            </a:r>
            <a:r>
              <a:rPr lang="en-US" sz="1600" b="1" i="0" u="none" strike="noStrike" cap="none" dirty="0">
                <a:solidFill>
                  <a:schemeClr val="dk1"/>
                </a:solidFill>
                <a:latin typeface="Avenir"/>
                <a:ea typeface="Avenir"/>
                <a:cs typeface="Avenir"/>
                <a:sym typeface="Avenir"/>
              </a:rPr>
              <a:t> </a:t>
            </a:r>
            <a:r>
              <a:rPr lang="en-US" sz="1600" b="0" i="0" u="none" strike="noStrike" cap="none" dirty="0">
                <a:solidFill>
                  <a:schemeClr val="dk1"/>
                </a:solidFill>
                <a:latin typeface="Avenir"/>
                <a:ea typeface="Avenir"/>
                <a:cs typeface="Avenir"/>
                <a:sym typeface="Avenir"/>
              </a:rPr>
              <a:t>values (e.g., attendance, age, dropout reason)</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Standardized school names and dropout categories</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solidFill>
                  <a:schemeClr val="dk1"/>
                </a:solidFill>
                <a:latin typeface="Avenir"/>
                <a:ea typeface="Avenir"/>
                <a:cs typeface="Avenir"/>
                <a:sym typeface="Avenir"/>
              </a:rPr>
              <a:t>Converted attendance rate to numeric format</a:t>
            </a:r>
            <a:endParaRPr sz="1600" dirty="0"/>
          </a:p>
        </p:txBody>
      </p:sp>
      <p:sp>
        <p:nvSpPr>
          <p:cNvPr id="10" name="Google Shape;149;p15">
            <a:extLst>
              <a:ext uri="{FF2B5EF4-FFF2-40B4-BE49-F238E27FC236}">
                <a16:creationId xmlns:a16="http://schemas.microsoft.com/office/drawing/2014/main" id="{7D0791F9-AE83-61D4-E035-05EBB49BB2B5}"/>
              </a:ext>
            </a:extLst>
          </p:cNvPr>
          <p:cNvSpPr txBox="1"/>
          <p:nvPr/>
        </p:nvSpPr>
        <p:spPr>
          <a:xfrm>
            <a:off x="5598737" y="1491849"/>
            <a:ext cx="1717487" cy="2614502"/>
          </a:xfrm>
          <a:prstGeom prst="rect">
            <a:avLst/>
          </a:prstGeom>
          <a:noFill/>
          <a:ln>
            <a:noFill/>
          </a:ln>
        </p:spPr>
        <p:txBody>
          <a:bodyPr spcFirstLastPara="1" wrap="square" lIns="166500" tIns="166500" rIns="166500" bIns="333000" anchor="t" anchorCtr="0">
            <a:noAutofit/>
          </a:bodyPr>
          <a:lstStyle/>
          <a:p>
            <a:pPr marL="0" marR="0" lvl="0" indent="0" algn="l" rtl="0">
              <a:lnSpc>
                <a:spcPct val="90000"/>
              </a:lnSpc>
              <a:spcBef>
                <a:spcPts val="0"/>
              </a:spcBef>
              <a:spcAft>
                <a:spcPts val="0"/>
              </a:spcAft>
              <a:buClr>
                <a:schemeClr val="dk1"/>
              </a:buClr>
              <a:buSzPts val="1100"/>
              <a:buFont typeface="Avenir"/>
              <a:buNone/>
            </a:pPr>
            <a:r>
              <a:rPr lang="en-US" sz="1600" i="0" u="none" strike="noStrike" cap="none" dirty="0">
                <a:latin typeface="Avenir"/>
                <a:ea typeface="Avenir"/>
                <a:cs typeface="Avenir"/>
                <a:sym typeface="Avenir"/>
              </a:rPr>
              <a:t>Categorized age </a:t>
            </a:r>
            <a:r>
              <a:rPr lang="en-US" sz="1600" b="0" i="0" u="none" strike="noStrike" cap="none" dirty="0">
                <a:latin typeface="Avenir"/>
                <a:ea typeface="Avenir"/>
                <a:cs typeface="Avenir"/>
                <a:sym typeface="Avenir"/>
              </a:rPr>
              <a:t>into groups (e.g., 6–9, 10–13, </a:t>
            </a:r>
            <a:r>
              <a:rPr lang="en-US" sz="1600" dirty="0">
                <a:latin typeface="Avenir"/>
                <a:sym typeface="Avenir"/>
              </a:rPr>
              <a:t>14–17</a:t>
            </a:r>
            <a:r>
              <a:rPr lang="en-US" sz="1600" b="0" i="0" u="none" strike="noStrike" cap="none" dirty="0">
                <a:latin typeface="Avenir"/>
                <a:ea typeface="Avenir"/>
                <a:cs typeface="Avenir"/>
                <a:sym typeface="Avenir"/>
              </a:rPr>
              <a:t>)</a:t>
            </a:r>
            <a:endParaRPr sz="1600"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latin typeface="Avenir"/>
                <a:ea typeface="Avenir"/>
                <a:cs typeface="Avenir"/>
                <a:sym typeface="Avenir"/>
              </a:rPr>
              <a:t>Calculated dropout rates per </a:t>
            </a:r>
            <a:r>
              <a:rPr lang="en-US" dirty="0">
                <a:sym typeface="Avenir"/>
              </a:rPr>
              <a:t>school</a:t>
            </a:r>
            <a:endParaRPr dirty="0"/>
          </a:p>
          <a:p>
            <a:pPr marL="0" marR="0" lvl="0" indent="0" algn="l" rtl="0">
              <a:lnSpc>
                <a:spcPct val="90000"/>
              </a:lnSpc>
              <a:spcBef>
                <a:spcPts val="385"/>
              </a:spcBef>
              <a:spcAft>
                <a:spcPts val="0"/>
              </a:spcAft>
              <a:buClr>
                <a:schemeClr val="dk1"/>
              </a:buClr>
              <a:buSzPts val="1100"/>
              <a:buFont typeface="Avenir"/>
              <a:buNone/>
            </a:pPr>
            <a:r>
              <a:rPr lang="en-US" sz="1600" b="0" i="0" u="none" strike="noStrike" cap="none" dirty="0">
                <a:latin typeface="Avenir"/>
                <a:ea typeface="Avenir"/>
                <a:cs typeface="Avenir"/>
                <a:sym typeface="Avenir"/>
              </a:rPr>
              <a:t>Grouped data by gender, age group, and class level</a:t>
            </a:r>
            <a:endParaRPr sz="1600" dirty="0"/>
          </a:p>
        </p:txBody>
      </p:sp>
      <p:sp>
        <p:nvSpPr>
          <p:cNvPr id="12" name="Google Shape;153;p15">
            <a:extLst>
              <a:ext uri="{FF2B5EF4-FFF2-40B4-BE49-F238E27FC236}">
                <a16:creationId xmlns:a16="http://schemas.microsoft.com/office/drawing/2014/main" id="{42A8A707-7348-E3F1-F295-3F28211ED3A7}"/>
              </a:ext>
            </a:extLst>
          </p:cNvPr>
          <p:cNvSpPr txBox="1"/>
          <p:nvPr/>
        </p:nvSpPr>
        <p:spPr>
          <a:xfrm>
            <a:off x="7449650" y="1491848"/>
            <a:ext cx="1694350" cy="3218186"/>
          </a:xfrm>
          <a:prstGeom prst="rect">
            <a:avLst/>
          </a:prstGeom>
          <a:solidFill>
            <a:srgbClr val="FFC000"/>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solidFill>
                  <a:schemeClr val="tx1"/>
                </a:solidFill>
                <a:sym typeface="Avenir"/>
              </a:rPr>
              <a:t>Microsoft Excel or Python for cleaning and preparation</a:t>
            </a:r>
            <a:endParaRPr dirty="0">
              <a:solidFill>
                <a:schemeClr val="tx1"/>
              </a:solidFill>
            </a:endParaRPr>
          </a:p>
          <a:p>
            <a:r>
              <a:rPr lang="en-US" dirty="0">
                <a:solidFill>
                  <a:schemeClr val="tx1"/>
                </a:solidFill>
                <a:sym typeface="Avenir"/>
              </a:rPr>
              <a:t>Power BI for interactive visualizations and exploration</a:t>
            </a:r>
            <a:endParaRPr dirty="0">
              <a:solidFill>
                <a:schemeClr val="tx1"/>
              </a:solidFill>
            </a:endParaRPr>
          </a:p>
        </p:txBody>
      </p:sp>
      <p:sp>
        <p:nvSpPr>
          <p:cNvPr id="13" name="Google Shape;135;p15">
            <a:extLst>
              <a:ext uri="{FF2B5EF4-FFF2-40B4-BE49-F238E27FC236}">
                <a16:creationId xmlns:a16="http://schemas.microsoft.com/office/drawing/2014/main" id="{05773E63-336B-EAEC-0C6A-3E9F64F355A1}"/>
              </a:ext>
            </a:extLst>
          </p:cNvPr>
          <p:cNvSpPr txBox="1"/>
          <p:nvPr/>
        </p:nvSpPr>
        <p:spPr>
          <a:xfrm>
            <a:off x="154866" y="752667"/>
            <a:ext cx="1627419" cy="490478"/>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 Source:</a:t>
            </a:r>
            <a:endParaRPr b="1" dirty="0"/>
          </a:p>
        </p:txBody>
      </p:sp>
      <p:sp>
        <p:nvSpPr>
          <p:cNvPr id="14" name="Google Shape;139;p15">
            <a:extLst>
              <a:ext uri="{FF2B5EF4-FFF2-40B4-BE49-F238E27FC236}">
                <a16:creationId xmlns:a16="http://schemas.microsoft.com/office/drawing/2014/main" id="{39456B31-5B21-AE15-2FE6-3314EEE4CBC1}"/>
              </a:ext>
            </a:extLst>
          </p:cNvPr>
          <p:cNvSpPr txBox="1"/>
          <p:nvPr/>
        </p:nvSpPr>
        <p:spPr>
          <a:xfrm>
            <a:off x="1966919" y="842971"/>
            <a:ext cx="1730875" cy="613169"/>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Key Fields Analyzed</a:t>
            </a:r>
            <a:r>
              <a:rPr lang="en-US" sz="1800" b="1" i="0" u="none" strike="noStrike" cap="none" dirty="0">
                <a:solidFill>
                  <a:schemeClr val="lt1"/>
                </a:solidFill>
                <a:latin typeface="Avenir"/>
                <a:ea typeface="Avenir"/>
                <a:cs typeface="Avenir"/>
                <a:sym typeface="Avenir"/>
              </a:rPr>
              <a:t>:</a:t>
            </a:r>
            <a:endParaRPr b="1" dirty="0"/>
          </a:p>
        </p:txBody>
      </p:sp>
      <p:sp>
        <p:nvSpPr>
          <p:cNvPr id="15" name="Google Shape;143;p15">
            <a:extLst>
              <a:ext uri="{FF2B5EF4-FFF2-40B4-BE49-F238E27FC236}">
                <a16:creationId xmlns:a16="http://schemas.microsoft.com/office/drawing/2014/main" id="{DE2B76B1-7D91-8B68-06FE-64A712ADDBC9}"/>
              </a:ext>
            </a:extLst>
          </p:cNvPr>
          <p:cNvSpPr txBox="1"/>
          <p:nvPr/>
        </p:nvSpPr>
        <p:spPr>
          <a:xfrm>
            <a:off x="3815933" y="867650"/>
            <a:ext cx="1674085" cy="375495"/>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a:t>
            </a:r>
            <a:r>
              <a:rPr lang="en-US" sz="1800" b="0" i="0" u="none" strike="noStrike" cap="none" dirty="0">
                <a:solidFill>
                  <a:schemeClr val="lt1"/>
                </a:solidFill>
                <a:latin typeface="Avenir"/>
                <a:ea typeface="Avenir"/>
                <a:cs typeface="Avenir"/>
                <a:sym typeface="Avenir"/>
              </a:rPr>
              <a:t> </a:t>
            </a:r>
            <a:r>
              <a:rPr lang="en-US" sz="1800" b="1" i="0" u="none" strike="noStrike" cap="none" dirty="0">
                <a:latin typeface="Avenir"/>
                <a:ea typeface="Avenir"/>
                <a:cs typeface="Avenir"/>
                <a:sym typeface="Avenir"/>
              </a:rPr>
              <a:t>Cleaning:</a:t>
            </a:r>
            <a:endParaRPr b="1" dirty="0"/>
          </a:p>
        </p:txBody>
      </p:sp>
      <p:sp>
        <p:nvSpPr>
          <p:cNvPr id="16" name="Google Shape;147;p15">
            <a:extLst>
              <a:ext uri="{FF2B5EF4-FFF2-40B4-BE49-F238E27FC236}">
                <a16:creationId xmlns:a16="http://schemas.microsoft.com/office/drawing/2014/main" id="{98C83008-74A3-4A60-FC08-4CF00B11509A}"/>
              </a:ext>
            </a:extLst>
          </p:cNvPr>
          <p:cNvSpPr txBox="1"/>
          <p:nvPr/>
        </p:nvSpPr>
        <p:spPr>
          <a:xfrm>
            <a:off x="5694650" y="1042218"/>
            <a:ext cx="1648095" cy="389243"/>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Data Transformation:</a:t>
            </a:r>
            <a:endParaRPr b="1" dirty="0"/>
          </a:p>
        </p:txBody>
      </p:sp>
      <p:sp>
        <p:nvSpPr>
          <p:cNvPr id="17" name="Google Shape;151;p15">
            <a:extLst>
              <a:ext uri="{FF2B5EF4-FFF2-40B4-BE49-F238E27FC236}">
                <a16:creationId xmlns:a16="http://schemas.microsoft.com/office/drawing/2014/main" id="{25C6EAB2-3724-D674-A415-58DA56F8A4BD}"/>
              </a:ext>
            </a:extLst>
          </p:cNvPr>
          <p:cNvSpPr txBox="1"/>
          <p:nvPr/>
        </p:nvSpPr>
        <p:spPr>
          <a:xfrm>
            <a:off x="7562618" y="867650"/>
            <a:ext cx="1501682" cy="375495"/>
          </a:xfrm>
          <a:prstGeom prst="rect">
            <a:avLst/>
          </a:prstGeom>
          <a:noFill/>
          <a:ln>
            <a:noFill/>
          </a:ln>
        </p:spPr>
        <p:txBody>
          <a:bodyPr spcFirstLastPara="1" wrap="square" lIns="85750" tIns="85750" rIns="85750" bIns="85750" anchor="ctr" anchorCtr="0">
            <a:noAutofit/>
          </a:bodyPr>
          <a:lstStyle/>
          <a:p>
            <a:pPr marL="0" marR="0" lvl="0" indent="0" algn="ctr" rtl="0">
              <a:lnSpc>
                <a:spcPct val="90000"/>
              </a:lnSpc>
              <a:spcBef>
                <a:spcPts val="0"/>
              </a:spcBef>
              <a:spcAft>
                <a:spcPts val="0"/>
              </a:spcAft>
              <a:buClr>
                <a:schemeClr val="lt1"/>
              </a:buClr>
              <a:buSzPts val="1800"/>
              <a:buFont typeface="Avenir"/>
              <a:buNone/>
            </a:pPr>
            <a:r>
              <a:rPr lang="en-US" sz="1800" b="1" i="0" u="none" strike="noStrike" cap="none" dirty="0">
                <a:latin typeface="Avenir"/>
                <a:ea typeface="Avenir"/>
                <a:cs typeface="Avenir"/>
                <a:sym typeface="Avenir"/>
              </a:rPr>
              <a:t>Analysis Tools Used:</a:t>
            </a:r>
            <a:endParaRPr b="1" dirty="0"/>
          </a:p>
        </p:txBody>
      </p:sp>
    </p:spTree>
    <p:extLst>
      <p:ext uri="{BB962C8B-B14F-4D97-AF65-F5344CB8AC3E}">
        <p14:creationId xmlns:p14="http://schemas.microsoft.com/office/powerpoint/2010/main" val="329106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959768F-F771-4139-8D76-692D13CCFF55}"/>
              </a:ext>
            </a:extLst>
          </p:cNvPr>
          <p:cNvSpPr/>
          <p:nvPr/>
        </p:nvSpPr>
        <p:spPr>
          <a:xfrm>
            <a:off x="114084" y="1227852"/>
            <a:ext cx="1401373" cy="11595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sz="2800" b="1" dirty="0">
              <a:effectLst>
                <a:outerShdw blurRad="38100" dist="38100" dir="2700000" algn="tl">
                  <a:srgbClr val="000000">
                    <a:alpha val="43137"/>
                  </a:srgbClr>
                </a:outerShdw>
              </a:effectLst>
            </a:endParaRPr>
          </a:p>
          <a:p>
            <a:pPr algn="ctr"/>
            <a:r>
              <a:rPr lang="en-GB" sz="2800" b="1" dirty="0">
                <a:solidFill>
                  <a:schemeClr val="tx1"/>
                </a:solidFill>
                <a:effectLst>
                  <a:outerShdw blurRad="38100" dist="38100" dir="2700000" algn="tl">
                    <a:srgbClr val="000000">
                      <a:alpha val="43137"/>
                    </a:srgbClr>
                  </a:outerShdw>
                </a:effectLst>
              </a:rPr>
              <a:t>1000</a:t>
            </a:r>
          </a:p>
          <a:p>
            <a:pPr algn="ctr"/>
            <a:endParaRPr lang="en-GB" dirty="0"/>
          </a:p>
        </p:txBody>
      </p:sp>
      <p:sp>
        <p:nvSpPr>
          <p:cNvPr id="5" name="TextBox 4">
            <a:extLst>
              <a:ext uri="{FF2B5EF4-FFF2-40B4-BE49-F238E27FC236}">
                <a16:creationId xmlns:a16="http://schemas.microsoft.com/office/drawing/2014/main" id="{CDE0DFE5-2BEB-46DF-534A-A96EAFEC506F}"/>
              </a:ext>
            </a:extLst>
          </p:cNvPr>
          <p:cNvSpPr txBox="1"/>
          <p:nvPr/>
        </p:nvSpPr>
        <p:spPr>
          <a:xfrm>
            <a:off x="285684" y="928985"/>
            <a:ext cx="1019926" cy="923330"/>
          </a:xfrm>
          <a:prstGeom prst="rect">
            <a:avLst/>
          </a:prstGeom>
          <a:noFill/>
        </p:spPr>
        <p:txBody>
          <a:bodyPr wrap="square" rtlCol="0">
            <a:spAutoFit/>
          </a:bodyPr>
          <a:lstStyle/>
          <a:p>
            <a:pPr algn="ctr"/>
            <a:endParaRPr lang="en-US" b="1" dirty="0">
              <a:solidFill>
                <a:schemeClr val="bg1"/>
              </a:solidFill>
              <a:effectLst>
                <a:outerShdw blurRad="38100" dist="38100" dir="2700000" algn="tl">
                  <a:srgbClr val="000000">
                    <a:alpha val="43137"/>
                  </a:srgbClr>
                </a:outerShdw>
              </a:effectLst>
            </a:endParaRPr>
          </a:p>
          <a:p>
            <a:pPr algn="ctr"/>
            <a:r>
              <a:rPr lang="en-US" b="1" dirty="0">
                <a:effectLst>
                  <a:outerShdw blurRad="38100" dist="38100" dir="2700000" algn="tl">
                    <a:srgbClr val="000000">
                      <a:alpha val="43137"/>
                    </a:srgbClr>
                  </a:outerShdw>
                </a:effectLst>
              </a:rPr>
              <a:t>Total Student</a:t>
            </a:r>
            <a:endParaRPr lang="en-GB" b="1" dirty="0">
              <a:effectLst>
                <a:outerShdw blurRad="38100" dist="38100" dir="2700000" algn="tl">
                  <a:srgbClr val="000000">
                    <a:alpha val="43137"/>
                  </a:srgbClr>
                </a:outerShdw>
              </a:effectLst>
            </a:endParaRPr>
          </a:p>
        </p:txBody>
      </p:sp>
      <p:sp>
        <p:nvSpPr>
          <p:cNvPr id="6" name="Rectangle: Rounded Corners 5">
            <a:extLst>
              <a:ext uri="{FF2B5EF4-FFF2-40B4-BE49-F238E27FC236}">
                <a16:creationId xmlns:a16="http://schemas.microsoft.com/office/drawing/2014/main" id="{773AD88E-49AF-E897-D03F-E7E23F3948FD}"/>
              </a:ext>
            </a:extLst>
          </p:cNvPr>
          <p:cNvSpPr/>
          <p:nvPr/>
        </p:nvSpPr>
        <p:spPr>
          <a:xfrm>
            <a:off x="1592522" y="1222859"/>
            <a:ext cx="1407374" cy="116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effectLst>
                  <a:outerShdw blurRad="38100" dist="38100" dir="2700000" algn="tl">
                    <a:srgbClr val="000000">
                      <a:alpha val="43137"/>
                    </a:srgbClr>
                  </a:outerShdw>
                </a:effectLst>
              </a:rPr>
              <a:t>Total</a:t>
            </a:r>
            <a:r>
              <a:rPr lang="en-GB" b="1" dirty="0">
                <a:solidFill>
                  <a:schemeClr val="tx1"/>
                </a:solidFill>
              </a:rPr>
              <a:t> Enrolled</a:t>
            </a:r>
          </a:p>
          <a:p>
            <a:pPr algn="ctr"/>
            <a:r>
              <a:rPr lang="en-GB" sz="2400" b="1" dirty="0">
                <a:solidFill>
                  <a:schemeClr val="tx1"/>
                </a:solidFill>
              </a:rPr>
              <a:t> 743</a:t>
            </a:r>
          </a:p>
        </p:txBody>
      </p:sp>
      <p:sp>
        <p:nvSpPr>
          <p:cNvPr id="9" name="Rectangle: Rounded Corners 8">
            <a:extLst>
              <a:ext uri="{FF2B5EF4-FFF2-40B4-BE49-F238E27FC236}">
                <a16:creationId xmlns:a16="http://schemas.microsoft.com/office/drawing/2014/main" id="{ECBE73E8-3F32-244F-FFA0-6E2C2FAFA013}"/>
              </a:ext>
            </a:extLst>
          </p:cNvPr>
          <p:cNvSpPr/>
          <p:nvPr/>
        </p:nvSpPr>
        <p:spPr>
          <a:xfrm>
            <a:off x="3065715" y="1222859"/>
            <a:ext cx="1427872" cy="116455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effectLst>
                  <a:outerShdw blurRad="38100" dist="38100" dir="2700000" algn="tl">
                    <a:srgbClr val="000000">
                      <a:alpha val="43137"/>
                    </a:srgbClr>
                  </a:outerShdw>
                </a:effectLst>
              </a:rPr>
              <a:t>Total</a:t>
            </a:r>
          </a:p>
          <a:p>
            <a:pPr algn="ctr"/>
            <a:r>
              <a:rPr lang="en-GB" b="1" dirty="0">
                <a:solidFill>
                  <a:schemeClr val="tx1"/>
                </a:solidFill>
                <a:effectLst>
                  <a:outerShdw blurRad="38100" dist="38100" dir="2700000" algn="tl">
                    <a:srgbClr val="000000">
                      <a:alpha val="43137"/>
                    </a:srgbClr>
                  </a:outerShdw>
                </a:effectLst>
              </a:rPr>
              <a:t>Dropouts</a:t>
            </a:r>
            <a:r>
              <a:rPr lang="en-GB" sz="2400" dirty="0">
                <a:solidFill>
                  <a:schemeClr val="tx1"/>
                </a:solidFill>
              </a:rPr>
              <a:t> </a:t>
            </a:r>
            <a:r>
              <a:rPr lang="en-GB" sz="2400" b="1" dirty="0">
                <a:solidFill>
                  <a:schemeClr val="tx1"/>
                </a:solidFill>
              </a:rPr>
              <a:t>257</a:t>
            </a:r>
          </a:p>
        </p:txBody>
      </p:sp>
      <p:sp>
        <p:nvSpPr>
          <p:cNvPr id="11" name="Rectangle: Rounded Corners 10">
            <a:extLst>
              <a:ext uri="{FF2B5EF4-FFF2-40B4-BE49-F238E27FC236}">
                <a16:creationId xmlns:a16="http://schemas.microsoft.com/office/drawing/2014/main" id="{1D75C952-C9B9-E674-7640-92FA5834BCF1}"/>
              </a:ext>
            </a:extLst>
          </p:cNvPr>
          <p:cNvSpPr/>
          <p:nvPr/>
        </p:nvSpPr>
        <p:spPr>
          <a:xfrm>
            <a:off x="4559406" y="1222861"/>
            <a:ext cx="1485139" cy="116954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2" name="Rectangle: Rounded Corners 11">
            <a:extLst>
              <a:ext uri="{FF2B5EF4-FFF2-40B4-BE49-F238E27FC236}">
                <a16:creationId xmlns:a16="http://schemas.microsoft.com/office/drawing/2014/main" id="{56C6C895-039D-8C20-D463-6C2EE2BEED2D}"/>
              </a:ext>
            </a:extLst>
          </p:cNvPr>
          <p:cNvSpPr/>
          <p:nvPr/>
        </p:nvSpPr>
        <p:spPr>
          <a:xfrm>
            <a:off x="6105501" y="1257440"/>
            <a:ext cx="1449481" cy="11349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3" name="TextBox 12">
            <a:extLst>
              <a:ext uri="{FF2B5EF4-FFF2-40B4-BE49-F238E27FC236}">
                <a16:creationId xmlns:a16="http://schemas.microsoft.com/office/drawing/2014/main" id="{CEBE7487-3405-3974-2503-1C88A84969FD}"/>
              </a:ext>
            </a:extLst>
          </p:cNvPr>
          <p:cNvSpPr txBox="1"/>
          <p:nvPr/>
        </p:nvSpPr>
        <p:spPr>
          <a:xfrm>
            <a:off x="1098550" y="298450"/>
            <a:ext cx="7162800" cy="707886"/>
          </a:xfrm>
          <a:prstGeom prst="rect">
            <a:avLst/>
          </a:prstGeom>
          <a:noFill/>
        </p:spPr>
        <p:txBody>
          <a:bodyPr wrap="square" rtlCol="0">
            <a:spAutoFit/>
          </a:bodyPr>
          <a:lstStyle/>
          <a:p>
            <a:pPr lvl="2"/>
            <a:r>
              <a:rPr lang="en-GB" sz="4000" b="1" dirty="0"/>
              <a:t>Key Metrics Overview</a:t>
            </a:r>
          </a:p>
        </p:txBody>
      </p:sp>
      <p:sp>
        <p:nvSpPr>
          <p:cNvPr id="15" name="TextBox 14">
            <a:extLst>
              <a:ext uri="{FF2B5EF4-FFF2-40B4-BE49-F238E27FC236}">
                <a16:creationId xmlns:a16="http://schemas.microsoft.com/office/drawing/2014/main" id="{54309281-0BA5-1C5B-0DDC-BA447AC1CFF0}"/>
              </a:ext>
            </a:extLst>
          </p:cNvPr>
          <p:cNvSpPr txBox="1"/>
          <p:nvPr/>
        </p:nvSpPr>
        <p:spPr>
          <a:xfrm>
            <a:off x="4701183" y="1194826"/>
            <a:ext cx="1359881" cy="1446550"/>
          </a:xfrm>
          <a:prstGeom prst="rect">
            <a:avLst/>
          </a:prstGeom>
          <a:noFill/>
        </p:spPr>
        <p:txBody>
          <a:bodyPr wrap="square" rtlCol="0">
            <a:spAutoFit/>
          </a:bodyPr>
          <a:lstStyle/>
          <a:p>
            <a:r>
              <a:rPr lang="en-GB" sz="1400" b="1" dirty="0"/>
              <a:t>Avg. </a:t>
            </a:r>
            <a:r>
              <a:rPr lang="en-GB" b="1" dirty="0">
                <a:effectLst>
                  <a:outerShdw blurRad="38100" dist="38100" dir="2700000" algn="tl">
                    <a:srgbClr val="000000">
                      <a:alpha val="43137"/>
                    </a:srgbClr>
                  </a:outerShdw>
                </a:effectLst>
              </a:rPr>
              <a:t>Dropout</a:t>
            </a:r>
            <a:r>
              <a:rPr lang="en-GB" sz="1400" b="1" dirty="0"/>
              <a:t> Rate:</a:t>
            </a:r>
          </a:p>
          <a:p>
            <a:r>
              <a:rPr lang="en-GB" sz="1400" b="1" dirty="0"/>
              <a:t> </a:t>
            </a:r>
            <a:r>
              <a:rPr lang="en-GB" sz="2400" b="1" dirty="0"/>
              <a:t>25.7%</a:t>
            </a:r>
          </a:p>
          <a:p>
            <a:endParaRPr lang="en-GB" dirty="0"/>
          </a:p>
        </p:txBody>
      </p:sp>
      <p:sp>
        <p:nvSpPr>
          <p:cNvPr id="16" name="TextBox 15">
            <a:extLst>
              <a:ext uri="{FF2B5EF4-FFF2-40B4-BE49-F238E27FC236}">
                <a16:creationId xmlns:a16="http://schemas.microsoft.com/office/drawing/2014/main" id="{31149D4D-ABCD-D5B9-16BE-61543AEDF199}"/>
              </a:ext>
            </a:extLst>
          </p:cNvPr>
          <p:cNvSpPr txBox="1"/>
          <p:nvPr/>
        </p:nvSpPr>
        <p:spPr>
          <a:xfrm>
            <a:off x="6295522" y="1222859"/>
            <a:ext cx="1359881" cy="830997"/>
          </a:xfrm>
          <a:prstGeom prst="rect">
            <a:avLst/>
          </a:prstGeom>
          <a:noFill/>
        </p:spPr>
        <p:txBody>
          <a:bodyPr wrap="square" rtlCol="0">
            <a:spAutoFit/>
          </a:bodyPr>
          <a:lstStyle/>
          <a:p>
            <a:r>
              <a:rPr lang="en-GB" sz="1600" b="1" dirty="0"/>
              <a:t>Male:</a:t>
            </a:r>
            <a:r>
              <a:rPr lang="en-GB" sz="2400" b="1" dirty="0"/>
              <a:t> 24.9% </a:t>
            </a:r>
            <a:endParaRPr lang="en-GB" dirty="0"/>
          </a:p>
        </p:txBody>
      </p:sp>
      <p:sp>
        <p:nvSpPr>
          <p:cNvPr id="17" name="Rectangle: Rounded Corners 16">
            <a:extLst>
              <a:ext uri="{FF2B5EF4-FFF2-40B4-BE49-F238E27FC236}">
                <a16:creationId xmlns:a16="http://schemas.microsoft.com/office/drawing/2014/main" id="{80BEED77-66B9-E5F8-14AE-955EE029A813}"/>
              </a:ext>
            </a:extLst>
          </p:cNvPr>
          <p:cNvSpPr/>
          <p:nvPr/>
        </p:nvSpPr>
        <p:spPr>
          <a:xfrm>
            <a:off x="7628543" y="1227853"/>
            <a:ext cx="1427872" cy="1164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600" b="1" dirty="0">
              <a:effectLst>
                <a:outerShdw blurRad="38100" dist="38100" dir="2700000" algn="tl">
                  <a:srgbClr val="000000">
                    <a:alpha val="43137"/>
                  </a:srgbClr>
                </a:outerShdw>
              </a:effectLst>
            </a:endParaRPr>
          </a:p>
          <a:p>
            <a:pPr algn="ctr"/>
            <a:endParaRPr lang="en-GB" dirty="0"/>
          </a:p>
        </p:txBody>
      </p:sp>
      <p:sp>
        <p:nvSpPr>
          <p:cNvPr id="18" name="TextBox 17">
            <a:extLst>
              <a:ext uri="{FF2B5EF4-FFF2-40B4-BE49-F238E27FC236}">
                <a16:creationId xmlns:a16="http://schemas.microsoft.com/office/drawing/2014/main" id="{D4D98FF1-FEFF-9C81-90A7-EBDF8516FE0F}"/>
              </a:ext>
            </a:extLst>
          </p:cNvPr>
          <p:cNvSpPr txBox="1"/>
          <p:nvPr/>
        </p:nvSpPr>
        <p:spPr>
          <a:xfrm>
            <a:off x="7692184" y="1257440"/>
            <a:ext cx="1324816" cy="1015663"/>
          </a:xfrm>
          <a:prstGeom prst="rect">
            <a:avLst/>
          </a:prstGeom>
          <a:noFill/>
        </p:spPr>
        <p:txBody>
          <a:bodyPr wrap="square" rtlCol="0">
            <a:spAutoFit/>
          </a:bodyPr>
          <a:lstStyle/>
          <a:p>
            <a:r>
              <a:rPr lang="en-GB" b="1" dirty="0"/>
              <a:t>Female:</a:t>
            </a:r>
          </a:p>
          <a:p>
            <a:r>
              <a:rPr lang="en-GB" sz="2400" b="1" dirty="0"/>
              <a:t> 26.46%</a:t>
            </a:r>
          </a:p>
          <a:p>
            <a:endParaRPr lang="en-GB" dirty="0"/>
          </a:p>
        </p:txBody>
      </p:sp>
    </p:spTree>
    <p:extLst>
      <p:ext uri="{BB962C8B-B14F-4D97-AF65-F5344CB8AC3E}">
        <p14:creationId xmlns:p14="http://schemas.microsoft.com/office/powerpoint/2010/main" val="2352760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139" y="648759"/>
            <a:ext cx="6377940" cy="1293028"/>
          </a:xfrm>
        </p:spPr>
        <p:txBody>
          <a:bodyPr/>
          <a:lstStyle/>
          <a:p>
            <a:r>
              <a:rPr dirty="0"/>
              <a:t>Dropouts by School</a:t>
            </a:r>
          </a:p>
        </p:txBody>
      </p:sp>
      <p:sp>
        <p:nvSpPr>
          <p:cNvPr id="3" name="Content Placeholder 2"/>
          <p:cNvSpPr>
            <a:spLocks noGrp="1"/>
          </p:cNvSpPr>
          <p:nvPr>
            <p:ph idx="1"/>
          </p:nvPr>
        </p:nvSpPr>
        <p:spPr>
          <a:xfrm>
            <a:off x="226738" y="3056409"/>
            <a:ext cx="3746412" cy="2261826"/>
          </a:xfrm>
        </p:spPr>
        <p:txBody>
          <a:bodyPr>
            <a:normAutofit lnSpcReduction="10000"/>
          </a:bodyPr>
          <a:lstStyle/>
          <a:p>
            <a:r>
              <a:rPr sz="3200" dirty="0"/>
              <a:t>Highest dropouts observed in Kakuma Primary and Kalobeyei Secondary.</a:t>
            </a:r>
          </a:p>
        </p:txBody>
      </p:sp>
      <p:pic>
        <p:nvPicPr>
          <p:cNvPr id="7" name="Picture 6">
            <a:extLst>
              <a:ext uri="{FF2B5EF4-FFF2-40B4-BE49-F238E27FC236}">
                <a16:creationId xmlns:a16="http://schemas.microsoft.com/office/drawing/2014/main" id="{AD4C806B-A849-161F-4C79-791A26459599}"/>
              </a:ext>
            </a:extLst>
          </p:cNvPr>
          <p:cNvPicPr>
            <a:picLocks noChangeAspect="1"/>
          </p:cNvPicPr>
          <p:nvPr/>
        </p:nvPicPr>
        <p:blipFill>
          <a:blip r:embed="rId2"/>
          <a:stretch>
            <a:fillRect/>
          </a:stretch>
        </p:blipFill>
        <p:spPr>
          <a:xfrm>
            <a:off x="4095297" y="2779157"/>
            <a:ext cx="4821965" cy="355795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250" y="228600"/>
            <a:ext cx="6377940" cy="1293028"/>
          </a:xfrm>
        </p:spPr>
        <p:txBody>
          <a:bodyPr/>
          <a:lstStyle/>
          <a:p>
            <a:r>
              <a:rPr dirty="0"/>
              <a:t>Attendance &amp; Class Level by School</a:t>
            </a:r>
          </a:p>
        </p:txBody>
      </p:sp>
      <p:sp>
        <p:nvSpPr>
          <p:cNvPr id="3" name="Content Placeholder 2"/>
          <p:cNvSpPr>
            <a:spLocks noGrp="1"/>
          </p:cNvSpPr>
          <p:nvPr>
            <p:ph idx="1"/>
          </p:nvPr>
        </p:nvSpPr>
        <p:spPr>
          <a:xfrm>
            <a:off x="457200" y="1600200"/>
            <a:ext cx="3619500" cy="5257800"/>
          </a:xfrm>
        </p:spPr>
        <p:txBody>
          <a:bodyPr/>
          <a:lstStyle/>
          <a:p>
            <a:r>
              <a:rPr dirty="0"/>
              <a:t>Attendance rates and class levels vary by school with Hope Academy showing lowest retention.</a:t>
            </a:r>
          </a:p>
        </p:txBody>
      </p:sp>
      <p:pic>
        <p:nvPicPr>
          <p:cNvPr id="9" name="Picture 8">
            <a:extLst>
              <a:ext uri="{FF2B5EF4-FFF2-40B4-BE49-F238E27FC236}">
                <a16:creationId xmlns:a16="http://schemas.microsoft.com/office/drawing/2014/main" id="{AD8010AF-B03E-EAA3-1F46-A300E3D93C30}"/>
              </a:ext>
            </a:extLst>
          </p:cNvPr>
          <p:cNvPicPr>
            <a:picLocks noChangeAspect="1"/>
          </p:cNvPicPr>
          <p:nvPr/>
        </p:nvPicPr>
        <p:blipFill>
          <a:blip r:embed="rId2"/>
          <a:stretch>
            <a:fillRect/>
          </a:stretch>
        </p:blipFill>
        <p:spPr>
          <a:xfrm>
            <a:off x="4572000" y="1600200"/>
            <a:ext cx="4572000" cy="381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Dropout by Gender</a:t>
            </a:r>
          </a:p>
        </p:txBody>
      </p:sp>
      <p:sp>
        <p:nvSpPr>
          <p:cNvPr id="3" name="Content Placeholder 2"/>
          <p:cNvSpPr>
            <a:spLocks noGrp="1"/>
          </p:cNvSpPr>
          <p:nvPr>
            <p:ph idx="1"/>
          </p:nvPr>
        </p:nvSpPr>
        <p:spPr>
          <a:xfrm>
            <a:off x="594360" y="2194560"/>
            <a:ext cx="4339590" cy="4069080"/>
          </a:xfrm>
        </p:spPr>
        <p:txBody>
          <a:bodyPr/>
          <a:lstStyle/>
          <a:p>
            <a:r>
              <a:rPr dirty="0"/>
              <a:t>The dropout rate is slightly higher among females.</a:t>
            </a:r>
          </a:p>
          <a:p>
            <a:r>
              <a:rPr dirty="0"/>
              <a:t>Cultural and socio-economic factors like early marriage and responsibilities impact girls more.</a:t>
            </a:r>
          </a:p>
        </p:txBody>
      </p:sp>
      <p:pic>
        <p:nvPicPr>
          <p:cNvPr id="5" name="Picture 4">
            <a:extLst>
              <a:ext uri="{FF2B5EF4-FFF2-40B4-BE49-F238E27FC236}">
                <a16:creationId xmlns:a16="http://schemas.microsoft.com/office/drawing/2014/main" id="{4237549E-3518-2068-7569-F52C66BE8C50}"/>
              </a:ext>
            </a:extLst>
          </p:cNvPr>
          <p:cNvPicPr>
            <a:picLocks noChangeAspect="1"/>
          </p:cNvPicPr>
          <p:nvPr/>
        </p:nvPicPr>
        <p:blipFill>
          <a:blip r:embed="rId2"/>
          <a:stretch>
            <a:fillRect/>
          </a:stretch>
        </p:blipFill>
        <p:spPr>
          <a:xfrm>
            <a:off x="5252577" y="2194560"/>
            <a:ext cx="3724275" cy="3310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Reasons for Dropping Out</a:t>
            </a:r>
          </a:p>
        </p:txBody>
      </p:sp>
      <p:sp>
        <p:nvSpPr>
          <p:cNvPr id="3" name="Content Placeholder 2"/>
          <p:cNvSpPr>
            <a:spLocks noGrp="1"/>
          </p:cNvSpPr>
          <p:nvPr>
            <p:ph idx="1"/>
          </p:nvPr>
        </p:nvSpPr>
        <p:spPr>
          <a:xfrm>
            <a:off x="205477" y="2114551"/>
            <a:ext cx="4702854" cy="3624098"/>
          </a:xfrm>
        </p:spPr>
        <p:txBody>
          <a:bodyPr>
            <a:normAutofit/>
          </a:bodyPr>
          <a:lstStyle/>
          <a:p>
            <a:pPr marL="0" indent="0">
              <a:buNone/>
            </a:pPr>
            <a:r>
              <a:rPr sz="2400" dirty="0"/>
              <a:t>Top reasons include:</a:t>
            </a:r>
          </a:p>
          <a:p>
            <a:pPr lvl="1"/>
            <a:r>
              <a:rPr sz="2400" dirty="0"/>
              <a:t> Early Marriage</a:t>
            </a:r>
          </a:p>
          <a:p>
            <a:pPr lvl="1"/>
            <a:r>
              <a:rPr sz="2400" dirty="0"/>
              <a:t>Family Responsibilities</a:t>
            </a:r>
          </a:p>
          <a:p>
            <a:pPr lvl="1"/>
            <a:r>
              <a:rPr sz="2400" dirty="0"/>
              <a:t>Financial Issues</a:t>
            </a:r>
          </a:p>
          <a:p>
            <a:pPr lvl="1"/>
            <a:r>
              <a:rPr sz="2400" dirty="0"/>
              <a:t>Health Issues</a:t>
            </a:r>
          </a:p>
          <a:p>
            <a:pPr lvl="1"/>
            <a:r>
              <a:rPr sz="2400" dirty="0"/>
              <a:t>Relocation</a:t>
            </a:r>
          </a:p>
        </p:txBody>
      </p:sp>
      <p:pic>
        <p:nvPicPr>
          <p:cNvPr id="5" name="Picture 4">
            <a:extLst>
              <a:ext uri="{FF2B5EF4-FFF2-40B4-BE49-F238E27FC236}">
                <a16:creationId xmlns:a16="http://schemas.microsoft.com/office/drawing/2014/main" id="{2D834DC8-2887-3D9F-2FE3-4B5D0FED49FB}"/>
              </a:ext>
            </a:extLst>
          </p:cNvPr>
          <p:cNvPicPr>
            <a:picLocks noChangeAspect="1"/>
          </p:cNvPicPr>
          <p:nvPr/>
        </p:nvPicPr>
        <p:blipFill>
          <a:blip r:embed="rId2"/>
          <a:stretch>
            <a:fillRect/>
          </a:stretch>
        </p:blipFill>
        <p:spPr>
          <a:xfrm>
            <a:off x="4441146" y="2114551"/>
            <a:ext cx="4702854" cy="3492499"/>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 Level &amp; Age Breakdown</a:t>
            </a:r>
          </a:p>
        </p:txBody>
      </p:sp>
      <p:sp>
        <p:nvSpPr>
          <p:cNvPr id="3" name="Content Placeholder 2"/>
          <p:cNvSpPr>
            <a:spLocks noGrp="1"/>
          </p:cNvSpPr>
          <p:nvPr>
            <p:ph idx="1"/>
          </p:nvPr>
        </p:nvSpPr>
        <p:spPr>
          <a:xfrm>
            <a:off x="594360" y="2194560"/>
            <a:ext cx="3641090" cy="4069080"/>
          </a:xfrm>
        </p:spPr>
        <p:txBody>
          <a:bodyPr/>
          <a:lstStyle/>
          <a:p>
            <a:r>
              <a:rPr dirty="0"/>
              <a:t>Dropouts are more frequent in lower class levels.</a:t>
            </a:r>
          </a:p>
          <a:p>
            <a:r>
              <a:rPr dirty="0"/>
              <a:t>Older students are more likely to drop out due to external responsibilities.</a:t>
            </a:r>
          </a:p>
        </p:txBody>
      </p:sp>
      <p:pic>
        <p:nvPicPr>
          <p:cNvPr id="5" name="Picture 4">
            <a:extLst>
              <a:ext uri="{FF2B5EF4-FFF2-40B4-BE49-F238E27FC236}">
                <a16:creationId xmlns:a16="http://schemas.microsoft.com/office/drawing/2014/main" id="{CE7B3EEB-BBDB-48AD-4269-7131C8EBBFA2}"/>
              </a:ext>
            </a:extLst>
          </p:cNvPr>
          <p:cNvPicPr>
            <a:picLocks noChangeAspect="1"/>
          </p:cNvPicPr>
          <p:nvPr/>
        </p:nvPicPr>
        <p:blipFill>
          <a:blip r:embed="rId2"/>
          <a:stretch>
            <a:fillRect/>
          </a:stretch>
        </p:blipFill>
        <p:spPr>
          <a:xfrm>
            <a:off x="4235450" y="2057401"/>
            <a:ext cx="4749800" cy="3613149"/>
          </a:xfrm>
          <a:prstGeom prst="rect">
            <a:avLst/>
          </a:prstGeom>
        </p:spPr>
      </p:pic>
    </p:spTree>
  </p:cSld>
  <p:clrMapOvr>
    <a:masterClrMapping/>
  </p:clrMapOvr>
</p:sld>
</file>

<file path=ppt/theme/theme1.xml><?xml version="1.0" encoding="utf-8"?>
<a:theme xmlns:a="http://schemas.openxmlformats.org/drawingml/2006/main" name="Vapor Trail">
  <a:themeElements>
    <a:clrScheme name="Custom 1">
      <a:dk1>
        <a:srgbClr val="000000"/>
      </a:dk1>
      <a:lt1>
        <a:sysClr val="window" lastClr="FFFFFF"/>
      </a:lt1>
      <a:dk2>
        <a:srgbClr val="ECBD31"/>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500</TotalTime>
  <Words>501</Words>
  <Application>Microsoft Office PowerPoint</Application>
  <PresentationFormat>On-screen Show (4:3)</PresentationFormat>
  <Paragraphs>70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Avenir</vt:lpstr>
      <vt:lpstr>Century Gothic</vt:lpstr>
      <vt:lpstr>Poppins</vt:lpstr>
      <vt:lpstr>Wingdings</vt:lpstr>
      <vt:lpstr>Vapor Trail</vt:lpstr>
      <vt:lpstr>PowerPoint Presentation</vt:lpstr>
      <vt:lpstr>Introduction</vt:lpstr>
      <vt:lpstr>PowerPoint Presentation</vt:lpstr>
      <vt:lpstr>PowerPoint Presentation</vt:lpstr>
      <vt:lpstr>Dropouts by School</vt:lpstr>
      <vt:lpstr>Attendance &amp; Class Level by School</vt:lpstr>
      <vt:lpstr>Dropout by Gender</vt:lpstr>
      <vt:lpstr>Reasons for Dropping Out</vt:lpstr>
      <vt:lpstr>Class Level &amp; Age Breakdown</vt:lpstr>
      <vt:lpstr>Summary of Findings</vt:lpstr>
      <vt:lpstr>Recommendations &amp;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DAMOUR AM WHO AM</dc:creator>
  <cp:keywords/>
  <dc:description>generated using python-pptx</dc:description>
  <cp:lastModifiedBy>Duelkuoth Joseph Gok</cp:lastModifiedBy>
  <cp:revision>12</cp:revision>
  <dcterms:created xsi:type="dcterms:W3CDTF">2013-01-27T09:14:16Z</dcterms:created>
  <dcterms:modified xsi:type="dcterms:W3CDTF">2025-07-25T11:22:45Z</dcterms:modified>
  <cp:category/>
</cp:coreProperties>
</file>