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7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7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5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2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1"/>
            <a:ext cx="12192000" cy="15295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74153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 anchor="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6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3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82465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737361"/>
            <a:ext cx="10563285" cy="41214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9B76DE-BC2B-4970-93C6-7690FB15677A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2.3.1.RELEASE/reference/html/spring-boot-features.html#boot-features-spring-mvc-welcome-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0940E-DA5D-4813-AC1C-332FDB5DB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입문 스프링 부트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3C0A6-6F6A-4B82-92E5-8F4EA7E79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2022-12-05 </a:t>
            </a:r>
            <a:r>
              <a:rPr lang="ko-KR" altLang="en-US" dirty="0"/>
              <a:t>조용환 대리</a:t>
            </a:r>
          </a:p>
        </p:txBody>
      </p:sp>
    </p:spTree>
    <p:extLst>
      <p:ext uri="{BB962C8B-B14F-4D97-AF65-F5344CB8AC3E}">
        <p14:creationId xmlns:p14="http://schemas.microsoft.com/office/powerpoint/2010/main" val="210349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검증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4567020" cy="477490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리포지토리</a:t>
            </a:r>
            <a:r>
              <a:rPr lang="ko-KR" altLang="en-US" dirty="0"/>
              <a:t> 테스트 케이스 작성</a:t>
            </a:r>
            <a:endParaRPr lang="en-US" altLang="ko-KR" dirty="0"/>
          </a:p>
          <a:p>
            <a:pPr lvl="1"/>
            <a:r>
              <a:rPr lang="en-US" altLang="ko-KR" dirty="0" err="1"/>
              <a:t>Test.repository</a:t>
            </a:r>
            <a:endParaRPr lang="en-US" altLang="ko-KR" dirty="0"/>
          </a:p>
          <a:p>
            <a:pPr lvl="2"/>
            <a:r>
              <a:rPr lang="en-US" altLang="ko-KR" dirty="0" err="1"/>
              <a:t>MemoryMemberRepositoryTest</a:t>
            </a:r>
            <a:br>
              <a:rPr lang="en-US" altLang="ko-KR" dirty="0"/>
            </a:br>
            <a:r>
              <a:rPr lang="ko-KR" altLang="en-US" dirty="0"/>
              <a:t>각각 독립적으로 테스트 </a:t>
            </a:r>
            <a:r>
              <a:rPr lang="ko-KR" altLang="en-US" dirty="0" err="1"/>
              <a:t>되어야하므로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AfterEach</a:t>
            </a:r>
            <a:r>
              <a:rPr lang="en-US" altLang="ko-KR" dirty="0"/>
              <a:t> </a:t>
            </a:r>
            <a:r>
              <a:rPr lang="ko-KR" altLang="en-US" dirty="0"/>
              <a:t>메서드 실행하여 공용 객체 </a:t>
            </a:r>
            <a:r>
              <a:rPr lang="ko-KR" altLang="en-US" dirty="0" err="1"/>
              <a:t>비워주기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sz="1300" dirty="0"/>
              <a:t>※ </a:t>
            </a:r>
            <a:r>
              <a:rPr lang="ko-KR" altLang="en-US" sz="1300" dirty="0"/>
              <a:t>테스트는 실행 순서에 보장을 받지 않기때문에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의존 관계없이 설계되어야 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저장소나 공용 데이터들을 깔끔하게 비워주어야 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※ </a:t>
            </a:r>
            <a:r>
              <a:rPr lang="ko-KR" altLang="en-US" sz="1300" dirty="0"/>
              <a:t>테스트는 메소드 등을 한글로 사용하기도 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ko-KR" altLang="en-US" sz="1300" dirty="0"/>
              <a:t>빌드 </a:t>
            </a:r>
            <a:r>
              <a:rPr lang="ko-KR" altLang="en-US" sz="1300" dirty="0" err="1"/>
              <a:t>될때에</a:t>
            </a:r>
            <a:r>
              <a:rPr lang="ko-KR" altLang="en-US" sz="1300" dirty="0"/>
              <a:t> 테스트 코드는 포함되지 않는다</a:t>
            </a:r>
            <a:r>
              <a:rPr lang="en-US" altLang="ko-KR" sz="13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2" y="1800695"/>
            <a:ext cx="6115563" cy="46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작성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도메인과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</a:p>
          <a:p>
            <a:pPr lvl="2"/>
            <a:r>
              <a:rPr lang="en-US" altLang="ko-KR" dirty="0" err="1"/>
              <a:t>MemberService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38" y="1904302"/>
            <a:ext cx="5662557" cy="44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검증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4567020" cy="477490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리포지토리</a:t>
            </a:r>
            <a:r>
              <a:rPr lang="ko-KR" altLang="en-US" dirty="0"/>
              <a:t> 테스트 케이스 작성</a:t>
            </a:r>
            <a:endParaRPr lang="en-US" altLang="ko-KR" dirty="0"/>
          </a:p>
          <a:p>
            <a:pPr lvl="1"/>
            <a:r>
              <a:rPr lang="en-US" altLang="ko-KR" dirty="0" err="1"/>
              <a:t>Test.service</a:t>
            </a:r>
            <a:endParaRPr lang="en-US" altLang="ko-KR" dirty="0"/>
          </a:p>
          <a:p>
            <a:pPr lvl="2"/>
            <a:r>
              <a:rPr lang="en-US" altLang="ko-KR" dirty="0" err="1"/>
              <a:t>MemberServiceTest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 err="1"/>
              <a:t>테스트유닛</a:t>
            </a:r>
            <a:r>
              <a:rPr lang="en-US" altLang="ko-KR" dirty="0"/>
              <a:t>(JUNIT5) </a:t>
            </a:r>
            <a:r>
              <a:rPr lang="ko-KR" altLang="en-US" dirty="0"/>
              <a:t>기법 중 </a:t>
            </a:r>
            <a:r>
              <a:rPr lang="en-US" altLang="ko-KR" dirty="0"/>
              <a:t>given, when, then </a:t>
            </a:r>
            <a:r>
              <a:rPr lang="ko-KR" altLang="en-US" dirty="0"/>
              <a:t>패턴 사용을 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assertThat</a:t>
            </a:r>
            <a:r>
              <a:rPr lang="en-US" altLang="ko-KR" dirty="0"/>
              <a:t> </a:t>
            </a:r>
            <a:r>
              <a:rPr lang="ko-KR" altLang="en-US" dirty="0"/>
              <a:t>메소드로 객체 비교</a:t>
            </a:r>
            <a:endParaRPr lang="en-US" altLang="ko-KR" dirty="0"/>
          </a:p>
          <a:p>
            <a:pPr lvl="1"/>
            <a:r>
              <a:rPr lang="en-US" altLang="ko-KR" dirty="0" err="1"/>
              <a:t>assertThrows</a:t>
            </a:r>
            <a:r>
              <a:rPr lang="en-US" altLang="ko-KR" dirty="0"/>
              <a:t> </a:t>
            </a:r>
            <a:r>
              <a:rPr lang="ko-KR" altLang="en-US" dirty="0"/>
              <a:t>메소드로 </a:t>
            </a:r>
            <a:r>
              <a:rPr lang="en-US" altLang="ko-KR" dirty="0"/>
              <a:t>Exception(</a:t>
            </a:r>
            <a:r>
              <a:rPr lang="ko-KR" altLang="en-US" dirty="0"/>
              <a:t>중복회원가입</a:t>
            </a:r>
            <a:r>
              <a:rPr lang="en-US" altLang="ko-KR" dirty="0"/>
              <a:t>) </a:t>
            </a:r>
            <a:r>
              <a:rPr lang="ko-KR" altLang="en-US" dirty="0"/>
              <a:t>등을 구분할 수 있는 테스트 코드 작성 등</a:t>
            </a:r>
            <a:endParaRPr lang="en-US" altLang="ko-KR" dirty="0"/>
          </a:p>
          <a:p>
            <a:pPr lvl="1"/>
            <a:r>
              <a:rPr lang="ko-KR" altLang="en-US" dirty="0"/>
              <a:t>테스트 객체가 같은 객체를 바라보도록 설계 해줘야 하므로 </a:t>
            </a:r>
            <a:r>
              <a:rPr lang="en-US" altLang="ko-KR" dirty="0"/>
              <a:t>@</a:t>
            </a:r>
            <a:r>
              <a:rPr lang="en-US" altLang="ko-KR" dirty="0" err="1"/>
              <a:t>BeforeEach</a:t>
            </a:r>
            <a:r>
              <a:rPr lang="en-US" altLang="ko-KR" dirty="0"/>
              <a:t> </a:t>
            </a:r>
            <a:r>
              <a:rPr lang="ko-KR" altLang="en-US" dirty="0"/>
              <a:t>메서드 선언 및 </a:t>
            </a:r>
            <a:r>
              <a:rPr lang="en-US" altLang="ko-KR" dirty="0"/>
              <a:t>DI </a:t>
            </a:r>
            <a:r>
              <a:rPr lang="ko-KR" altLang="en-US" dirty="0"/>
              <a:t>주입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2" y="1800695"/>
            <a:ext cx="6115563" cy="46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1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551C-ED49-454E-BFDE-3A75DEB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빈과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2D1F-8A98-4B67-BEE7-7B78E3FF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회원 컨트롤러가 회원서비스와 회원 </a:t>
            </a:r>
            <a:r>
              <a:rPr lang="ko-KR" altLang="en-US" dirty="0" err="1"/>
              <a:t>리포지토리를</a:t>
            </a:r>
            <a:r>
              <a:rPr lang="ko-KR" altLang="en-US" dirty="0"/>
              <a:t> 사용할 수 있게 의존관계를 준비</a:t>
            </a:r>
            <a:endParaRPr lang="en-US" altLang="ko-KR" dirty="0"/>
          </a:p>
          <a:p>
            <a:pPr lvl="1"/>
            <a:r>
              <a:rPr lang="ko-KR" altLang="en-US" dirty="0"/>
              <a:t>스프링이 구동되면</a:t>
            </a:r>
            <a:r>
              <a:rPr lang="en-US" altLang="ko-KR" dirty="0"/>
              <a:t>, ‘</a:t>
            </a:r>
            <a:r>
              <a:rPr lang="ko-KR" altLang="en-US" dirty="0"/>
              <a:t>스프링 컨테이너</a:t>
            </a:r>
            <a:r>
              <a:rPr lang="en-US" altLang="ko-KR" dirty="0"/>
              <a:t>’ </a:t>
            </a:r>
            <a:r>
              <a:rPr lang="ko-KR" altLang="en-US" dirty="0"/>
              <a:t>라는 영역이 생기며 </a:t>
            </a:r>
            <a:r>
              <a:rPr lang="en-US" altLang="ko-KR" dirty="0"/>
              <a:t>@Controller </a:t>
            </a:r>
            <a:r>
              <a:rPr lang="ko-KR" altLang="en-US" dirty="0" err="1"/>
              <a:t>어노테이션의</a:t>
            </a:r>
            <a:r>
              <a:rPr lang="ko-KR" altLang="en-US" dirty="0"/>
              <a:t> 클래스가 객체로 </a:t>
            </a:r>
            <a:r>
              <a:rPr lang="ko-KR" altLang="en-US" dirty="0" err="1"/>
              <a:t>들어가있게</a:t>
            </a:r>
            <a:r>
              <a:rPr lang="ko-KR" altLang="en-US" dirty="0"/>
              <a:t> 되어</a:t>
            </a:r>
            <a:r>
              <a:rPr lang="en-US" altLang="ko-KR" dirty="0"/>
              <a:t>, </a:t>
            </a:r>
            <a:r>
              <a:rPr lang="ko-KR" altLang="en-US" dirty="0"/>
              <a:t>스프링 컨테이너가 이를 관리한다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인스턴스를 생성하면 여러 컨트롤러에서 새로운 인스턴스를 생성하게 되어 메모리 낭비 및 필요성이 </a:t>
            </a:r>
            <a:r>
              <a:rPr lang="ko-KR" altLang="en-US" dirty="0" err="1"/>
              <a:t>없게되므로</a:t>
            </a:r>
            <a:r>
              <a:rPr lang="en-US" altLang="ko-KR" dirty="0"/>
              <a:t>, </a:t>
            </a:r>
            <a:r>
              <a:rPr lang="ko-KR" altLang="en-US" dirty="0"/>
              <a:t>서비스를 컨테이너에 등록하는 방법인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로 처리한다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1E91A-D2D9-42EC-82AF-6895E632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43" y="3924951"/>
            <a:ext cx="5763429" cy="685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5023EF-DD97-48EB-B94D-9C7B5F24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43" y="4717092"/>
            <a:ext cx="3672646" cy="2069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B97F54-2FB0-4A3D-82F8-5999B066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67" y="4719960"/>
            <a:ext cx="587774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551C-ED49-454E-BFDE-3A75DEB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2D1F-8A98-4B67-BEE7-7B78E3FF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스캔 원리</a:t>
            </a:r>
            <a:endParaRPr lang="en-US" altLang="ko-KR" dirty="0"/>
          </a:p>
          <a:p>
            <a:pPr lvl="1"/>
            <a:r>
              <a:rPr lang="en-US" altLang="ko-KR" dirty="0"/>
              <a:t>@Component </a:t>
            </a:r>
            <a:r>
              <a:rPr lang="ko-KR" altLang="en-US" dirty="0" err="1"/>
              <a:t>어노테이션이</a:t>
            </a:r>
            <a:r>
              <a:rPr lang="ko-KR" altLang="en-US" dirty="0"/>
              <a:t> 있으면 스프링 빈으로 자동 등록된다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@Controller </a:t>
            </a:r>
            <a:r>
              <a:rPr lang="ko-KR" altLang="en-US" dirty="0"/>
              <a:t>컨트롤러가 스프링 빈으로 자동 등록된 이유도 컴포넌트 스캔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스프링이 </a:t>
            </a:r>
            <a:r>
              <a:rPr lang="ko-KR" altLang="en-US" dirty="0" err="1"/>
              <a:t>구동될때에</a:t>
            </a:r>
            <a:r>
              <a:rPr lang="ko-KR" altLang="en-US" dirty="0"/>
              <a:t> </a:t>
            </a:r>
            <a:r>
              <a:rPr lang="en-US" altLang="ko-KR" dirty="0"/>
              <a:t>@Component</a:t>
            </a:r>
            <a:r>
              <a:rPr lang="ko-KR" altLang="en-US" dirty="0"/>
              <a:t>를 포함하는 다음 </a:t>
            </a:r>
            <a:r>
              <a:rPr lang="ko-KR" altLang="en-US" dirty="0" err="1"/>
              <a:t>어노테이션도</a:t>
            </a:r>
            <a:r>
              <a:rPr lang="ko-KR" altLang="en-US" dirty="0"/>
              <a:t> 스프링 빈으로 자동 등록된다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@Controller / @Service / @Repository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컨트롤러가 </a:t>
            </a:r>
            <a:r>
              <a:rPr lang="ko-KR" altLang="en-US" dirty="0" err="1">
                <a:solidFill>
                  <a:schemeClr val="accent5"/>
                </a:solidFill>
              </a:rPr>
              <a:t>생성될때에</a:t>
            </a:r>
            <a:r>
              <a:rPr lang="ko-KR" altLang="en-US" dirty="0">
                <a:solidFill>
                  <a:schemeClr val="accent5"/>
                </a:solidFill>
              </a:rPr>
              <a:t> 스프링빈에 </a:t>
            </a:r>
            <a:r>
              <a:rPr lang="ko-KR" altLang="en-US" dirty="0" err="1">
                <a:solidFill>
                  <a:schemeClr val="accent5"/>
                </a:solidFill>
              </a:rPr>
              <a:t>등록되어있는</a:t>
            </a:r>
            <a:r>
              <a:rPr lang="ko-KR" altLang="en-US" dirty="0">
                <a:solidFill>
                  <a:schemeClr val="accent5"/>
                </a:solidFill>
              </a:rPr>
              <a:t> 객체를 </a:t>
            </a:r>
            <a:r>
              <a:rPr lang="ko-KR" altLang="en-US" dirty="0" err="1">
                <a:solidFill>
                  <a:schemeClr val="accent5"/>
                </a:solidFill>
              </a:rPr>
              <a:t>넣어주는것이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br>
              <a:rPr lang="en-US" altLang="ko-KR" dirty="0">
                <a:solidFill>
                  <a:schemeClr val="accent5"/>
                </a:solidFill>
              </a:rPr>
            </a:br>
            <a:r>
              <a:rPr lang="en-US" altLang="ko-KR" dirty="0">
                <a:solidFill>
                  <a:schemeClr val="accent5"/>
                </a:solidFill>
              </a:rPr>
              <a:t>DI(Dependency Inject:</a:t>
            </a:r>
            <a:r>
              <a:rPr lang="ko-KR" altLang="en-US" dirty="0">
                <a:solidFill>
                  <a:schemeClr val="accent5"/>
                </a:solidFill>
              </a:rPr>
              <a:t>의존성 주입</a:t>
            </a:r>
            <a:r>
              <a:rPr lang="en-US" altLang="ko-KR" dirty="0">
                <a:solidFill>
                  <a:schemeClr val="accent5"/>
                </a:solidFill>
              </a:rPr>
              <a:t>) </a:t>
            </a:r>
            <a:r>
              <a:rPr lang="ko-KR" altLang="en-US" dirty="0">
                <a:solidFill>
                  <a:schemeClr val="accent5"/>
                </a:solidFill>
              </a:rPr>
              <a:t>이라고 한다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141CC8-2A9D-4EFE-85ED-25806558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98" y="4174488"/>
            <a:ext cx="5090816" cy="2566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63F42A-1093-4950-89B3-0B2A94B0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93" y="4174488"/>
            <a:ext cx="4432813" cy="917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5D78DA-6A9A-4D1A-8650-52CF7FA2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93" y="5222140"/>
            <a:ext cx="4579180" cy="118867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8FF74D-A29A-4E48-8EC7-EB71EE5D9E46}"/>
              </a:ext>
            </a:extLst>
          </p:cNvPr>
          <p:cNvCxnSpPr/>
          <p:nvPr/>
        </p:nvCxnSpPr>
        <p:spPr>
          <a:xfrm>
            <a:off x="8162488" y="5603846"/>
            <a:ext cx="282709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935DE7-073A-4F99-8C3C-CBD1C40BC0B9}"/>
              </a:ext>
            </a:extLst>
          </p:cNvPr>
          <p:cNvCxnSpPr>
            <a:cxnSpLocks/>
          </p:cNvCxnSpPr>
          <p:nvPr/>
        </p:nvCxnSpPr>
        <p:spPr>
          <a:xfrm>
            <a:off x="6922316" y="5781413"/>
            <a:ext cx="5019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8A2D0-45BA-447C-B1AB-FC0476B604D8}"/>
              </a:ext>
            </a:extLst>
          </p:cNvPr>
          <p:cNvSpPr txBox="1"/>
          <p:nvPr/>
        </p:nvSpPr>
        <p:spPr>
          <a:xfrm>
            <a:off x="7424257" y="5631810"/>
            <a:ext cx="3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5"/>
                </a:solidFill>
              </a:rPr>
              <a:t>DB</a:t>
            </a:r>
            <a:r>
              <a:rPr lang="ko-KR" altLang="en-US" sz="900" b="1" dirty="0">
                <a:solidFill>
                  <a:schemeClr val="accent5"/>
                </a:solidFill>
              </a:rPr>
              <a:t>가 확정되지 않은 가상 시나리오 상황에서는 설정을 통한 </a:t>
            </a:r>
            <a:r>
              <a:rPr lang="en-US" altLang="ko-KR" sz="900" b="1" dirty="0">
                <a:solidFill>
                  <a:schemeClr val="accent5"/>
                </a:solidFill>
              </a:rPr>
              <a:t>Bean</a:t>
            </a:r>
            <a:r>
              <a:rPr lang="ko-KR" altLang="en-US" sz="900" b="1" dirty="0">
                <a:solidFill>
                  <a:schemeClr val="accent5"/>
                </a:solidFill>
              </a:rPr>
              <a:t>을 사용해야 </a:t>
            </a:r>
            <a:r>
              <a:rPr lang="en-US" altLang="ko-KR" sz="900" b="1" dirty="0">
                <a:solidFill>
                  <a:schemeClr val="accent5"/>
                </a:solidFill>
              </a:rPr>
              <a:t>DB</a:t>
            </a:r>
            <a:r>
              <a:rPr lang="ko-KR" altLang="en-US" sz="900" b="1" dirty="0">
                <a:solidFill>
                  <a:schemeClr val="accent5"/>
                </a:solidFill>
              </a:rPr>
              <a:t>관련 설정을 바꿔주어야 하는 영향성이 적어질 수 있다</a:t>
            </a:r>
            <a:r>
              <a:rPr lang="en-US" altLang="ko-KR" sz="900" b="1" dirty="0">
                <a:solidFill>
                  <a:schemeClr val="accent5"/>
                </a:solidFill>
              </a:rPr>
              <a:t>.</a:t>
            </a:r>
            <a:endParaRPr lang="ko-KR" altLang="en-US" sz="9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8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E1F0-6861-439A-8143-294C509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코드로 직접 스프링 빈 등록하기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9122-E246-417C-9E41-E397CB3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직접 </a:t>
            </a:r>
            <a:r>
              <a:rPr lang="en-US" altLang="ko-KR" dirty="0"/>
              <a:t>@Bean</a:t>
            </a:r>
            <a:r>
              <a:rPr lang="ko-KR" altLang="en-US" dirty="0"/>
              <a:t>으로 주입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93BB7-74DF-4D7F-B8B1-9FBCCDC7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01" y="2076332"/>
            <a:ext cx="566816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E1F0-6861-439A-8143-294C509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DB </a:t>
            </a:r>
            <a:r>
              <a:rPr lang="ko-KR" altLang="en-US" dirty="0"/>
              <a:t>접근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9122-E246-417C-9E41-E397CB3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Bean </a:t>
            </a:r>
            <a:r>
              <a:rPr lang="ko-KR" altLang="en-US" dirty="0"/>
              <a:t>설정을 통한 객체지향의 다형성이 돋보이는 사례</a:t>
            </a:r>
            <a:endParaRPr lang="en-US" altLang="ko-KR" dirty="0"/>
          </a:p>
          <a:p>
            <a:pPr lvl="1"/>
            <a:r>
              <a:rPr lang="ko-KR" altLang="en-US" dirty="0"/>
              <a:t>스프링의 </a:t>
            </a:r>
            <a:r>
              <a:rPr lang="en-US" altLang="ko-KR" dirty="0"/>
              <a:t>DI(Dependencies Injection)</a:t>
            </a:r>
            <a:r>
              <a:rPr lang="ko-KR" altLang="en-US" dirty="0"/>
              <a:t>을 사용하면 기존 코드를 전혀 손대지 않고</a:t>
            </a:r>
            <a:r>
              <a:rPr lang="en-US" altLang="ko-KR" dirty="0"/>
              <a:t>, </a:t>
            </a:r>
            <a:r>
              <a:rPr lang="ko-KR" altLang="en-US" dirty="0"/>
              <a:t>설정만으로 구현 클래스를 변경할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60972-A5D1-421D-A648-A5994982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2" y="2887085"/>
            <a:ext cx="602064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9153-4CB7-4C91-BFB6-4190FFA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55BF3-6931-4ADD-9917-2D29721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/>
          <a:lstStyle/>
          <a:p>
            <a:r>
              <a:rPr lang="en-US" altLang="ko-KR" dirty="0"/>
              <a:t>JDBC API</a:t>
            </a:r>
            <a:r>
              <a:rPr lang="ko-KR" altLang="en-US" dirty="0"/>
              <a:t>에서 반복적인 코드를 제거해줌</a:t>
            </a:r>
            <a:endParaRPr lang="en-US" altLang="ko-KR" dirty="0"/>
          </a:p>
          <a:p>
            <a:pPr lvl="1"/>
            <a:r>
              <a:rPr lang="ko-KR" altLang="en-US" dirty="0"/>
              <a:t>순수 </a:t>
            </a:r>
            <a:r>
              <a:rPr lang="en-US" altLang="ko-KR" dirty="0" err="1"/>
              <a:t>Jdbc</a:t>
            </a:r>
            <a:r>
              <a:rPr lang="ko-KR" altLang="en-US" dirty="0"/>
              <a:t>와 동일한 환경설정</a:t>
            </a:r>
            <a:endParaRPr lang="en-US" altLang="ko-KR" dirty="0"/>
          </a:p>
          <a:p>
            <a:pPr lvl="1"/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r>
              <a:rPr lang="ko-KR" altLang="en-US" dirty="0"/>
              <a:t>와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같은 라이브러리는</a:t>
            </a:r>
            <a:r>
              <a:rPr lang="en-US" altLang="ko-KR" dirty="0"/>
              <a:t> JDBC API</a:t>
            </a:r>
            <a:r>
              <a:rPr lang="ko-KR" altLang="en-US" dirty="0"/>
              <a:t>에서 본 반복 코드를 대부분 제거해준다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은 직접 작성해야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5053B-7469-42FD-A6B4-9009D6C82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97"/>
          <a:stretch/>
        </p:blipFill>
        <p:spPr>
          <a:xfrm>
            <a:off x="1754133" y="3198249"/>
            <a:ext cx="3203761" cy="3366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4AA0FE-E39E-4726-BDA2-B20E07F1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38" y="3970070"/>
            <a:ext cx="4454527" cy="1589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FDD170-0EB3-4B30-8C0A-4252123B495E}"/>
              </a:ext>
            </a:extLst>
          </p:cNvPr>
          <p:cNvSpPr/>
          <p:nvPr/>
        </p:nvSpPr>
        <p:spPr>
          <a:xfrm>
            <a:off x="5310231" y="4311941"/>
            <a:ext cx="785769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5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9153-4CB7-4C91-BFB6-4190FFA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55BF3-6931-4ADD-9917-2D29721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/>
          <a:lstStyle/>
          <a:p>
            <a:r>
              <a:rPr lang="en-US" altLang="ko-KR" dirty="0"/>
              <a:t>JPA(Java Persistence API)</a:t>
            </a:r>
            <a:br>
              <a:rPr lang="en-US" altLang="ko-KR" dirty="0"/>
            </a:br>
            <a:r>
              <a:rPr lang="en-US" altLang="ko-KR" dirty="0"/>
              <a:t>: JPA</a:t>
            </a:r>
            <a:r>
              <a:rPr lang="ko-KR" altLang="en-US" dirty="0"/>
              <a:t>는 자바 표준 인터페이스이며</a:t>
            </a:r>
            <a:r>
              <a:rPr lang="en-US" altLang="ko-KR" dirty="0"/>
              <a:t>, Hibernate </a:t>
            </a:r>
            <a:r>
              <a:rPr lang="ko-KR" altLang="en-US" dirty="0"/>
              <a:t>등의 구현체가 있음</a:t>
            </a:r>
            <a:br>
              <a:rPr lang="en-US" altLang="ko-KR" dirty="0"/>
            </a:br>
            <a:r>
              <a:rPr lang="en-US" altLang="ko-KR" dirty="0"/>
              <a:t>: JPA</a:t>
            </a:r>
            <a:r>
              <a:rPr lang="ko-KR" altLang="en-US" dirty="0"/>
              <a:t>는 기존의 반복 코드는 물론이고 기본적인 </a:t>
            </a:r>
            <a:r>
              <a:rPr lang="en-US" altLang="ko-KR" dirty="0"/>
              <a:t>SQL</a:t>
            </a:r>
            <a:r>
              <a:rPr lang="ko-KR" altLang="en-US" dirty="0"/>
              <a:t>도 </a:t>
            </a:r>
            <a:r>
              <a:rPr lang="en-US" altLang="ko-KR" dirty="0"/>
              <a:t>JPA</a:t>
            </a:r>
            <a:r>
              <a:rPr lang="ko-KR" altLang="en-US" dirty="0"/>
              <a:t>가 직접 만들어서 실행해준다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: JPA</a:t>
            </a:r>
            <a:r>
              <a:rPr lang="ko-KR" altLang="en-US" dirty="0"/>
              <a:t>를 사용하면</a:t>
            </a:r>
            <a:r>
              <a:rPr lang="en-US" altLang="ko-KR" dirty="0"/>
              <a:t>, SQL</a:t>
            </a:r>
            <a:r>
              <a:rPr lang="ko-KR" altLang="en-US" dirty="0"/>
              <a:t>과 데이터 중심의 설계에서 객체 중심의 설계로 패러다임을 전환할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7205B-088C-4A1C-B861-AF0CC252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89" y="3161498"/>
            <a:ext cx="2989025" cy="3063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3A90AF-C27C-4FE6-9547-32C78E50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325" y="3161498"/>
            <a:ext cx="4097704" cy="25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9153-4CB7-4C91-BFB6-4190FFA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데이터 </a:t>
            </a:r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55BF3-6931-4ADD-9917-2D29721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Spring Data JPA </a:t>
            </a:r>
            <a:r>
              <a:rPr lang="ko-KR" altLang="en-US" dirty="0"/>
              <a:t>인터페이스만 만들고 </a:t>
            </a:r>
            <a:r>
              <a:rPr lang="en-US" altLang="ko-KR" dirty="0" err="1"/>
              <a:t>JpaRepository</a:t>
            </a:r>
            <a:r>
              <a:rPr lang="ko-KR" altLang="en-US" dirty="0"/>
              <a:t>를 상속하면</a:t>
            </a:r>
            <a:r>
              <a:rPr lang="en-US" altLang="ko-KR" dirty="0"/>
              <a:t> Spring Data JPA</a:t>
            </a:r>
            <a:r>
              <a:rPr lang="ko-KR" altLang="en-US" dirty="0"/>
              <a:t>가 구현체를 만들어주어 </a:t>
            </a:r>
            <a:r>
              <a:rPr lang="ko-KR" altLang="en-US" dirty="0" err="1"/>
              <a:t>리포지토리에</a:t>
            </a:r>
            <a:r>
              <a:rPr lang="ko-KR" altLang="en-US" dirty="0"/>
              <a:t> 구현 클래스 없이 인터페이스 만으로 개발을 완료할 수 있음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반복 개발해온 기본 </a:t>
            </a:r>
            <a:r>
              <a:rPr lang="en-US" altLang="ko-KR" dirty="0"/>
              <a:t>CRUD </a:t>
            </a:r>
            <a:r>
              <a:rPr lang="ko-KR" altLang="en-US" dirty="0"/>
              <a:t>기능도 스프링 데이터 </a:t>
            </a:r>
            <a:r>
              <a:rPr lang="en-US" altLang="ko-KR" dirty="0"/>
              <a:t>JPA</a:t>
            </a:r>
            <a:r>
              <a:rPr lang="ko-KR" altLang="en-US" dirty="0"/>
              <a:t>가 모두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15CD1-BA41-4032-AD28-144B2793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883" y="3057610"/>
            <a:ext cx="2583810" cy="35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88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프로젝트 선택</a:t>
            </a:r>
            <a:r>
              <a:rPr lang="en-US" altLang="ko-KR" b="1" dirty="0"/>
              <a:t> (2022.12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  <a:p>
            <a:r>
              <a:rPr lang="en-US" altLang="ko-KR" dirty="0"/>
              <a:t>Project: Gradle - Groovy</a:t>
            </a:r>
          </a:p>
          <a:p>
            <a:r>
              <a:rPr lang="en-US" altLang="ko-KR" dirty="0"/>
              <a:t>Spring Boot: 3.0.0</a:t>
            </a:r>
          </a:p>
          <a:p>
            <a:r>
              <a:rPr lang="en-US" altLang="ko-KR" dirty="0"/>
              <a:t>Language: Java</a:t>
            </a:r>
          </a:p>
          <a:p>
            <a:r>
              <a:rPr lang="en-US" altLang="ko-KR" dirty="0"/>
              <a:t>Packaging: Jar</a:t>
            </a:r>
          </a:p>
          <a:p>
            <a:r>
              <a:rPr lang="en-US" altLang="ko-KR" dirty="0"/>
              <a:t>Java: 17</a:t>
            </a:r>
          </a:p>
          <a:p>
            <a:r>
              <a:rPr lang="en-US" altLang="ko-KR" dirty="0"/>
              <a:t>Project Metadata</a:t>
            </a:r>
          </a:p>
          <a:p>
            <a:pPr lvl="1"/>
            <a:r>
              <a:rPr lang="en-US" altLang="ko-KR" dirty="0" err="1"/>
              <a:t>groupId</a:t>
            </a:r>
            <a:r>
              <a:rPr lang="en-US" altLang="ko-KR" dirty="0"/>
              <a:t>: hello</a:t>
            </a:r>
          </a:p>
          <a:p>
            <a:pPr lvl="1"/>
            <a:r>
              <a:rPr lang="en-US" altLang="ko-KR" dirty="0" err="1"/>
              <a:t>artifactId</a:t>
            </a:r>
            <a:r>
              <a:rPr lang="en-US" altLang="ko-KR" dirty="0"/>
              <a:t>: hello-spring</a:t>
            </a:r>
          </a:p>
          <a:p>
            <a:pPr lvl="1"/>
            <a:r>
              <a:rPr lang="en-US" altLang="ko-KR" dirty="0"/>
              <a:t>Dependencies: Spring Web, </a:t>
            </a:r>
            <a:r>
              <a:rPr lang="en-US" altLang="ko-KR" dirty="0" err="1"/>
              <a:t>Thymeleaf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en-US" altLang="ko-KR" sz="1400" dirty="0" err="1"/>
              <a:t>javax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 이름을 </a:t>
            </a:r>
            <a:r>
              <a:rPr lang="en-US" altLang="ko-KR" sz="1400" dirty="0" err="1"/>
              <a:t>jakarta</a:t>
            </a:r>
            <a:r>
              <a:rPr lang="ko-KR" altLang="en-US" sz="1400" dirty="0"/>
              <a:t>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A2B34-9672-438B-84EF-3A0EECDE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29" y="1528598"/>
            <a:ext cx="4011469" cy="48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9153-4CB7-4C91-BFB6-4190FFA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55BF3-6931-4ADD-9917-2D29721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/>
          <a:lstStyle/>
          <a:p>
            <a:r>
              <a:rPr lang="en-US" altLang="ko-KR" dirty="0"/>
              <a:t>AOP(Aspect Oriented Programming)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공통 관심 사항을 분리시켜 원하는 곳에 적용시키는 기술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, </a:t>
            </a:r>
            <a:r>
              <a:rPr lang="ko-KR" altLang="en-US" dirty="0"/>
              <a:t>핵심 관심사항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조회 등</a:t>
            </a:r>
            <a:r>
              <a:rPr lang="en-US" altLang="ko-KR" dirty="0"/>
              <a:t>)</a:t>
            </a:r>
            <a:r>
              <a:rPr lang="ko-KR" altLang="en-US" dirty="0"/>
              <a:t>과 공통 관심 사항</a:t>
            </a:r>
            <a:r>
              <a:rPr lang="en-US" altLang="ko-KR" dirty="0"/>
              <a:t>(</a:t>
            </a:r>
            <a:r>
              <a:rPr lang="ko-KR" altLang="en-US" dirty="0"/>
              <a:t>시간을 측정하는 로직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AOP </a:t>
            </a:r>
            <a:r>
              <a:rPr lang="ko-KR" altLang="en-US" dirty="0"/>
              <a:t>적용 전</a:t>
            </a:r>
            <a:r>
              <a:rPr lang="en-US" altLang="ko-KR" dirty="0"/>
              <a:t>/</a:t>
            </a:r>
            <a:r>
              <a:rPr lang="ko-KR" altLang="en-US" dirty="0"/>
              <a:t>후 의존관계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94DC2-A222-4CE6-872E-B7F7A068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12" y="2694985"/>
            <a:ext cx="3022719" cy="1612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2D718F-43B9-40C2-A13A-201D03AC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12" y="4774678"/>
            <a:ext cx="3022719" cy="1930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9A665-C728-4EC2-96ED-C80F6D9F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07" y="4774678"/>
            <a:ext cx="3437604" cy="19301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9B5E64-78C2-4606-9D96-41DF716A5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628" y="5651718"/>
            <a:ext cx="1066766" cy="1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4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9153-4CB7-4C91-BFB6-4190FFA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55BF3-6931-4ADD-9917-2D29721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/>
          <a:lstStyle/>
          <a:p>
            <a:r>
              <a:rPr lang="ko-KR" altLang="en-US" dirty="0"/>
              <a:t>지금까지 스프링으로 웹 애플리케이션을 개발하는 방법에 대해서 얇고 넓게 학습했다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이제부터는 각각의 기술들을 </a:t>
            </a:r>
            <a:r>
              <a:rPr lang="ko-KR" altLang="en-US" dirty="0" err="1"/>
              <a:t>깊이있게</a:t>
            </a:r>
            <a:r>
              <a:rPr lang="ko-KR" altLang="en-US" dirty="0"/>
              <a:t> 이해해야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거대한 스프링의 모든 것을 세세하게 알 필요는 없다</a:t>
            </a:r>
            <a:r>
              <a:rPr lang="en-US" altLang="ko-KR" dirty="0"/>
              <a:t>. </a:t>
            </a:r>
            <a:r>
              <a:rPr lang="ko-KR" altLang="en-US" dirty="0"/>
              <a:t>우리는 스프링을 만드는 개발자가 아니다</a:t>
            </a:r>
            <a:r>
              <a:rPr lang="en-US" altLang="ko-KR" dirty="0"/>
              <a:t>. </a:t>
            </a:r>
            <a:r>
              <a:rPr lang="ko-KR" altLang="en-US" b="1" u="sng" dirty="0">
                <a:solidFill>
                  <a:schemeClr val="accent5"/>
                </a:solidFill>
              </a:rPr>
              <a:t>스프링을 활용해서 실무에서 발생하는 문제들을 잘 해결하는 것이 훨씬 중요하다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따라서 핵심 원리를 이해하고</a:t>
            </a:r>
            <a:r>
              <a:rPr lang="en-US" altLang="ko-KR" dirty="0"/>
              <a:t>, </a:t>
            </a:r>
            <a:r>
              <a:rPr lang="ko-KR" altLang="en-US" dirty="0"/>
              <a:t>문제가 발생했을 때</a:t>
            </a:r>
            <a:r>
              <a:rPr lang="en-US" altLang="ko-KR" dirty="0"/>
              <a:t>, </a:t>
            </a:r>
            <a:r>
              <a:rPr lang="ko-KR" altLang="en-US" dirty="0"/>
              <a:t>대략 어디쯤 부터 </a:t>
            </a:r>
            <a:r>
              <a:rPr lang="ko-KR" altLang="en-US" dirty="0" err="1"/>
              <a:t>찾아들어가면</a:t>
            </a:r>
            <a:r>
              <a:rPr lang="ko-KR" altLang="en-US" dirty="0"/>
              <a:t> 될지</a:t>
            </a:r>
            <a:r>
              <a:rPr lang="en-US" altLang="ko-KR" dirty="0"/>
              <a:t>, </a:t>
            </a:r>
            <a:r>
              <a:rPr lang="ko-KR" altLang="en-US" dirty="0"/>
              <a:t>필요한 부분을 찾아서 사용할 수 있는 능력이 더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스프링 프레임워크에 대해 로드맵을 고려하며</a:t>
            </a:r>
            <a:r>
              <a:rPr lang="en-US" altLang="ko-KR" dirty="0"/>
              <a:t>, </a:t>
            </a:r>
            <a:r>
              <a:rPr lang="ko-KR" altLang="en-US" dirty="0"/>
              <a:t>핵심 원리 이해와 활용도를 높이도록 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249264-10AC-43DF-84CB-035164305841}"/>
              </a:ext>
            </a:extLst>
          </p:cNvPr>
          <p:cNvGrpSpPr/>
          <p:nvPr/>
        </p:nvGrpSpPr>
        <p:grpSpPr>
          <a:xfrm>
            <a:off x="1217227" y="4288107"/>
            <a:ext cx="8230749" cy="2191056"/>
            <a:chOff x="1217227" y="4288107"/>
            <a:chExt cx="8230749" cy="21910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7B7CBF-A7CF-47DF-8144-F705B7045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27" y="4288107"/>
              <a:ext cx="8230749" cy="219105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52EFE9-1F6B-45F2-86B9-FD30695CDA67}"/>
                </a:ext>
              </a:extLst>
            </p:cNvPr>
            <p:cNvSpPr/>
            <p:nvPr/>
          </p:nvSpPr>
          <p:spPr>
            <a:xfrm>
              <a:off x="7751428" y="5469622"/>
              <a:ext cx="1619075" cy="941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EC1651-4925-4E1E-93CC-DDBE072C05F3}"/>
              </a:ext>
            </a:extLst>
          </p:cNvPr>
          <p:cNvSpPr/>
          <p:nvPr/>
        </p:nvSpPr>
        <p:spPr>
          <a:xfrm>
            <a:off x="2475576" y="4551502"/>
            <a:ext cx="1022634" cy="43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현재강의</a:t>
            </a:r>
          </a:p>
        </p:txBody>
      </p:sp>
    </p:spTree>
    <p:extLst>
      <p:ext uri="{BB962C8B-B14F-4D97-AF65-F5344CB8AC3E}">
        <p14:creationId xmlns:p14="http://schemas.microsoft.com/office/powerpoint/2010/main" val="202456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환경설정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615644" cy="4882214"/>
          </a:xfrm>
        </p:spPr>
        <p:txBody>
          <a:bodyPr>
            <a:normAutofit/>
          </a:bodyPr>
          <a:lstStyle/>
          <a:p>
            <a:r>
              <a:rPr lang="ko-KR" altLang="en-US" dirty="0"/>
              <a:t>스프링 부트가 제공하는 </a:t>
            </a:r>
            <a:r>
              <a:rPr lang="en-US" altLang="ko-KR" dirty="0"/>
              <a:t>Welcome Page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Static/index.html</a:t>
            </a:r>
            <a:r>
              <a:rPr lang="ko-KR" altLang="en-US" dirty="0"/>
              <a:t>을 </a:t>
            </a:r>
            <a:r>
              <a:rPr lang="ko-KR" altLang="en-US" dirty="0" err="1"/>
              <a:t>올려두면</a:t>
            </a:r>
            <a:r>
              <a:rPr lang="ko-KR" altLang="en-US" dirty="0"/>
              <a:t> </a:t>
            </a:r>
            <a:r>
              <a:rPr lang="en-US" altLang="ko-KR" dirty="0"/>
              <a:t>Welcome page </a:t>
            </a:r>
            <a:r>
              <a:rPr lang="ko-KR" altLang="en-US" dirty="0"/>
              <a:t>기능제공</a:t>
            </a:r>
            <a:endParaRPr lang="en-US" altLang="ko-KR" dirty="0"/>
          </a:p>
          <a:p>
            <a:pPr lvl="1"/>
            <a:r>
              <a:rPr lang="ko-KR" altLang="en-US" dirty="0"/>
              <a:t>레퍼런스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https://docs.spring.io/spring-boot/docs/2.3.1.RELEASE/reference/html/spring-boot-features.html#boot-features-spring-mvc-welcome-page</a:t>
            </a:r>
            <a:endParaRPr lang="en-US" altLang="ko-KR" dirty="0"/>
          </a:p>
          <a:p>
            <a:r>
              <a:rPr lang="ko-KR" altLang="en-US" dirty="0"/>
              <a:t>스프링 부트 지원하는 </a:t>
            </a:r>
            <a:r>
              <a:rPr lang="en-US" altLang="ko-KR" dirty="0"/>
              <a:t>Template</a:t>
            </a:r>
            <a:r>
              <a:rPr lang="ko-KR" altLang="en-US" dirty="0"/>
              <a:t> 엔진 사용</a:t>
            </a:r>
            <a:endParaRPr lang="en-US" altLang="ko-KR" dirty="0"/>
          </a:p>
          <a:p>
            <a:pPr lvl="1"/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엔진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55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환경설정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615644" cy="4882214"/>
          </a:xfrm>
        </p:spPr>
        <p:txBody>
          <a:bodyPr>
            <a:norm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0ABD5-FA25-4636-A750-C063FF58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37" y="2181237"/>
            <a:ext cx="4752075" cy="41561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C259BF-F68A-4E84-8386-A8402059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1" y="2181137"/>
            <a:ext cx="5011637" cy="41562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9C991F-2DF1-4519-9BAC-5E89E54F6D29}"/>
              </a:ext>
            </a:extLst>
          </p:cNvPr>
          <p:cNvSpPr txBox="1">
            <a:spLocks/>
          </p:cNvSpPr>
          <p:nvPr/>
        </p:nvSpPr>
        <p:spPr>
          <a:xfrm>
            <a:off x="6291743" y="1635907"/>
            <a:ext cx="5063045" cy="48822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동작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45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277288" cy="4882214"/>
          </a:xfrm>
        </p:spPr>
        <p:txBody>
          <a:bodyPr>
            <a:normAutofit/>
          </a:bodyPr>
          <a:lstStyle/>
          <a:p>
            <a:r>
              <a:rPr lang="ko-KR" altLang="en-US" dirty="0"/>
              <a:t>스프링 웹 개발 기초 개념</a:t>
            </a:r>
            <a:endParaRPr lang="en-US" altLang="ko-KR" dirty="0"/>
          </a:p>
          <a:p>
            <a:pPr lvl="1"/>
            <a:r>
              <a:rPr lang="ko-KR" altLang="en-US" dirty="0"/>
              <a:t>웹 개발에 필요한 것들</a:t>
            </a:r>
            <a:endParaRPr lang="en-US" altLang="ko-KR" dirty="0"/>
          </a:p>
          <a:p>
            <a:pPr lvl="2"/>
            <a:r>
              <a:rPr lang="ko-KR" altLang="en-US" dirty="0"/>
              <a:t>정적 컨텐츠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파일을 그대로 웹 브라우저에 보내주는 것들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r>
              <a:rPr lang="ko-KR" altLang="en-US" dirty="0"/>
              <a:t>와 템플릿 엔진 </a:t>
            </a:r>
            <a:r>
              <a:rPr lang="en-US" altLang="ko-KR" dirty="0"/>
              <a:t>: JSP, </a:t>
            </a:r>
            <a:r>
              <a:rPr lang="en-US" altLang="ko-KR" dirty="0" err="1"/>
              <a:t>Thymeleaf</a:t>
            </a:r>
            <a:br>
              <a:rPr lang="en-US" altLang="ko-KR" dirty="0"/>
            </a:br>
            <a:r>
              <a:rPr lang="en-US" altLang="ko-KR" dirty="0"/>
              <a:t>: HTML</a:t>
            </a:r>
            <a:r>
              <a:rPr lang="ko-KR" altLang="en-US" dirty="0"/>
              <a:t>을 프로그래밍으로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 </a:t>
            </a:r>
            <a:r>
              <a:rPr lang="ko-KR" altLang="en-US" dirty="0"/>
              <a:t>동적으로 </a:t>
            </a:r>
            <a:r>
              <a:rPr lang="ko-KR" altLang="en-US" dirty="0" err="1"/>
              <a:t>바꿔주는것</a:t>
            </a:r>
            <a:endParaRPr lang="en-US" altLang="ko-KR" dirty="0"/>
          </a:p>
          <a:p>
            <a:pPr lvl="2"/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 err="1"/>
              <a:t>vue</a:t>
            </a:r>
            <a:r>
              <a:rPr lang="en-US" altLang="ko-KR" dirty="0"/>
              <a:t>, react </a:t>
            </a:r>
            <a:r>
              <a:rPr lang="ko-KR" altLang="en-US" dirty="0"/>
              <a:t>등의 라이브러리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스프링부트는</a:t>
            </a:r>
            <a:r>
              <a:rPr lang="ko-KR" altLang="en-US" dirty="0"/>
              <a:t> 정적 컨텐츠 기능을 기본 제공</a:t>
            </a:r>
            <a:endParaRPr lang="en-US" altLang="ko-KR" dirty="0"/>
          </a:p>
          <a:p>
            <a:pPr lvl="2"/>
            <a:r>
              <a:rPr lang="en-US" altLang="ko-KR" dirty="0"/>
              <a:t>Static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정적 컨텐츠 파일은 </a:t>
            </a:r>
            <a:r>
              <a:rPr lang="en-US" altLang="ko-KR" dirty="0" err="1"/>
              <a:t>url</a:t>
            </a:r>
            <a:r>
              <a:rPr lang="ko-KR" altLang="en-US" dirty="0"/>
              <a:t>에서 직접 접근 할 수 있는 자원이며</a:t>
            </a:r>
            <a:r>
              <a:rPr lang="en-US" altLang="ko-KR" dirty="0"/>
              <a:t>, </a:t>
            </a:r>
            <a:r>
              <a:rPr lang="ko-KR" altLang="en-US" dirty="0"/>
              <a:t>서버 프로그래밍을 넣지 않는다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6227EB-BBFA-4A52-84B1-32794288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71" y="2472610"/>
            <a:ext cx="4827370" cy="25233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9322173-201B-4093-A81E-6F42BECAF771}"/>
              </a:ext>
            </a:extLst>
          </p:cNvPr>
          <p:cNvSpPr txBox="1">
            <a:spLocks/>
          </p:cNvSpPr>
          <p:nvPr/>
        </p:nvSpPr>
        <p:spPr>
          <a:xfrm>
            <a:off x="6652471" y="4996008"/>
            <a:ext cx="4827370" cy="14148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상세설명 </a:t>
            </a:r>
            <a:r>
              <a:rPr lang="en-US" altLang="ko-KR" sz="1200" dirty="0"/>
              <a:t>: </a:t>
            </a:r>
            <a:r>
              <a:rPr lang="ko-KR" altLang="en-US" sz="1200" dirty="0"/>
              <a:t>스프링 부트 내장된 </a:t>
            </a:r>
            <a:r>
              <a:rPr lang="ko-KR" altLang="en-US" sz="1200" dirty="0" err="1"/>
              <a:t>톰켓에서</a:t>
            </a:r>
            <a:r>
              <a:rPr lang="ko-KR" altLang="en-US" sz="1200" dirty="0"/>
              <a:t> 스프링 컨테이너 </a:t>
            </a:r>
            <a:r>
              <a:rPr lang="en-US" altLang="ko-KR" sz="1200" dirty="0"/>
              <a:t>Servlet</a:t>
            </a:r>
            <a:r>
              <a:rPr lang="ko-KR" altLang="en-US" sz="1200" dirty="0"/>
              <a:t>이 </a:t>
            </a:r>
            <a:r>
              <a:rPr lang="en-US" altLang="ko-KR" sz="1200" dirty="0"/>
              <a:t>Handler Mapping </a:t>
            </a:r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없는 경우 </a:t>
            </a:r>
            <a:r>
              <a:rPr lang="en-US" altLang="ko-KR" sz="1200" dirty="0"/>
              <a:t>static </a:t>
            </a:r>
            <a:r>
              <a:rPr lang="ko-KR" altLang="en-US" sz="1200" dirty="0"/>
              <a:t>자원 찾아서 반환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Html </a:t>
            </a:r>
            <a:r>
              <a:rPr lang="ko-KR" altLang="en-US" sz="1200" dirty="0"/>
              <a:t>파일은 웹 브라우저 엔진이 해석하여 로드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49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277288" cy="4882214"/>
          </a:xfrm>
        </p:spPr>
        <p:txBody>
          <a:bodyPr>
            <a:norm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란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웹 개발의 관심사를 분리하기 위한 개발 패턴</a:t>
            </a:r>
            <a:endParaRPr lang="en-US" altLang="ko-KR" dirty="0"/>
          </a:p>
          <a:p>
            <a:pPr lvl="1"/>
            <a:r>
              <a:rPr lang="en-US" altLang="ko-KR" dirty="0"/>
              <a:t>M (Model)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화면과 서버의 데이터를 전송</a:t>
            </a:r>
            <a:r>
              <a:rPr lang="en-US" altLang="ko-KR" dirty="0"/>
              <a:t>/</a:t>
            </a:r>
            <a:r>
              <a:rPr lang="ko-KR" altLang="en-US" dirty="0"/>
              <a:t>처리해주는 역할 </a:t>
            </a:r>
            <a:endParaRPr lang="en-US" altLang="ko-KR" dirty="0"/>
          </a:p>
          <a:p>
            <a:pPr lvl="1"/>
            <a:r>
              <a:rPr lang="en-US" altLang="ko-KR" dirty="0"/>
              <a:t>V (View)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화면과 관리된 역할</a:t>
            </a:r>
            <a:endParaRPr lang="en-US" altLang="ko-KR" dirty="0"/>
          </a:p>
          <a:p>
            <a:pPr lvl="1"/>
            <a:r>
              <a:rPr lang="en-US" altLang="ko-KR" dirty="0"/>
              <a:t>C (Controller)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서버 처리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9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6110594" cy="4882214"/>
          </a:xfrm>
        </p:spPr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r>
              <a:rPr lang="ko-KR" altLang="en-US" dirty="0"/>
              <a:t>를 사용하면 뷰 </a:t>
            </a:r>
            <a:r>
              <a:rPr lang="ko-KR" altLang="en-US" dirty="0" err="1"/>
              <a:t>리졸버</a:t>
            </a:r>
            <a:r>
              <a:rPr lang="en-US" altLang="ko-KR" dirty="0"/>
              <a:t>(</a:t>
            </a:r>
            <a:r>
              <a:rPr lang="en-US" altLang="ko-KR" dirty="0" err="1"/>
              <a:t>viewResolver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 err="1"/>
              <a:t>HttpMessageConverter</a:t>
            </a:r>
            <a:r>
              <a:rPr lang="ko-KR" altLang="en-US" dirty="0"/>
              <a:t>가 동작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기본 문자처리 </a:t>
            </a:r>
            <a:r>
              <a:rPr lang="en-US" altLang="ko-KR" dirty="0"/>
              <a:t>: </a:t>
            </a:r>
            <a:r>
              <a:rPr lang="en-US" altLang="ko-KR" dirty="0" err="1"/>
              <a:t>StringHttpMessageConverter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기본 객체처리 </a:t>
            </a:r>
            <a:r>
              <a:rPr lang="en-US" altLang="ko-KR" dirty="0"/>
              <a:t>: MappingJackson2HttpMessageConverter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050" dirty="0"/>
              <a:t>※ </a:t>
            </a:r>
            <a:r>
              <a:rPr lang="ko-KR" altLang="en-US" sz="1050" dirty="0"/>
              <a:t>객체를 </a:t>
            </a:r>
            <a:r>
              <a:rPr lang="en-US" altLang="ko-KR" sz="1050" dirty="0"/>
              <a:t>json</a:t>
            </a:r>
            <a:r>
              <a:rPr lang="ko-KR" altLang="en-US" sz="1050" dirty="0"/>
              <a:t>으로 바꿔주는 </a:t>
            </a:r>
            <a:r>
              <a:rPr lang="en-US" altLang="ko-KR" sz="1050" dirty="0"/>
              <a:t>Jackson </a:t>
            </a:r>
            <a:r>
              <a:rPr lang="ko-KR" altLang="en-US" sz="1050" dirty="0"/>
              <a:t>또는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Gson</a:t>
            </a:r>
            <a:endParaRPr lang="en-US" altLang="ko-KR" dirty="0"/>
          </a:p>
          <a:p>
            <a:pPr lvl="2"/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ko-KR" altLang="en-US" b="1" u="sng" dirty="0"/>
              <a:t>문자 내용</a:t>
            </a:r>
            <a:r>
              <a:rPr lang="ko-KR" altLang="en-US" dirty="0"/>
              <a:t>을 직접 반환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5"/>
                </a:solidFill>
              </a:rPr>
              <a:t>@</a:t>
            </a:r>
            <a:r>
              <a:rPr lang="en-US" altLang="ko-KR" dirty="0" err="1">
                <a:solidFill>
                  <a:schemeClr val="accent5"/>
                </a:solidFill>
              </a:rPr>
              <a:t>ResponseBody</a:t>
            </a:r>
            <a:r>
              <a:rPr lang="ko-KR" altLang="en-US" dirty="0">
                <a:solidFill>
                  <a:schemeClr val="accent5"/>
                </a:solidFill>
              </a:rPr>
              <a:t>를 사용하고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객체를 반환하면 객체가 </a:t>
            </a:r>
            <a:r>
              <a:rPr lang="en-US" altLang="ko-KR" dirty="0">
                <a:solidFill>
                  <a:schemeClr val="accent5"/>
                </a:solidFill>
              </a:rPr>
              <a:t>JSON</a:t>
            </a:r>
            <a:r>
              <a:rPr lang="ko-KR" altLang="en-US" dirty="0">
                <a:solidFill>
                  <a:schemeClr val="accent5"/>
                </a:solidFill>
              </a:rPr>
              <a:t>으로 반환된다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사용원리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E01D6-2148-4F2D-8F36-8AA6F722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019" y="1624456"/>
            <a:ext cx="3886742" cy="1562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D4A494-8077-4616-8575-EB38FF83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20" y="3186775"/>
            <a:ext cx="3886742" cy="982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E9EA38-5154-4E51-9388-2B6C63CF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020" y="4681057"/>
            <a:ext cx="3886742" cy="20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9BA88-F0BD-4966-8E52-FCD9B5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4932-498E-4086-81A7-56212B87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요구사항 정리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회원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회원 등록 조회</a:t>
            </a:r>
            <a:endParaRPr lang="en-US" altLang="ko-KR" dirty="0"/>
          </a:p>
          <a:p>
            <a:pPr lvl="1"/>
            <a:r>
              <a:rPr lang="ko-KR" altLang="en-US" dirty="0"/>
              <a:t>아직 데이터 저장소</a:t>
            </a:r>
            <a:r>
              <a:rPr lang="en-US" altLang="ko-KR" dirty="0"/>
              <a:t>(DB)</a:t>
            </a:r>
            <a:r>
              <a:rPr lang="ko-KR" altLang="en-US" dirty="0"/>
              <a:t>가 선정되지 않는 가상의 시나리오로 구성</a:t>
            </a:r>
            <a:br>
              <a:rPr lang="en-US" altLang="ko-KR" dirty="0"/>
            </a:br>
            <a:r>
              <a:rPr lang="ko-KR" altLang="en-US" dirty="0"/>
              <a:t>초기 개발 단계에서는 구현체로 가벼운 메모리 기반의 데이터 저장소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C884E-EC95-45D8-A3D2-EDBA3203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0" y="3429000"/>
            <a:ext cx="608732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작성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도메인과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Domain</a:t>
            </a:r>
          </a:p>
          <a:p>
            <a:pPr lvl="2"/>
            <a:r>
              <a:rPr lang="en-US" altLang="ko-KR" dirty="0"/>
              <a:t>Member</a:t>
            </a:r>
          </a:p>
          <a:p>
            <a:pPr lvl="1"/>
            <a:r>
              <a:rPr lang="en-US" altLang="ko-KR" dirty="0"/>
              <a:t>Repository</a:t>
            </a:r>
          </a:p>
          <a:p>
            <a:pPr lvl="2"/>
            <a:r>
              <a:rPr lang="en-US" altLang="ko-KR" dirty="0" err="1"/>
              <a:t>MemberRepository</a:t>
            </a:r>
            <a:r>
              <a:rPr lang="en-US" altLang="ko-KR" dirty="0"/>
              <a:t>(Interface)</a:t>
            </a:r>
          </a:p>
          <a:p>
            <a:pPr lvl="2"/>
            <a:r>
              <a:rPr lang="en-US" altLang="ko-KR" dirty="0" err="1"/>
              <a:t>MemoryMemberRepository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</a:p>
          <a:p>
            <a:pPr lvl="2"/>
            <a:r>
              <a:rPr lang="en-US" altLang="ko-KR" dirty="0" err="1"/>
              <a:t>MemberService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38" y="2013357"/>
            <a:ext cx="5662557" cy="42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760</TotalTime>
  <Words>984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Century Gothic</vt:lpstr>
      <vt:lpstr>Wingdings 2</vt:lpstr>
      <vt:lpstr>명언</vt:lpstr>
      <vt:lpstr>스프링 입문 스프링 부트</vt:lpstr>
      <vt:lpstr>프로젝트 생성</vt:lpstr>
      <vt:lpstr>View 환경설정 1</vt:lpstr>
      <vt:lpstr>View 환경설정 2</vt:lpstr>
      <vt:lpstr>정적 컨텐츠</vt:lpstr>
      <vt:lpstr>MVC와 템플릿 엔진</vt:lpstr>
      <vt:lpstr>API</vt:lpstr>
      <vt:lpstr>백엔드 개발 예제</vt:lpstr>
      <vt:lpstr>백엔드 개발 예제 작성 1</vt:lpstr>
      <vt:lpstr>백엔드 개발 예제 검증 1</vt:lpstr>
      <vt:lpstr>백엔드 개발 예제 작성 2</vt:lpstr>
      <vt:lpstr>백엔드 개발 예제 검증 2</vt:lpstr>
      <vt:lpstr>스프링 빈과 의존관계</vt:lpstr>
      <vt:lpstr>컴포넌트 스캔과 자동 의존관계 설정</vt:lpstr>
      <vt:lpstr>자바 코드로 직접 스프링 빈 등록하기</vt:lpstr>
      <vt:lpstr>스프링 DB 접근 기술</vt:lpstr>
      <vt:lpstr>스프링 JdbcTemplate</vt:lpstr>
      <vt:lpstr>JPA</vt:lpstr>
      <vt:lpstr>스프링 데이터 JPA</vt:lpstr>
      <vt:lpstr>AOP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입문 스프링 부트</dc:title>
  <dc:creator>0526</dc:creator>
  <cp:lastModifiedBy>0526</cp:lastModifiedBy>
  <cp:revision>118</cp:revision>
  <dcterms:created xsi:type="dcterms:W3CDTF">2022-12-05T00:46:31Z</dcterms:created>
  <dcterms:modified xsi:type="dcterms:W3CDTF">2022-12-06T05:09:50Z</dcterms:modified>
</cp:coreProperties>
</file>