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65" r:id="rId2"/>
    <p:sldId id="266" r:id="rId3"/>
    <p:sldId id="267" r:id="rId4"/>
    <p:sldId id="256" r:id="rId5"/>
    <p:sldId id="275" r:id="rId6"/>
    <p:sldId id="276" r:id="rId7"/>
    <p:sldId id="277" r:id="rId8"/>
    <p:sldId id="278" r:id="rId9"/>
    <p:sldId id="279" r:id="rId10"/>
    <p:sldId id="281" r:id="rId11"/>
    <p:sldId id="280" r:id="rId12"/>
    <p:sldId id="282" r:id="rId13"/>
    <p:sldId id="283" r:id="rId14"/>
    <p:sldId id="28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鹏" initials="李" lastIdx="2" clrIdx="0">
    <p:extLst>
      <p:ext uri="{19B8F6BF-5375-455C-9EA6-DF929625EA0E}">
        <p15:presenceInfo xmlns:p15="http://schemas.microsoft.com/office/powerpoint/2012/main" userId="6ebf1c2c5b58ad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9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3T20:35:03.756" idx="1">
    <p:pos x="7020" y="1183"/>
    <p:text/>
    <p:extLst>
      <p:ext uri="{C676402C-5697-4E1C-873F-D02D1690AC5C}">
        <p15:threadingInfo xmlns:p15="http://schemas.microsoft.com/office/powerpoint/2012/main" timeZoneBias="-480"/>
      </p:ext>
    </p:extLst>
  </p:cm>
  <p:cm authorId="1" dt="2020-06-03T20:35:04.678" idx="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78F4-C18B-48EC-9055-35D023B30368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E15A-D7A9-4169-A7C2-BCB1B8BA2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8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24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48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7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4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01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6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1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3" y="1825625"/>
            <a:ext cx="3867151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3" y="1825625"/>
            <a:ext cx="3867151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7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10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79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99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38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44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CA0E-3945-47E9-A9AA-27ACE9347398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2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-4908"/>
            <a:ext cx="12192000" cy="3654674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89"/>
          <p:cNvSpPr txBox="1"/>
          <p:nvPr/>
        </p:nvSpPr>
        <p:spPr>
          <a:xfrm>
            <a:off x="8472907" y="508022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毕业论文答辩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8581588" y="4988969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4984373" y="3881926"/>
            <a:ext cx="55179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	C/S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架构的高负载分布式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存储系统设计与实现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9631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90"/>
          <p:cNvSpPr txBox="1"/>
          <p:nvPr/>
        </p:nvSpPr>
        <p:spPr>
          <a:xfrm>
            <a:off x="2663508" y="5888775"/>
            <a:ext cx="811532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汇报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人：计嵌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162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李鹏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指导老师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俞翔、张涵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9636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7" y="217867"/>
            <a:ext cx="2488691" cy="660950"/>
          </a:xfrm>
          <a:prstGeom prst="rect">
            <a:avLst/>
          </a:prstGeom>
          <a:ln>
            <a:noFill/>
          </a:ln>
        </p:spPr>
      </p:pic>
      <p:grpSp>
        <p:nvGrpSpPr>
          <p:cNvPr id="13" name="组合 12"/>
          <p:cNvGrpSpPr/>
          <p:nvPr/>
        </p:nvGrpSpPr>
        <p:grpSpPr>
          <a:xfrm>
            <a:off x="1524000" y="3770844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001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5"/>
            <a:ext cx="12192000" cy="46836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778350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6640836"/>
            <a:ext cx="1219200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736" y="1397914"/>
            <a:ext cx="1338829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文件共享</a:t>
            </a:r>
            <a:r>
              <a:rPr lang="zh-CN" altLang="en-US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7" y="117935"/>
            <a:ext cx="1053183" cy="9904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47669" y="450930"/>
            <a:ext cx="2452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NJIT </a:t>
            </a:r>
            <a:r>
              <a:rPr lang="en-US" altLang="zh-CN" sz="2400" b="1" dirty="0" smtClean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DISK.exe</a:t>
            </a:r>
            <a:endParaRPr lang="en-US" altLang="zh-CN" sz="2400" b="1" dirty="0" smtClean="0">
              <a:ln w="0"/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6" t="10326" r="19478" b="17090"/>
          <a:stretch>
            <a:fillRect/>
          </a:stretch>
        </p:blipFill>
        <p:spPr bwMode="auto">
          <a:xfrm>
            <a:off x="2615167" y="1789456"/>
            <a:ext cx="7051347" cy="4344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047862" y="6202654"/>
            <a:ext cx="243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共享文件列表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286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5"/>
            <a:ext cx="12192000" cy="46836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778350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6640836"/>
            <a:ext cx="1219200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734" y="1397914"/>
            <a:ext cx="1338829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链接分享</a:t>
            </a:r>
            <a:r>
              <a:rPr lang="zh-CN" altLang="en-US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7" y="117935"/>
            <a:ext cx="1053183" cy="9904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47669" y="450930"/>
            <a:ext cx="2452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NJIT </a:t>
            </a:r>
            <a:r>
              <a:rPr lang="en-US" altLang="zh-CN" sz="2400" b="1" dirty="0" smtClean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DISK.exe</a:t>
            </a:r>
            <a:endParaRPr lang="en-US" altLang="zh-CN" sz="2400" b="1" dirty="0" smtClean="0">
              <a:ln w="0"/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075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4" y="1877526"/>
            <a:ext cx="5538788" cy="439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474237" y="6270171"/>
            <a:ext cx="268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生成链接</a:t>
            </a:r>
            <a:endParaRPr lang="zh-CN" altLang="en-US" b="1" dirty="0"/>
          </a:p>
        </p:txBody>
      </p:sp>
      <p:pic>
        <p:nvPicPr>
          <p:cNvPr id="3076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804" y="1877526"/>
            <a:ext cx="5545138" cy="439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585788" y="6270171"/>
            <a:ext cx="241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提取链接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3661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5"/>
            <a:ext cx="12192000" cy="46836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778350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6640836"/>
            <a:ext cx="1219200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006" y="1408858"/>
            <a:ext cx="2031326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文件下载排行榜：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7" y="117935"/>
            <a:ext cx="1053183" cy="9904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47669" y="450930"/>
            <a:ext cx="2452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NJIT </a:t>
            </a:r>
            <a:r>
              <a:rPr lang="en-US" altLang="zh-CN" sz="2400" b="1" dirty="0" smtClean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DISK.exe</a:t>
            </a:r>
            <a:endParaRPr lang="en-US" altLang="zh-CN" sz="2400" b="1" dirty="0" smtClean="0">
              <a:ln w="0"/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8" y="1873525"/>
            <a:ext cx="6970712" cy="4352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649696" y="6241620"/>
            <a:ext cx="247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文件下载排行榜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0943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5"/>
            <a:ext cx="12192000" cy="46836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778350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6640836"/>
            <a:ext cx="1219200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0" y="1394076"/>
            <a:ext cx="1800493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在线音乐播放</a:t>
            </a:r>
            <a:r>
              <a:rPr lang="zh-CN" altLang="en-US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7" y="117935"/>
            <a:ext cx="1053183" cy="9904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47669" y="450930"/>
            <a:ext cx="2452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NJIT </a:t>
            </a:r>
            <a:r>
              <a:rPr lang="en-US" altLang="zh-CN" sz="2400" b="1" dirty="0" smtClean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DISK.exe</a:t>
            </a:r>
            <a:endParaRPr lang="en-US" altLang="zh-CN" sz="2400" b="1" dirty="0" smtClean="0">
              <a:ln w="0"/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49696" y="6241620"/>
            <a:ext cx="247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在线音乐播放</a:t>
            </a:r>
            <a:endParaRPr lang="zh-CN" alt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979" y="1916464"/>
            <a:ext cx="6741956" cy="43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50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-4908"/>
            <a:ext cx="12192000" cy="3654674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81588" y="4988969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4984373" y="3881926"/>
            <a:ext cx="55179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	C/S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架构的高负载分布式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存储系统设计与实现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9631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90"/>
          <p:cNvSpPr txBox="1"/>
          <p:nvPr/>
        </p:nvSpPr>
        <p:spPr>
          <a:xfrm>
            <a:off x="2663508" y="5888775"/>
            <a:ext cx="811532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汇报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人：计嵌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162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李鹏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指导老师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俞翔、张涵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9636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7" y="217867"/>
            <a:ext cx="2488691" cy="660950"/>
          </a:xfrm>
          <a:prstGeom prst="rect">
            <a:avLst/>
          </a:prstGeom>
          <a:ln>
            <a:noFill/>
          </a:ln>
        </p:spPr>
      </p:pic>
      <p:grpSp>
        <p:nvGrpSpPr>
          <p:cNvPr id="13" name="组合 12"/>
          <p:cNvGrpSpPr/>
          <p:nvPr/>
        </p:nvGrpSpPr>
        <p:grpSpPr>
          <a:xfrm>
            <a:off x="1524000" y="3770844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823051" y="5191304"/>
            <a:ext cx="2748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谢谢聆听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95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5"/>
            <a:ext cx="12192000" cy="12026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32" y="128952"/>
            <a:ext cx="2870282" cy="762294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687773" y="3083037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1316461"/>
            <a:ext cx="753979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597588" y="1316585"/>
            <a:ext cx="4594412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74945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645268" y="291795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953419" y="2903403"/>
            <a:ext cx="569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01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58074" y="29795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系统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简介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5361442" y="3083037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953420" y="3482785"/>
            <a:ext cx="569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02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49855" y="3587803"/>
            <a:ext cx="1746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系统架构设计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5426627" y="3668427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953420" y="4056528"/>
            <a:ext cx="569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03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487092" y="414202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功能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模块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实现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5377611" y="4236777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16"/>
          <p:cNvSpPr/>
          <p:nvPr/>
        </p:nvSpPr>
        <p:spPr>
          <a:xfrm>
            <a:off x="11293716" y="6346632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11614690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802460" y="2994901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27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6"/>
            <a:ext cx="12192000" cy="6857994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" y="207711"/>
            <a:ext cx="2870282" cy="762294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>
            <a:off x="74945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836506" y="3433002"/>
            <a:ext cx="6223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01</a:t>
            </a:r>
            <a:r>
              <a:rPr lang="zh-CN" altLang="en-US" sz="5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zh-CN" altLang="en-US" sz="5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zh-CN" altLang="en-US" sz="5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简介</a:t>
            </a:r>
            <a:endParaRPr lang="zh-CN" altLang="en-US" sz="5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0" y="4486275"/>
            <a:ext cx="12192000" cy="67065"/>
          </a:xfrm>
          <a:prstGeom prst="line">
            <a:avLst/>
          </a:prstGeom>
          <a:ln w="3810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73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1" y="96482"/>
            <a:ext cx="2870282" cy="7622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5"/>
            <a:ext cx="12192000" cy="46836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599325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6640836"/>
            <a:ext cx="1219200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-1" y="1229993"/>
            <a:ext cx="1338829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系统</a:t>
            </a:r>
            <a:r>
              <a:rPr lang="zh-CN" altLang="en-US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简介：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6248579" y="6342744"/>
            <a:ext cx="39987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5212" y="1828800"/>
            <a:ext cx="9071598" cy="404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17500" algn="just">
              <a:lnSpc>
                <a:spcPts val="2200"/>
              </a:lnSpc>
              <a:spcAft>
                <a:spcPts val="0"/>
              </a:spcAft>
            </a:pPr>
            <a:r>
              <a:rPr lang="zh-CN" altLang="en-US" kern="100" spc="50" dirty="0">
                <a:latin typeface="Times New Roman" panose="02020603050405020304" pitchFamily="18" charset="0"/>
                <a:cs typeface="宋体" panose="02010600030101010101" pitchFamily="2" charset="-122"/>
              </a:rPr>
              <a:t>本课题使用</a:t>
            </a:r>
            <a:r>
              <a:rPr lang="en-US" altLang="zh-CN" kern="100" spc="50" dirty="0">
                <a:latin typeface="Times New Roman" panose="02020603050405020304" pitchFamily="18" charset="0"/>
                <a:cs typeface="宋体" panose="02010600030101010101" pitchFamily="2" charset="-122"/>
              </a:rPr>
              <a:t>Web</a:t>
            </a:r>
            <a:r>
              <a:rPr lang="zh-CN" altLang="en-US" kern="100" spc="50" dirty="0">
                <a:latin typeface="Times New Roman" panose="02020603050405020304" pitchFamily="18" charset="0"/>
                <a:cs typeface="宋体" panose="02010600030101010101" pitchFamily="2" charset="-122"/>
              </a:rPr>
              <a:t>开发技术</a:t>
            </a:r>
            <a:r>
              <a:rPr lang="en-US" altLang="zh-CN" kern="100" spc="50" dirty="0">
                <a:latin typeface="Times New Roman" panose="02020603050405020304" pitchFamily="18" charset="0"/>
                <a:cs typeface="宋体" panose="02010600030101010101" pitchFamily="2" charset="-122"/>
              </a:rPr>
              <a:t>,</a:t>
            </a:r>
            <a:r>
              <a:rPr lang="zh-CN" altLang="en-US" kern="100" spc="50" dirty="0">
                <a:latin typeface="Times New Roman" panose="02020603050405020304" pitchFamily="18" charset="0"/>
                <a:cs typeface="宋体" panose="02010600030101010101" pitchFamily="2" charset="-122"/>
              </a:rPr>
              <a:t>客户端使用</a:t>
            </a:r>
            <a:r>
              <a:rPr lang="en-US" altLang="zh-CN" kern="100" spc="50" dirty="0">
                <a:latin typeface="Times New Roman" panose="02020603050405020304" pitchFamily="18" charset="0"/>
                <a:cs typeface="宋体" panose="02010600030101010101" pitchFamily="2" charset="-122"/>
              </a:rPr>
              <a:t>C++</a:t>
            </a:r>
            <a:r>
              <a:rPr lang="zh-CN" altLang="en-US" kern="100" spc="50" dirty="0">
                <a:latin typeface="Times New Roman" panose="02020603050405020304" pitchFamily="18" charset="0"/>
                <a:cs typeface="宋体" panose="02010600030101010101" pitchFamily="2" charset="-122"/>
              </a:rPr>
              <a:t>，借助于</a:t>
            </a:r>
            <a:r>
              <a:rPr lang="en-US" altLang="zh-CN" kern="100" spc="50" dirty="0" err="1">
                <a:latin typeface="Times New Roman" panose="02020603050405020304" pitchFamily="18" charset="0"/>
                <a:cs typeface="宋体" panose="02010600030101010101" pitchFamily="2" charset="-122"/>
              </a:rPr>
              <a:t>Qt</a:t>
            </a:r>
            <a:r>
              <a:rPr lang="zh-CN" altLang="en-US" kern="100" spc="50" dirty="0">
                <a:latin typeface="Times New Roman" panose="02020603050405020304" pitchFamily="18" charset="0"/>
                <a:cs typeface="宋体" panose="02010600030101010101" pitchFamily="2" charset="-122"/>
              </a:rPr>
              <a:t>框架，后端服务器在</a:t>
            </a:r>
            <a:r>
              <a:rPr lang="en-US" altLang="zh-CN" kern="100" spc="50" dirty="0">
                <a:latin typeface="Times New Roman" panose="02020603050405020304" pitchFamily="18" charset="0"/>
                <a:cs typeface="宋体" panose="02010600030101010101" pitchFamily="2" charset="-122"/>
              </a:rPr>
              <a:t>linux</a:t>
            </a:r>
            <a:r>
              <a:rPr lang="zh-CN" altLang="en-US" kern="100" spc="50" dirty="0">
                <a:latin typeface="Times New Roman" panose="02020603050405020304" pitchFamily="18" charset="0"/>
                <a:cs typeface="宋体" panose="02010600030101010101" pitchFamily="2" charset="-122"/>
              </a:rPr>
              <a:t>环境下采用</a:t>
            </a:r>
            <a:r>
              <a:rPr lang="en-US" altLang="zh-CN" kern="100" spc="50" dirty="0">
                <a:latin typeface="Times New Roman" panose="02020603050405020304" pitchFamily="18" charset="0"/>
                <a:cs typeface="宋体" panose="02010600030101010101" pitchFamily="2" charset="-122"/>
              </a:rPr>
              <a:t>C</a:t>
            </a:r>
            <a:r>
              <a:rPr lang="zh-CN" altLang="en-US" kern="100" spc="50" dirty="0">
                <a:latin typeface="Times New Roman" panose="02020603050405020304" pitchFamily="18" charset="0"/>
                <a:cs typeface="宋体" panose="02010600030101010101" pitchFamily="2" charset="-122"/>
              </a:rPr>
              <a:t>语言综合设计开发一个能满足用户云端存储文件，具有远程访问功能和图形界面操作的跨平台的</a:t>
            </a:r>
            <a:r>
              <a:rPr lang="en-US" altLang="zh-CN" kern="100" spc="50" dirty="0">
                <a:latin typeface="Times New Roman" panose="02020603050405020304" pitchFamily="18" charset="0"/>
                <a:cs typeface="宋体" panose="02010600030101010101" pitchFamily="2" charset="-122"/>
              </a:rPr>
              <a:t>pc</a:t>
            </a:r>
            <a:r>
              <a:rPr lang="zh-CN" altLang="en-US" kern="100" spc="50" dirty="0">
                <a:latin typeface="Times New Roman" panose="02020603050405020304" pitchFamily="18" charset="0"/>
                <a:cs typeface="宋体" panose="02010600030101010101" pitchFamily="2" charset="-122"/>
              </a:rPr>
              <a:t>端软件。课题主要包括客户端和服务器两部分，客户端的</a:t>
            </a:r>
            <a:r>
              <a:rPr lang="en-US" altLang="zh-CN" kern="100" spc="50" dirty="0">
                <a:latin typeface="Times New Roman" panose="02020603050405020304" pitchFamily="18" charset="0"/>
                <a:cs typeface="宋体" panose="02010600030101010101" pitchFamily="2" charset="-122"/>
              </a:rPr>
              <a:t>UI(User Interface,</a:t>
            </a:r>
            <a:r>
              <a:rPr lang="zh-CN" altLang="en-US" kern="100" spc="50" dirty="0">
                <a:latin typeface="Times New Roman" panose="02020603050405020304" pitchFamily="18" charset="0"/>
                <a:cs typeface="宋体" panose="02010600030101010101" pitchFamily="2" charset="-122"/>
              </a:rPr>
              <a:t>用户界面</a:t>
            </a:r>
            <a:r>
              <a:rPr lang="en-US" altLang="zh-CN" kern="100" spc="50" dirty="0">
                <a:latin typeface="Times New Roman" panose="02020603050405020304" pitchFamily="18" charset="0"/>
                <a:cs typeface="宋体" panose="02010600030101010101" pitchFamily="2" charset="-122"/>
              </a:rPr>
              <a:t>)</a:t>
            </a:r>
            <a:r>
              <a:rPr lang="zh-CN" altLang="en-US" kern="100" spc="50" dirty="0">
                <a:latin typeface="Times New Roman" panose="02020603050405020304" pitchFamily="18" charset="0"/>
                <a:cs typeface="宋体" panose="02010600030101010101" pitchFamily="2" charset="-122"/>
              </a:rPr>
              <a:t>的设计力求美观，简洁。形成良好的人机交互功能，做到真正的以用户为中心。客户端界面主要分为登录界面和软件主功能界面两大部分，登录界面包括用户名和密码输入框和登录按钮，而系统界面包括了本系统的各子功能界面跳转按钮，以及每个功能所对应的子界面。</a:t>
            </a:r>
          </a:p>
          <a:p>
            <a:pPr indent="317500" algn="just">
              <a:lnSpc>
                <a:spcPts val="2200"/>
              </a:lnSpc>
              <a:spcAft>
                <a:spcPts val="0"/>
              </a:spcAft>
            </a:pPr>
            <a:r>
              <a:rPr lang="zh-CN" altLang="en-US" kern="100" spc="50" dirty="0">
                <a:latin typeface="Times New Roman" panose="02020603050405020304" pitchFamily="18" charset="0"/>
                <a:cs typeface="宋体" panose="02010600030101010101" pitchFamily="2" charset="-122"/>
              </a:rPr>
              <a:t>服务器端是部署在</a:t>
            </a:r>
            <a:r>
              <a:rPr lang="en-US" altLang="zh-CN" kern="100" spc="50" dirty="0">
                <a:latin typeface="Times New Roman" panose="02020603050405020304" pitchFamily="18" charset="0"/>
                <a:cs typeface="宋体" panose="02010600030101010101" pitchFamily="2" charset="-122"/>
              </a:rPr>
              <a:t>linux</a:t>
            </a:r>
            <a:r>
              <a:rPr lang="zh-CN" altLang="en-US" kern="100" spc="50" dirty="0">
                <a:latin typeface="Times New Roman" panose="02020603050405020304" pitchFamily="18" charset="0"/>
                <a:cs typeface="宋体" panose="02010600030101010101" pitchFamily="2" charset="-122"/>
              </a:rPr>
              <a:t>环境下多台服务器的集群，用</a:t>
            </a:r>
            <a:r>
              <a:rPr lang="en-US" altLang="zh-CN" kern="100" spc="50" dirty="0">
                <a:latin typeface="Times New Roman" panose="02020603050405020304" pitchFamily="18" charset="0"/>
                <a:cs typeface="宋体" panose="02010600030101010101" pitchFamily="2" charset="-122"/>
              </a:rPr>
              <a:t>Nginx</a:t>
            </a:r>
            <a:r>
              <a:rPr lang="zh-CN" altLang="en-US" kern="100" spc="50" dirty="0">
                <a:latin typeface="Times New Roman" panose="02020603050405020304" pitchFamily="18" charset="0"/>
                <a:cs typeface="宋体" panose="02010600030101010101" pitchFamily="2" charset="-122"/>
              </a:rPr>
              <a:t>作为反向代理服务器，以实现负载均衡的要求。同时结合借助于</a:t>
            </a:r>
            <a:r>
              <a:rPr lang="en-US" altLang="zh-CN" kern="100" spc="50" dirty="0">
                <a:latin typeface="Times New Roman" panose="02020603050405020304" pitchFamily="18" charset="0"/>
                <a:cs typeface="宋体" panose="02010600030101010101" pitchFamily="2" charset="-122"/>
              </a:rPr>
              <a:t>FastCGI(Fast Common Gateway Interface,</a:t>
            </a:r>
            <a:r>
              <a:rPr lang="zh-CN" altLang="en-US" kern="100" spc="50" dirty="0">
                <a:latin typeface="Times New Roman" panose="02020603050405020304" pitchFamily="18" charset="0"/>
                <a:cs typeface="宋体" panose="02010600030101010101" pitchFamily="2" charset="-122"/>
              </a:rPr>
              <a:t>快速通用网关接口</a:t>
            </a:r>
            <a:r>
              <a:rPr lang="en-US" altLang="zh-CN" kern="100" spc="50" dirty="0">
                <a:latin typeface="Times New Roman" panose="02020603050405020304" pitchFamily="18" charset="0"/>
                <a:cs typeface="宋体" panose="02010600030101010101" pitchFamily="2" charset="-122"/>
              </a:rPr>
              <a:t>)</a:t>
            </a:r>
            <a:r>
              <a:rPr lang="zh-CN" altLang="en-US" kern="100" spc="50" dirty="0">
                <a:latin typeface="Times New Roman" panose="02020603050405020304" pitchFamily="18" charset="0"/>
                <a:cs typeface="宋体" panose="02010600030101010101" pitchFamily="2" charset="-122"/>
              </a:rPr>
              <a:t>管理</a:t>
            </a:r>
            <a:r>
              <a:rPr lang="en-US" altLang="zh-CN" kern="100" spc="50" dirty="0">
                <a:latin typeface="Times New Roman" panose="02020603050405020304" pitchFamily="18" charset="0"/>
                <a:cs typeface="宋体" panose="02010600030101010101" pitchFamily="2" charset="-122"/>
              </a:rPr>
              <a:t>cgi</a:t>
            </a:r>
            <a:r>
              <a:rPr lang="zh-CN" altLang="en-US" kern="100" spc="50" dirty="0">
                <a:latin typeface="Times New Roman" panose="02020603050405020304" pitchFamily="18" charset="0"/>
                <a:cs typeface="宋体" panose="02010600030101010101" pitchFamily="2" charset="-122"/>
              </a:rPr>
              <a:t>程序，处理客户端发送的动态请求。文件存储方面使用</a:t>
            </a:r>
            <a:r>
              <a:rPr lang="en-US" altLang="zh-CN" kern="100" spc="50" dirty="0">
                <a:latin typeface="Times New Roman" panose="02020603050405020304" pitchFamily="18" charset="0"/>
                <a:cs typeface="宋体" panose="02010600030101010101" pitchFamily="2" charset="-122"/>
              </a:rPr>
              <a:t>FastDFS(Fast Distributed File System,</a:t>
            </a:r>
            <a:r>
              <a:rPr lang="zh-CN" altLang="en-US" kern="100" spc="50" dirty="0">
                <a:latin typeface="Times New Roman" panose="02020603050405020304" pitchFamily="18" charset="0"/>
                <a:cs typeface="宋体" panose="02010600030101010101" pitchFamily="2" charset="-122"/>
              </a:rPr>
              <a:t>快速分布式文件系统</a:t>
            </a:r>
            <a:r>
              <a:rPr lang="en-US" altLang="zh-CN" kern="100" spc="50" dirty="0">
                <a:latin typeface="Times New Roman" panose="02020603050405020304" pitchFamily="18" charset="0"/>
                <a:cs typeface="宋体" panose="02010600030101010101" pitchFamily="2" charset="-122"/>
              </a:rPr>
              <a:t>)</a:t>
            </a:r>
            <a:r>
              <a:rPr lang="zh-CN" altLang="en-US" kern="100" spc="50" dirty="0">
                <a:latin typeface="Times New Roman" panose="02020603050405020304" pitchFamily="18" charset="0"/>
                <a:cs typeface="宋体" panose="02010600030101010101" pitchFamily="2" charset="-122"/>
              </a:rPr>
              <a:t>，实现文件的分布式存储。使用</a:t>
            </a:r>
            <a:r>
              <a:rPr lang="en-US" altLang="zh-CN" kern="100" spc="50" dirty="0">
                <a:latin typeface="Times New Roman" panose="02020603050405020304" pitchFamily="18" charset="0"/>
                <a:cs typeface="宋体" panose="02010600030101010101" pitchFamily="2" charset="-122"/>
              </a:rPr>
              <a:t>MYSQL</a:t>
            </a:r>
            <a:r>
              <a:rPr lang="zh-CN" altLang="en-US" kern="100" spc="50" dirty="0">
                <a:latin typeface="Times New Roman" panose="02020603050405020304" pitchFamily="18" charset="0"/>
                <a:cs typeface="宋体" panose="02010600030101010101" pitchFamily="2" charset="-122"/>
              </a:rPr>
              <a:t>数据库，保存用户和文件信息。为了提高访问速度，采用了</a:t>
            </a:r>
            <a:r>
              <a:rPr lang="en-US" altLang="zh-CN" kern="100" spc="50" dirty="0">
                <a:latin typeface="Times New Roman" panose="02020603050405020304" pitchFamily="18" charset="0"/>
                <a:cs typeface="宋体" panose="02010600030101010101" pitchFamily="2" charset="-122"/>
              </a:rPr>
              <a:t>Redis</a:t>
            </a:r>
            <a:r>
              <a:rPr lang="zh-CN" altLang="en-US" kern="100" spc="50" dirty="0">
                <a:latin typeface="Times New Roman" panose="02020603050405020304" pitchFamily="18" charset="0"/>
                <a:cs typeface="宋体" panose="02010600030101010101" pitchFamily="2" charset="-122"/>
              </a:rPr>
              <a:t>作为缓存数据库。最后，系统具备用户注册，用户登录，文件上传，文件下载，文件删除，文件共享，共享排行榜，文件转存，文件在线预览等功能。</a:t>
            </a:r>
          </a:p>
        </p:txBody>
      </p:sp>
    </p:spTree>
    <p:extLst>
      <p:ext uri="{BB962C8B-B14F-4D97-AF65-F5344CB8AC3E}">
        <p14:creationId xmlns:p14="http://schemas.microsoft.com/office/powerpoint/2010/main" val="92788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4005"/>
            <a:ext cx="12302837" cy="6857994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" y="207711"/>
            <a:ext cx="2870282" cy="762294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>
            <a:off x="74945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836506" y="3433002"/>
            <a:ext cx="6223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02</a:t>
            </a:r>
            <a:r>
              <a: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、系统架构设计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0" y="4486275"/>
            <a:ext cx="12192000" cy="67065"/>
          </a:xfrm>
          <a:prstGeom prst="line">
            <a:avLst/>
          </a:prstGeom>
          <a:ln w="3810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39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5"/>
            <a:ext cx="12192000" cy="46836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778350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6640836"/>
            <a:ext cx="1219200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0" y="1409018"/>
            <a:ext cx="1800493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系统架构设计：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6248579" y="6342744"/>
            <a:ext cx="39987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7" y="117935"/>
            <a:ext cx="1053183" cy="9904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47669" y="450930"/>
            <a:ext cx="2452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NJIT </a:t>
            </a:r>
            <a:r>
              <a:rPr lang="en-US" altLang="zh-CN" sz="2400" b="1" dirty="0" smtClean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DISK.exe</a:t>
            </a:r>
            <a:endParaRPr lang="en-US" altLang="zh-CN" sz="2400" b="1" dirty="0" smtClean="0">
              <a:ln w="0"/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26" name="Picture 2" descr="毕设系统架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64" y="1865745"/>
            <a:ext cx="11956772" cy="4396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40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4005"/>
            <a:ext cx="12302837" cy="6857994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" y="207711"/>
            <a:ext cx="2870282" cy="762294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>
            <a:off x="74945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836506" y="3433002"/>
            <a:ext cx="6223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03</a:t>
            </a:r>
            <a:r>
              <a: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、功能模块实现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0" y="4486275"/>
            <a:ext cx="12192000" cy="67065"/>
          </a:xfrm>
          <a:prstGeom prst="line">
            <a:avLst/>
          </a:prstGeom>
          <a:ln w="3810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5"/>
            <a:ext cx="12192000" cy="46836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778350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6640836"/>
            <a:ext cx="1219200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0" y="1397914"/>
            <a:ext cx="2031326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注册与登录模块</a:t>
            </a:r>
            <a:r>
              <a:rPr lang="zh-CN" altLang="en-US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7" y="117935"/>
            <a:ext cx="1053183" cy="9904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47669" y="450930"/>
            <a:ext cx="2452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NJIT </a:t>
            </a:r>
            <a:r>
              <a:rPr lang="en-US" altLang="zh-CN" sz="2400" b="1" dirty="0" smtClean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DISK.exe</a:t>
            </a:r>
            <a:endParaRPr lang="en-US" altLang="zh-CN" sz="2400" b="1" dirty="0" smtClean="0">
              <a:ln w="0"/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7" y="1789455"/>
            <a:ext cx="4821382" cy="445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244" y="1789893"/>
            <a:ext cx="4820400" cy="44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731198" y="6271504"/>
            <a:ext cx="308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                     注册界面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7529804" y="6271504"/>
            <a:ext cx="284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        </a:t>
            </a:r>
            <a:r>
              <a:rPr lang="zh-CN" altLang="en-US" b="1" dirty="0" smtClean="0"/>
              <a:t>登录界面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76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5"/>
            <a:ext cx="12192000" cy="46836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778350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6640836"/>
            <a:ext cx="1219200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737" y="1397914"/>
            <a:ext cx="1338829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</a:t>
            </a:r>
            <a:r>
              <a:rPr lang="zh-CN" altLang="en-US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的网盘：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7" y="117935"/>
            <a:ext cx="1053183" cy="9904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47669" y="450930"/>
            <a:ext cx="2452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NJIT </a:t>
            </a:r>
            <a:r>
              <a:rPr lang="en-US" altLang="zh-CN" sz="2400" b="1" dirty="0" smtClean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DISK.exe</a:t>
            </a:r>
            <a:endParaRPr lang="en-US" altLang="zh-CN" sz="2400" b="1" dirty="0" smtClean="0">
              <a:ln w="0"/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26" y="1864001"/>
            <a:ext cx="6770271" cy="432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4175693" y="6228849"/>
            <a:ext cx="29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网盘主界面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441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8AA272FE-3C1E-4D40-B9D3-01682CC36305}" vid="{05A223F6-D93A-4406-B50C-D3B4A1AA281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420</TotalTime>
  <Words>423</Words>
  <Application>Microsoft Office PowerPoint</Application>
  <PresentationFormat>宽屏</PresentationFormat>
  <Paragraphs>46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Microsoft YaHei UI</vt:lpstr>
      <vt:lpstr>华文楷体</vt:lpstr>
      <vt:lpstr>宋体</vt:lpstr>
      <vt:lpstr>Arial</vt:lpstr>
      <vt:lpstr>Calibri</vt:lpstr>
      <vt:lpstr>Calibri Light</vt:lpstr>
      <vt:lpstr>Times New Roman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李 鹏</cp:lastModifiedBy>
  <cp:revision>63</cp:revision>
  <dcterms:created xsi:type="dcterms:W3CDTF">2014-08-08T13:32:37Z</dcterms:created>
  <dcterms:modified xsi:type="dcterms:W3CDTF">2020-06-03T12:47:46Z</dcterms:modified>
</cp:coreProperties>
</file>