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1587" r:id="rId2"/>
    <p:sldId id="1554" r:id="rId3"/>
    <p:sldId id="1590" r:id="rId4"/>
    <p:sldId id="1555" r:id="rId5"/>
    <p:sldId id="1557" r:id="rId6"/>
    <p:sldId id="1556" r:id="rId7"/>
    <p:sldId id="1553" r:id="rId8"/>
    <p:sldId id="1588" r:id="rId9"/>
    <p:sldId id="1580" r:id="rId10"/>
    <p:sldId id="1582" r:id="rId11"/>
    <p:sldId id="1593" r:id="rId12"/>
    <p:sldId id="1592" r:id="rId13"/>
    <p:sldId id="1562" r:id="rId14"/>
    <p:sldId id="1565" r:id="rId15"/>
    <p:sldId id="1567" r:id="rId16"/>
    <p:sldId id="1568" r:id="rId17"/>
    <p:sldId id="1605" r:id="rId18"/>
    <p:sldId id="1571" r:id="rId19"/>
    <p:sldId id="1583" r:id="rId20"/>
    <p:sldId id="1573" r:id="rId21"/>
    <p:sldId id="1570" r:id="rId22"/>
    <p:sldId id="1591" r:id="rId23"/>
    <p:sldId id="1576" r:id="rId24"/>
    <p:sldId id="1574" r:id="rId25"/>
    <p:sldId id="1575" r:id="rId26"/>
    <p:sldId id="1594" r:id="rId27"/>
    <p:sldId id="1589" r:id="rId28"/>
    <p:sldId id="1585" r:id="rId29"/>
    <p:sldId id="1603" r:id="rId30"/>
    <p:sldId id="1596" r:id="rId31"/>
    <p:sldId id="1597" r:id="rId32"/>
    <p:sldId id="1595" r:id="rId33"/>
    <p:sldId id="1602" r:id="rId34"/>
    <p:sldId id="1598" r:id="rId35"/>
    <p:sldId id="1599" r:id="rId36"/>
    <p:sldId id="1600" r:id="rId37"/>
    <p:sldId id="1601" r:id="rId38"/>
    <p:sldId id="1586" r:id="rId39"/>
    <p:sldId id="160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053C346-6EC6-0047-AF62-319FCAECD555}">
          <p14:sldIdLst>
            <p14:sldId id="1587"/>
          </p14:sldIdLst>
        </p14:section>
        <p14:section name="Overview" id="{165A04B3-0F96-9F4C-A2C0-D5A08255C684}">
          <p14:sldIdLst>
            <p14:sldId id="1554"/>
            <p14:sldId id="1590"/>
            <p14:sldId id="1555"/>
            <p14:sldId id="1557"/>
            <p14:sldId id="1556"/>
            <p14:sldId id="1553"/>
          </p14:sldIdLst>
        </p14:section>
        <p14:section name="Getting Started" id="{20A8238C-5068-5940-BE0B-3059AF3C7D46}">
          <p14:sldIdLst>
            <p14:sldId id="1588"/>
            <p14:sldId id="1580"/>
            <p14:sldId id="1582"/>
            <p14:sldId id="1593"/>
            <p14:sldId id="1592"/>
            <p14:sldId id="1562"/>
            <p14:sldId id="1565"/>
            <p14:sldId id="1567"/>
            <p14:sldId id="1568"/>
            <p14:sldId id="1605"/>
          </p14:sldIdLst>
        </p14:section>
        <p14:section name="Going further" id="{22D65585-AF64-BF46-B0AE-2FB9C0875E07}">
          <p14:sldIdLst>
            <p14:sldId id="1571"/>
            <p14:sldId id="1583"/>
            <p14:sldId id="1573"/>
            <p14:sldId id="1570"/>
            <p14:sldId id="1591"/>
            <p14:sldId id="1576"/>
            <p14:sldId id="1574"/>
            <p14:sldId id="1575"/>
            <p14:sldId id="1594"/>
            <p14:sldId id="1589"/>
          </p14:sldIdLst>
        </p14:section>
        <p14:section name="Demo" id="{AD1EDB10-6AF9-5F48-8916-24B04367E401}">
          <p14:sldIdLst>
            <p14:sldId id="1585"/>
            <p14:sldId id="1603"/>
            <p14:sldId id="1596"/>
            <p14:sldId id="1597"/>
            <p14:sldId id="1595"/>
            <p14:sldId id="1602"/>
            <p14:sldId id="1598"/>
            <p14:sldId id="1599"/>
            <p14:sldId id="1600"/>
            <p14:sldId id="1601"/>
          </p14:sldIdLst>
        </p14:section>
        <p14:section name="Questions" id="{CB6BEC27-4E3E-1944-826F-2499AB5DD8E6}">
          <p14:sldIdLst>
            <p14:sldId id="1586"/>
            <p14:sldId id="1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1A597-D04E-430B-965F-20078C11DB4D}" v="30" dt="2025-02-11T12:53:5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/>
    <p:restoredTop sz="94668"/>
  </p:normalViewPr>
  <p:slideViewPr>
    <p:cSldViewPr snapToGrid="0">
      <p:cViewPr varScale="1">
        <p:scale>
          <a:sx n="98" d="100"/>
          <a:sy n="98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8FD0-9AC4-FD4F-9B72-4C8468DF8275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6BB4-DC43-194A-8C24-3F7BB9336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0A73A-7540-DDAF-86FA-BDA14B21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B7A65-97F9-BE3D-EA08-7F0669D77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C5094-938A-49BF-AB6B-5FA5729CE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6D1D-C548-84FD-7128-EA3381F8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89400C-CA0B-0F91-3A66-F979B94E3EA8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3F897C88-80D0-3658-E869-E2272C286DC3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02F7-5230-E648-4321-379DC5EFDF9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3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6A61-3213-6460-AE54-295170F50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D86BC-BD07-B122-8707-1A4570BC1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904AEE-32E0-61A2-59A8-D0B780036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8887D6C-48E8-0734-8B9A-38BD63231B1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F1CD-AE71-57F3-4BF7-83E8729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6B093C-9292-3A3E-4C51-C54E2092CD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6C8D-A8C6-E1A0-FD1E-B709A03D5E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16230-CF97-8985-E3E7-021BB69D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ACA17-C5CC-AB5F-15F8-9BC1BC651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121C1-BF9D-456A-175F-C98F99F80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2A48E20-40BA-B2E6-87B0-B0E3226836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8BD2-047A-7DBC-23A5-1D6E7A9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88C20F-EBC7-F244-73AD-C4B2A3E8294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C1D0F-5B51-EEAB-8C49-D7BF44FC53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0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CB8B6-F56C-BDA5-1C0F-50AD143F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437BF-210A-DA2C-929E-95D8A1ED6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0657E-88B0-105C-BFF7-968BE6269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A6B51AA-5424-7F75-220E-DF0C8461599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4182-8999-5438-227E-EEF88226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88BF6E-8996-2EFD-2046-11282039534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844E-A813-0C67-1DC7-5D1E9E93A5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19D3-5AEC-78BF-C987-97FD8847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3BFFB-58C8-7A39-1A25-D08E5469A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51BFD-2AC6-6F40-FC85-7580AD4FE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B4D95-5011-8F84-84DC-FD8A95969B6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BC64-B4F5-54E0-28B2-DF752A8C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C7111F-DD54-84EA-08B1-4BB973FE282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879F-B670-E810-1F0D-EA84D4C921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6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87FF-AFAE-0398-CA19-01F4D1144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CF62F-2D99-1CA7-BC60-954CFA080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BEE79-8F83-02A4-997D-778D384F2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C87C563-3A94-BD9A-7EC3-4B71864EAF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CCF-A7E3-3D72-622B-B418FCB4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30271C-BE80-5D55-430C-61D517EB42B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B168-2365-00C4-0695-1D4861407F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8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C063-F0E1-E2DE-7810-2DE95CFE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571B9-8044-0E74-674D-DEC6F8E1A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DB7F0-C480-CC6D-FC3D-D6C4EDF7A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BB5F345-F886-3238-26A7-DF056DFE229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B45F-88D1-F5D2-3E7E-AD01AC1A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FEC816-450B-0AB8-4F27-5363A64F35A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0DFB-3DD9-3091-B853-C6EBCDF83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2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18A-04BB-A481-5F61-4FB6E1513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E437E-9454-F7C3-4BB5-6C1E57EB9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B5F10-210E-0D81-B940-6CF2AFC50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6B47FC4-63D9-922E-607D-00E1A389E1C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BEDE-FA82-CB44-FB31-F83A8CC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6CC8C1-4A0A-93A4-5512-ED7F302554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5452F85-6853-4884-82B1-FF8779F46929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3528-35DC-9F95-731B-9D1A9B474B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3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022BE-AF81-0BD2-B664-F4FC45FE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71A94-2D30-D1CD-37F5-AD6270DF8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F0F00-CE2E-07FD-0E26-C9D93A5F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889F-BA9F-7B28-52A9-B11DAAA4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C2312B-9E17-EBA3-BCC5-24C71CF740A4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737DEEEB-D8D9-0587-2611-96EC0A0D89B2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080D-52FC-B737-03A3-82663180A4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9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32FFE-37A9-C041-2931-FEE3577C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12DF3-1AB8-2000-FFF7-752014EC7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750BF-48C6-2377-2A86-F7623D411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E0B7D24-AD56-418C-E359-28F81FC94CB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8CD3-14F1-828E-FA46-2B17A1BA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B02C40-6814-6BA5-2CFB-2928F1E320B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5F8D-7FE8-9B14-5379-5A4EA514F5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5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F748-1D20-7716-D500-D44F4E3F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1F8AD-102F-E1F1-5B2A-C0EE6615A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C0ADF-EECB-E887-F2B5-0DDA650B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22B6C72-B70F-5AAD-0AE0-D3BAECDEEA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8566-FB70-7ED6-49D6-0604C50A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3D13DE-41F9-05F7-06D8-F6F2F9ED9F2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2E8B-957E-4AAC-F0C6-566667E89A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6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FDA3-0F57-C6BB-9910-215FD69D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081FE-9201-9401-C2D2-95A550FD5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D0B86-C16D-ED65-A176-1123B5FB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A69753D-2F40-02A4-8BE5-F082CF0B954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9D7C-4495-1757-1491-1FF01642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759452-D483-EE28-D529-A43D4374EDF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D7D4C-7913-0025-2368-2C9D3EF065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8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4366-B964-0D16-BEF2-E3C50E56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23E26-D86A-9A46-A8C6-CB5BA0968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8C2D7-EE04-A361-511A-F1FFA9291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F6A710D-05C6-81A8-309E-D1D7AE1B6D9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E87B-716A-DDCE-1345-81FD88C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2765E7-3B78-54D4-AAEB-F820AC076AD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2899-0F4D-02B9-C039-7891E04448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04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3957A-9336-3418-4EDE-C3575DAE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46A98-766A-9264-9016-2F6C7695A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0190F8-3556-27A1-89B8-CD441801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8532CB6-520C-7327-BE27-4F0BD7B73C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70EF-4826-6246-F275-78BD338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DA7DAB-01C7-05EE-B428-8A77E59C686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ECA6-EB37-D703-24C4-C9CA8591D4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8E1B-8BC7-6369-2828-DD32C1F5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DD82D-00E0-ACFA-B806-E23979DA0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834A8-4B1A-F3B4-2757-896AC336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6865B62-2231-CEAE-1702-3168CB2B7E1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36FF-03FE-5B42-4A89-62C464D3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808B7C-8A1C-0F15-02C9-9F38B54DE7F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E1E2-A9BD-B6FA-0DFF-20EF810D6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4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611A-A45C-7FA0-2652-0DD2B644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FF493-C187-802C-404E-AF124965E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D037B-573C-0E52-027F-E1AE421A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D9F10CD-F3F7-B14C-8042-AF6C1A64DA9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1CA7-140C-6E43-43D3-E0C0AD9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CDCBD-F273-EDAA-8AFB-3114FF52833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D92D-29F7-7B83-F362-7F859AF62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5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0A05-2AB9-905A-BF84-3E70BBB07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F2C68-C061-966E-C825-DE5236465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0E9B6-F08B-7FE1-FCA3-EBDA9789C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AFF6D70-86AD-DBB0-F5E9-432BD854961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04D6-5440-D881-C610-373DD62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633119-3AF2-410F-D0FB-47AAED6DCA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F3D4-B618-8FAB-74F5-999909212C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2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B1750-95CF-1817-69FE-407CD8A5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5270E-A77B-E500-1FB9-523BD3EE8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16A28-D83E-5D87-34C8-BF1297F4F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4776D09-4AC7-CCBF-11E5-95D336E5A20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D8AC-1579-D617-E2AC-E318E1E5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F89B8A-8C97-96DE-CB68-C7A2291973B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F69A-02D3-171C-2C65-4053655F25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8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DF0E-FB36-6643-3FFC-425435C3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B889A-BB65-1BD0-CE32-6600E8841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106B6-E4CB-707C-424D-4B77EC34B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BF539E0-6635-F668-006C-D6680419E85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DE81-E5FF-CA34-D55A-941037C9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CAC552-5375-F07F-377F-59253123560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2161-EFFF-90E0-E806-0BE04F418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C1B13-CF4A-A656-CD90-848398F98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25669-EBC9-982B-368D-826F1463C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775AD-504B-8894-2C7E-F199A76B6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11479B8-0A7C-4674-9101-7D4B078DE81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1535-FEC1-A841-2D93-7EAF6F20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BF6B2-93B1-A50E-B31A-B8DFCCE1280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71EF-E017-28F2-A5B8-8C4B9DB5E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9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0A6-CA8F-7F24-D1ED-F82646AF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B38D-A4D3-38E5-F954-75FF8B7EC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614C4-068E-3511-B94A-0051376F7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E40BECA-BA12-9072-9D76-C04C51E46FF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47E5-E9EC-AAA6-2C02-AAD44EF1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DE30C4-7680-67C4-9FC9-88B8C2CB58E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FBE4-206F-FDD6-A3F8-1A52D731C1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2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EB064-68DD-86FB-C435-3A08C4F6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43070-A421-2A2C-56AC-9FB7C82C4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0751D-198C-7A00-30C9-FEF62AEB3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A39CB1-8409-F412-CDBE-ADE514CB2E0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DF7A-7ED9-E962-258F-10D98C61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331CAE-0030-085C-4F92-EF90AF9854E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B1CA-FE49-9189-758D-E4DB195C0E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0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C5B9A-BFCF-23B1-D368-5B9195F1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E43A7-B8F3-7A6E-8A09-3A7E1918A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E17CB-E863-2B05-9B1E-B3AB1294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E217-1A35-1052-EA8E-909EB4C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1AE07D-BDD7-CB01-3639-0FAD8C0D4097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F9EC8600-0D27-8720-AE49-AD6EC22B17DB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C79-9094-D989-9298-566E1C0D8F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5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BCAD-4C7C-E2F0-34CE-58DA8BD1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491E7-CDAE-F321-E682-929F86CAE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961DE-9280-25AC-34C4-A433E3C12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58392B6-36AF-642D-3302-52E6109BBC3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31B0-1A24-4BE5-E798-0D1620C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B49E5E-880D-4ACB-703F-754779D5324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9BF95-C24B-0170-8A51-AB9A080CA8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11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2832-5C23-BC74-0ACD-8DE9B767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CBA60-D98A-8886-1F15-FA3A37C9E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2E1EA-5A86-53F3-96F9-69B4D965F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5999039-99E1-B61B-F211-42D232E64A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A252-4588-DFE1-5E41-0E467C90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26863B-0485-146B-87DF-C08333B5A34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C65D-5FF1-61C5-ED9F-59158035B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3BFF9-A6AC-01D2-7FFE-BB78A3915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4A37D-EF71-5D82-B244-DFEF40BF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CD07E-5D54-9BF6-FE49-E0BC467FA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64A5F18-C02D-C262-C657-3E16519E777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F0AB-BDC1-185D-119D-03A5B484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D201B3-E9D2-B12E-9973-3ECEA932AD0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8FBE-96FC-9304-7D5B-4A70DF6747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63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F8FA-AFDA-0C20-8585-7E90F37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48E18-47D3-8C9C-2BF0-79DFA68BC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7E45C-DFF3-A34C-A77F-0864680E2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660286B-1182-9A17-F1BC-0E208B14D9F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CDA6-E171-3397-9BC1-8623677C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9AF25D-5A00-89F6-25D4-8E6ADF28E4C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B0C0-03FB-9B48-2A9E-87B5ACCD6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1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DD9AC-BE5B-6379-ADF4-54CD3CF7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56652-0DAC-ECE8-85EC-5FA1F4D70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344C5-65BE-1FF3-051A-211F5F5AA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A9E3A8B-31E1-DD5B-2F93-BE89D3A8EAF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D17A-3041-148E-49DC-1D7FF5AE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D62EE-4ACE-D02C-77A4-7218D8A5341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D8EF5-7BF0-8100-6858-8F1B1D90CA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8B8D4-73B4-8721-3536-7A94A7866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4FB29-B499-1BDA-C5B0-BFBAFE396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00DAE-9371-686D-ED9A-4DBA49E1F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81FE603-A2E7-7FD2-899F-21CCBA79587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5EB5-A6C2-9859-5D00-8976F89F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71EE68-0FC1-4E52-9119-D3A1D3B2823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45CA-1432-80E2-72A3-489631D19D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88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13404-8912-E4D0-134B-B553F1AC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4087B-D1F8-9B5D-6BFF-B5FE74F72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DF6FD-4441-7BF1-3CF7-D9ECE5EA0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CC7C251-DCBF-DA14-8200-EE8073D136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9DA4-84F9-E1F9-82AF-50FECF2B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625626-5572-E048-836A-1A47C4CE8EC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18C0-95B9-A704-6E49-6C010DE610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70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7099C-405C-221C-398E-F8FBB0BE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9E5FC-A466-BB80-42A1-97B8C8A27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555AB-D241-A609-305C-11B163EB1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3D8AD1C-9389-13DF-A856-1462C67E086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4039-2188-E874-0B16-AAF3101E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B4A4F8-9F66-D260-4692-849B298ECCB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A7E1-1597-35B3-A15E-81A0C6ED79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1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CE5A-81E5-DC1F-E0C3-954B7D02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F70F7-5033-39C2-6D68-FBE34967E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45520-1EDD-3385-C2C5-58284423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ED8-4FEB-2C11-C546-32818163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740C680-C9AD-0818-4254-39AEE2C3234D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1DD23D44-7454-48B7-5C3E-53CF59B03CBD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63E5-B02F-FFC7-ADA2-7AC0AA5114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4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64142-4096-F873-B854-6005FBB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3BC26-F819-AD6A-8152-3B3CBA309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8477A-EB6F-A1FF-8BB6-D9AF16E5D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FCCF-3635-64A4-2AF1-6314963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D548E76-DDB2-BD1C-7C5F-0C0A7D2716D1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40E65BB5-ED3D-D956-1683-3CD0DD1B1B2F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541B-CC5D-3D7F-AADC-1D7859C376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9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C4BC-7AC5-CACE-DEB0-F51D47281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25787-687C-5B58-BE2F-DCDE83F3A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5CC6D-9F26-1F4E-6D60-F8706F2E1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1A5B1FD-FC8C-5D68-55C2-5747322C30C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3959-6635-B91C-92B4-D11FDC10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7A8B4-FE06-1422-F39B-78DED8375AE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C724-1D19-35C9-7AFB-C8A5A90229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F543-B8F5-13C6-BB23-849005B64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D54C2-DFB8-F47F-8D05-0359ABBC6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B00E35-6A39-BA6C-48DA-41A75FA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D00-139C-74C7-A10B-8BA8C6F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2129796-8A6A-6C67-E282-5F3FEB3E4814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D8F35279-A3C7-DB8B-4F8A-CA68CEF4965C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9636-EA31-EBA2-BC43-B19D990750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6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B4C4-2C75-BB61-2817-C618A29F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A63F0-0637-AD71-570C-1DC82914F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252BD-9330-1C91-3EFB-6F2FCE9E1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61E8-F16B-6C8D-F058-34428A7C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F56040-6111-B4F8-633D-B43F627C4BBF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01CAF3B-6777-4844-B213-8AB3110503D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0D208FC4-9F2E-064C-66BC-4A3B2B27F445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1252-E16F-99E4-4602-D326ACFABC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0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0629-7DDC-1DBD-C8DD-29CD395A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0D3F6-3C6E-A231-7387-6DFD56F06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13873-9CA0-8772-0EF0-A8806802E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2676BDA-014A-F12B-E44C-E206385C81E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5404-2B8D-76DF-35DC-1E87FD82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DE228-35C7-4776-C986-BD9FFDA628F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65B4BD-FF2D-40DB-B8EC-492CBE9954A4}" type="datetime8">
              <a:rPr lang="en-US" smtClean="0"/>
              <a:t>2/11/2025 8:20 AM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857F6-5E56-871E-4FE8-2464B65BD3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3BECB-50D1-C1A3-723E-F445F084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A77FAB-9AD4-811F-27B7-C65FF9D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65B16A-D8BF-2EE9-78DC-E2C0F2F8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FE2FEF-B678-CAEE-14D6-A4C9C27B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34DE4-24A3-BCFF-FA35-3D11EEC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4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F2775-6DB0-43E4-EAB9-FC9997F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7D7D6C-47D7-881C-D292-9E3ECC23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02935-0A77-215F-8DA4-9ED9AF6A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B267E-736A-171D-85C6-68AD5D22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DF3ED-DD7E-F286-EA3B-4F5CE2EB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96053D-E5EE-2E10-F441-EE015BDC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B14E7-034C-D52B-5022-57F0FC2A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ADA60-D231-2C3A-FAFE-84FE318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5394B-0E35-6FDA-26B4-F068A277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F7EC7-E7A4-55A3-2529-EC54A528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32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636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621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4097" indent="0">
              <a:buNone/>
              <a:defRPr>
                <a:solidFill>
                  <a:schemeClr val="tx1"/>
                </a:solidFill>
              </a:defRPr>
            </a:lvl2pPr>
            <a:lvl3pPr marL="448193" indent="0">
              <a:buNone/>
              <a:defRPr>
                <a:solidFill>
                  <a:schemeClr val="tx1"/>
                </a:solidFill>
              </a:defRPr>
            </a:lvl3pPr>
            <a:lvl4pPr marL="672290" indent="0">
              <a:buNone/>
              <a:defRPr>
                <a:solidFill>
                  <a:schemeClr val="tx1"/>
                </a:solidFill>
              </a:defRPr>
            </a:lvl4pPr>
            <a:lvl5pPr marL="89638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742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picture containing clock, sign, computer&#10;&#10;Description automatically generated">
            <a:extLst>
              <a:ext uri="{FF2B5EF4-FFF2-40B4-BE49-F238E27FC236}">
                <a16:creationId xmlns:a16="http://schemas.microsoft.com/office/drawing/2014/main" id="{4164017B-732C-4CBC-BA06-38C9B9F47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1756" y="4209567"/>
            <a:ext cx="5560244" cy="26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10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3C889-1EFB-9B49-4FC5-DCB2C749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C2AF1-5B05-463B-0D16-55D1D721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952E7-5715-892E-8A46-DECF9FF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13F12-D841-BDBC-B5D3-82C710CE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D14AE-DD3F-6B07-5FEF-087B97CB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6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79EAC-B415-C75F-BF0F-31D196B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BBEB9-83E9-4C9B-BE66-2D711000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761AD3-3713-94D7-AEBE-40831F6B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5299E-4DF5-C25A-A0F9-268175B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AE07A-A4AD-B3B0-C59A-F56D654D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7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23FF0-800B-77FD-4CA8-E381F13E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57A2B-0B47-DD38-D3D6-34456449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DF3FF1-8067-1EE1-B573-535CB56E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C70CB-22B6-4789-B1E6-2C787699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2E300-CD14-4BC4-8CD5-FECE607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F20BF-D65C-E741-05C3-71489781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2DE5-DF64-E4C1-0059-57AC5FD3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9AFBC-FAF5-8377-4989-8FE9DC50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03F7E-85C9-D59C-9796-E9C38E87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5F4E0-4B5E-8343-290F-16D477071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20689A-F01A-01A2-514F-EA929401A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DB6073-3C7D-EBD2-2E32-B6A7DA5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B830F9-3EBB-CDC2-D962-83138CD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DF645B-A4EE-548A-6609-A4886E5F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06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EDCDF-336B-025A-8B6E-FECBE56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1EF8C6-CC3C-AB1F-998E-7CF9C85E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799B2A-35E7-EBCA-E16B-58E699F9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F28AAD-9596-D578-7083-E2D32B67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BBB4D1-0336-4B63-E0D2-80DF2672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5990EF-BDC0-F390-6424-3559F28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4A516-E1A6-B6FA-8BBB-350B563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C1001-AA0F-DEA6-EFF7-01459B5C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A423A-C266-B2A6-0A07-3CA90982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EA3EC-3903-BDF0-703D-26322196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B3013F-D3B2-29B6-20EC-71EACE08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A8401-5C7F-FC5E-AB46-7C7B887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619B3-5320-0D68-96A8-33273C79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2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BDCC4-26A7-2D2F-90D3-EF414990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7F40B7-35E7-5C14-3311-4E50D936C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C22259-8116-F857-60F7-37FAC0134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D3E3E-B591-1B62-D2C4-CD05221C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3C7C1-24AC-9160-C872-17FFEDC9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3DB793-E47C-1A19-C34B-21F96D2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DF8A2-5D76-E33D-BDAF-45A0713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125C8-89E8-FB6C-9546-2947F12D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30A73-5E5B-97E0-E45C-3481E799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997A0-9DCB-AE41-A272-3620698438C1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B8809-1F41-4F32-34C4-D8D9FF9BA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EF2DF-CAC5-FBA0-1F20-3285F52F9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C7409-98DD-F449-A325-AC052D690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2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github.com/Devolutions/devolutions-labs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ireshark.org/download.html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wakecoding/AwakeCoding.DebugTools" TargetMode="External"/><Relationship Id="rId5" Type="http://schemas.openxmlformats.org/officeDocument/2006/relationships/hyperlink" Target="https://github.com/awakecoding/wireshark-rdp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s://github.com/awakecoding/wireshark-rd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gist.github.com/jborean93/6c1f1b3130f2675f1618da56633eb1f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borean93/PSDetour" TargetMode="External"/><Relationship Id="rId5" Type="http://schemas.openxmlformats.org/officeDocument/2006/relationships/hyperlink" Target="https://b.poc.fun/decrypting-schannel-tls-part-1/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bsky.app/profile/awakecoding.com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awakecoding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sky.app/profile/devolutions.net" TargetMode="External"/><Relationship Id="rId5" Type="http://schemas.openxmlformats.org/officeDocument/2006/relationships/hyperlink" Target="https://devolutions.net/" TargetMode="Externa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3FD9AB-3FAF-2389-AA6B-633B8368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06C4B-8C21-7C34-B60E-BF7986F66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C581A92-994F-CBC9-78FF-BFEE22C8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3D5A9E-2CF2-EFAD-3903-854EE08731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4BAB1F2-954A-B5CF-B49C-1CE423DA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Hyper-V Lab (Optional)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6205D8-7AED-5994-9B8F-A7E4E7F06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255" y="1114810"/>
            <a:ext cx="11655078" cy="561211"/>
          </a:xfrm>
        </p:spPr>
        <p:txBody>
          <a:bodyPr/>
          <a:lstStyle/>
          <a:p>
            <a:pPr marL="224097" lvl="1" indent="0">
              <a:buNone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https://github.com/Devolutions/devolutions-labs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A068EAAC-4092-A10E-3910-3795149AF646}"/>
              </a:ext>
            </a:extLst>
          </p:cNvPr>
          <p:cNvSpPr/>
          <p:nvPr/>
        </p:nvSpPr>
        <p:spPr>
          <a:xfrm>
            <a:off x="648950" y="1872449"/>
            <a:ext cx="10517019" cy="45568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765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BEA5B7-CC08-6E13-4055-10F656E445CA}"/>
              </a:ext>
            </a:extLst>
          </p:cNvPr>
          <p:cNvSpPr txBox="1"/>
          <p:nvPr/>
        </p:nvSpPr>
        <p:spPr>
          <a:xfrm>
            <a:off x="1592829" y="2205720"/>
            <a:ext cx="91361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CA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IT-HELP-RTR: Alpine Linux router with DHCP, NAT with host, etc.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846C7C7-6140-A414-E5B9-5F460F27EAC9}"/>
              </a:ext>
            </a:extLst>
          </p:cNvPr>
          <p:cNvSpPr txBox="1"/>
          <p:nvPr/>
        </p:nvSpPr>
        <p:spPr>
          <a:xfrm>
            <a:off x="1592830" y="3203333"/>
            <a:ext cx="941328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CA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IT-HELP-DC: domain controller with AD CS, root CA, HTTP CRL, etc.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A65928-141E-061B-42A6-0393A271944A}"/>
              </a:ext>
            </a:extLst>
          </p:cNvPr>
          <p:cNvSpPr txBox="1"/>
          <p:nvPr/>
        </p:nvSpPr>
        <p:spPr>
          <a:xfrm>
            <a:off x="1544550" y="4252447"/>
            <a:ext cx="941328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CA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IT-HELP-GW: RD Gateway, </a:t>
            </a:r>
            <a:r>
              <a:rPr lang="en-CA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RDWeb</a:t>
            </a:r>
            <a:r>
              <a:rPr lang="en-CA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connection broker, licensing server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70635B-3332-45B8-207E-1AC7B1C1D163}"/>
              </a:ext>
            </a:extLst>
          </p:cNvPr>
          <p:cNvSpPr txBox="1"/>
          <p:nvPr/>
        </p:nvSpPr>
        <p:spPr>
          <a:xfrm>
            <a:off x="1618683" y="5301561"/>
            <a:ext cx="916939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CA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IT-HELP-WAC: Windows Admin Center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744624-2B40-4BF6-F5B4-8C10A27DB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16" y="2046164"/>
            <a:ext cx="946464" cy="94646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A11F67-F92E-E427-EC98-412A54AA5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16" y="3009144"/>
            <a:ext cx="946464" cy="9464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DF6EF4-1F74-A8D8-CCA1-70002E068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16" y="4089264"/>
            <a:ext cx="946464" cy="94646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89D8B2-EE50-CA77-2BEC-2C6B0B0EF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16" y="5097376"/>
            <a:ext cx="946464" cy="9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21A0-3E65-3179-8201-062645B6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F983555-9285-0144-353D-8C0C92E0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4C90E6-152B-B3B6-624B-BBDC8E1AD7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DF485EA0-C751-DBFF-63EE-B10BBAE4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Virtual machine bootstrapping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544C0A-E74F-8738-A531-A6D60A205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496" y="1994167"/>
            <a:ext cx="11204799" cy="3638240"/>
          </a:xfrm>
        </p:spPr>
        <p:txBody>
          <a:bodyPr/>
          <a:lstStyle/>
          <a:p>
            <a:pPr>
              <a:lnSpc>
                <a:spcPts val="2460"/>
              </a:lnSpc>
            </a:pPr>
            <a:r>
              <a:rPr lang="en-US" b="1" dirty="0">
                <a:solidFill>
                  <a:srgbClr val="0070C0"/>
                </a:solidFill>
              </a:rPr>
              <a:t>Disable LSA extended protection, then reboot: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</a:rPr>
              <a:t>Set-</a:t>
            </a:r>
            <a:r>
              <a:rPr lang="en-US" dirty="0" err="1">
                <a:solidFill>
                  <a:schemeClr val="tx1"/>
                </a:solidFill>
              </a:rPr>
              <a:t>ItemProperty</a:t>
            </a:r>
            <a:r>
              <a:rPr lang="en-US" dirty="0">
                <a:solidFill>
                  <a:schemeClr val="tx1"/>
                </a:solidFill>
              </a:rPr>
              <a:t> -Path 'HKLM:\SYSTEM\</a:t>
            </a:r>
            <a:r>
              <a:rPr lang="en-US" dirty="0" err="1">
                <a:solidFill>
                  <a:schemeClr val="tx1"/>
                </a:solidFill>
              </a:rPr>
              <a:t>CurrentControlSet</a:t>
            </a:r>
            <a:r>
              <a:rPr lang="en-US" dirty="0">
                <a:solidFill>
                  <a:schemeClr val="tx1"/>
                </a:solidFill>
              </a:rPr>
              <a:t>\Control\</a:t>
            </a:r>
            <a:r>
              <a:rPr lang="en-US" dirty="0" err="1">
                <a:solidFill>
                  <a:schemeClr val="tx1"/>
                </a:solidFill>
              </a:rPr>
              <a:t>Lsa</a:t>
            </a:r>
            <a:r>
              <a:rPr lang="en-US" dirty="0">
                <a:solidFill>
                  <a:schemeClr val="tx1"/>
                </a:solidFill>
              </a:rPr>
              <a:t>' -Name '</a:t>
            </a:r>
            <a:r>
              <a:rPr lang="en-US" dirty="0" err="1">
                <a:solidFill>
                  <a:schemeClr val="tx1"/>
                </a:solidFill>
              </a:rPr>
              <a:t>RunAsPPL</a:t>
            </a:r>
            <a:r>
              <a:rPr lang="en-US" dirty="0">
                <a:solidFill>
                  <a:schemeClr val="tx1"/>
                </a:solidFill>
              </a:rPr>
              <a:t>' -Value 0</a:t>
            </a:r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Install PowerShell 7 (yes, it's required):</a:t>
            </a:r>
          </a:p>
          <a:p>
            <a:pPr>
              <a:lnSpc>
                <a:spcPts val="2460"/>
              </a:lnSpc>
            </a:pPr>
            <a:r>
              <a:rPr lang="en-US" dirty="0" err="1">
                <a:solidFill>
                  <a:schemeClr val="tx1"/>
                </a:solidFill>
              </a:rPr>
              <a:t>iex</a:t>
            </a:r>
            <a:r>
              <a:rPr lang="en-US" dirty="0">
                <a:solidFill>
                  <a:schemeClr val="tx1"/>
                </a:solidFill>
              </a:rPr>
              <a:t> "&amp; { $(</a:t>
            </a:r>
            <a:r>
              <a:rPr lang="en-US" dirty="0" err="1">
                <a:solidFill>
                  <a:schemeClr val="tx1"/>
                </a:solidFill>
              </a:rPr>
              <a:t>irm</a:t>
            </a:r>
            <a:r>
              <a:rPr lang="en-US" dirty="0">
                <a:solidFill>
                  <a:schemeClr val="tx1"/>
                </a:solidFill>
              </a:rPr>
              <a:t> https://aka.ms/install-powershell.ps1) } -</a:t>
            </a:r>
            <a:r>
              <a:rPr lang="en-US" dirty="0" err="1">
                <a:solidFill>
                  <a:schemeClr val="tx1"/>
                </a:solidFill>
              </a:rPr>
              <a:t>UseMSI</a:t>
            </a:r>
            <a:r>
              <a:rPr lang="en-US" dirty="0">
                <a:solidFill>
                  <a:schemeClr val="tx1"/>
                </a:solidFill>
              </a:rPr>
              <a:t> –Quiet"</a:t>
            </a:r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Set the PowerShell execution policy to Unrestricted: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</a:rPr>
              <a:t>Set-</a:t>
            </a:r>
            <a:r>
              <a:rPr lang="en-US" dirty="0" err="1">
                <a:solidFill>
                  <a:schemeClr val="tx1"/>
                </a:solidFill>
              </a:rPr>
              <a:t>ExecutionPolicy</a:t>
            </a:r>
            <a:r>
              <a:rPr lang="en-US" dirty="0">
                <a:solidFill>
                  <a:schemeClr val="tx1"/>
                </a:solidFill>
              </a:rPr>
              <a:t> Unrestricted -Scope </a:t>
            </a:r>
            <a:r>
              <a:rPr lang="en-US" dirty="0" err="1">
                <a:solidFill>
                  <a:schemeClr val="tx1"/>
                </a:solidFill>
              </a:rPr>
              <a:t>LocalMachine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9F36-5BE6-C9CC-3924-C059BBC9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02EC65-5CA1-E3E2-757E-8AC9EFA5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74DA838-56E0-EEDC-8AFD-5C415642BC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14FD741-E715-1063-A909-F6DBD85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Logging TLS secrets from LSA (</a:t>
            </a:r>
            <a:r>
              <a:rPr lang="en-US" sz="4100" b="1" dirty="0" err="1">
                <a:solidFill>
                  <a:schemeClr val="bg1"/>
                </a:solidFill>
              </a:rPr>
              <a:t>SChannel</a:t>
            </a:r>
            <a:r>
              <a:rPr lang="en-US" sz="41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BBC0FE-C112-9E69-6A90-731F3B2E9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496" y="1994167"/>
            <a:ext cx="11655078" cy="3317639"/>
          </a:xfrm>
        </p:spPr>
        <p:txBody>
          <a:bodyPr/>
          <a:lstStyle/>
          <a:p>
            <a:pPr>
              <a:lnSpc>
                <a:spcPts val="2460"/>
              </a:lnSpc>
            </a:pPr>
            <a:r>
              <a:rPr lang="en-US" b="1" dirty="0">
                <a:solidFill>
                  <a:srgbClr val="0070C0"/>
                </a:solidFill>
              </a:rPr>
              <a:t>Launch PowerShell 7 elevated, then install </a:t>
            </a:r>
            <a:r>
              <a:rPr lang="en-US" b="1" dirty="0" err="1">
                <a:solidFill>
                  <a:srgbClr val="0070C0"/>
                </a:solidFill>
              </a:rPr>
              <a:t>PSDetour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</a:rPr>
              <a:t>Install-Module -Name </a:t>
            </a:r>
            <a:r>
              <a:rPr lang="en-US" dirty="0" err="1">
                <a:solidFill>
                  <a:schemeClr val="tx1"/>
                </a:solidFill>
              </a:rPr>
              <a:t>PSDetour</a:t>
            </a:r>
            <a:r>
              <a:rPr lang="en-US" dirty="0">
                <a:solidFill>
                  <a:schemeClr val="tx1"/>
                </a:solidFill>
              </a:rPr>
              <a:t> -Scope </a:t>
            </a:r>
            <a:r>
              <a:rPr lang="en-US" dirty="0" err="1">
                <a:solidFill>
                  <a:schemeClr val="tx1"/>
                </a:solidFill>
              </a:rPr>
              <a:t>AllUsers</a:t>
            </a:r>
            <a:r>
              <a:rPr lang="en-US" dirty="0">
                <a:solidFill>
                  <a:schemeClr val="tx1"/>
                </a:solidFill>
              </a:rPr>
              <a:t> –Force</a:t>
            </a:r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Install the </a:t>
            </a:r>
            <a:r>
              <a:rPr lang="en-US" b="1" dirty="0" err="1">
                <a:solidFill>
                  <a:srgbClr val="0070C0"/>
                </a:solidFill>
              </a:rPr>
              <a:t>AwakeCoding.DebugTools</a:t>
            </a:r>
            <a:r>
              <a:rPr lang="en-US" b="1" dirty="0">
                <a:solidFill>
                  <a:srgbClr val="0070C0"/>
                </a:solidFill>
              </a:rPr>
              <a:t> PowerShell module: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</a:rPr>
              <a:t>Install-Module –Name </a:t>
            </a:r>
            <a:r>
              <a:rPr lang="en-US" dirty="0" err="1">
                <a:solidFill>
                  <a:schemeClr val="tx1"/>
                </a:solidFill>
              </a:rPr>
              <a:t>AwakeCoding.DebugTools</a:t>
            </a:r>
            <a:r>
              <a:rPr lang="en-US" dirty="0">
                <a:solidFill>
                  <a:schemeClr val="tx1"/>
                </a:solidFill>
              </a:rPr>
              <a:t> –Scope </a:t>
            </a:r>
            <a:r>
              <a:rPr lang="en-US" dirty="0" err="1">
                <a:solidFill>
                  <a:schemeClr val="tx1"/>
                </a:solidFill>
              </a:rPr>
              <a:t>AllUsers</a:t>
            </a:r>
            <a:r>
              <a:rPr lang="en-US" dirty="0">
                <a:solidFill>
                  <a:schemeClr val="tx1"/>
                </a:solidFill>
              </a:rPr>
              <a:t> –Force</a:t>
            </a:r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Start logging TLS pre-master secrets, and leave terminal open: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</a:rPr>
              <a:t>Start-</a:t>
            </a:r>
            <a:r>
              <a:rPr lang="en-US" dirty="0" err="1">
                <a:solidFill>
                  <a:schemeClr val="tx1"/>
                </a:solidFill>
              </a:rPr>
              <a:t>LsaTlsKeyLog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D03C-6941-509A-3176-32129F20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E3930A-2733-1145-12FC-9615F775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B06BF5-F420-B649-BC83-5E02B8E9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96F9423B-4E50-4838-3574-63D303F3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Installing Wireshark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ACBA52-2A86-B259-77B9-16D674813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496" y="1994167"/>
            <a:ext cx="11655078" cy="4213398"/>
          </a:xfrm>
        </p:spPr>
        <p:txBody>
          <a:bodyPr/>
          <a:lstStyle/>
          <a:p>
            <a:pPr>
              <a:lnSpc>
                <a:spcPts val="2460"/>
              </a:lnSpc>
            </a:pPr>
            <a:r>
              <a:rPr lang="en-US" b="1" dirty="0">
                <a:solidFill>
                  <a:srgbClr val="0070C0"/>
                </a:solidFill>
              </a:rPr>
              <a:t>Using the installer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https://www.wireshark.org/download.html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Using chocolatey</a:t>
            </a:r>
          </a:p>
          <a:p>
            <a:pPr>
              <a:lnSpc>
                <a:spcPts val="2460"/>
              </a:lnSpc>
            </a:pPr>
            <a:r>
              <a:rPr lang="en-US" dirty="0" err="1">
                <a:solidFill>
                  <a:schemeClr val="tx1"/>
                </a:solidFill>
              </a:rPr>
              <a:t>choco</a:t>
            </a:r>
            <a:r>
              <a:rPr lang="en-US" dirty="0">
                <a:solidFill>
                  <a:schemeClr val="tx1"/>
                </a:solidFill>
              </a:rPr>
              <a:t> install </a:t>
            </a:r>
            <a:r>
              <a:rPr lang="en-US" dirty="0" err="1">
                <a:solidFill>
                  <a:schemeClr val="tx1"/>
                </a:solidFill>
              </a:rPr>
              <a:t>wireshark</a:t>
            </a:r>
            <a:endParaRPr lang="en-US" dirty="0"/>
          </a:p>
          <a:p>
            <a:pPr>
              <a:lnSpc>
                <a:spcPts val="2460"/>
              </a:lnSpc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Using </a:t>
            </a:r>
            <a:r>
              <a:rPr lang="en-US" b="1" dirty="0" err="1">
                <a:solidFill>
                  <a:srgbClr val="0070C0"/>
                </a:solidFill>
              </a:rPr>
              <a:t>winget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ts val="2460"/>
              </a:lnSpc>
            </a:pPr>
            <a:r>
              <a:rPr lang="en-US" dirty="0" err="1">
                <a:solidFill>
                  <a:schemeClr val="tx1"/>
                </a:solidFill>
              </a:rPr>
              <a:t>winget</a:t>
            </a:r>
            <a:r>
              <a:rPr lang="en-US" dirty="0">
                <a:solidFill>
                  <a:schemeClr val="tx1"/>
                </a:solidFill>
              </a:rPr>
              <a:t> install </a:t>
            </a:r>
            <a:r>
              <a:rPr lang="en-US" dirty="0" err="1">
                <a:solidFill>
                  <a:schemeClr val="tx1"/>
                </a:solidFill>
              </a:rPr>
              <a:t>WiresharkFoundation.Wireshark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Install Wireshark in the </a:t>
            </a:r>
            <a:r>
              <a:rPr lang="en-US" b="1" dirty="0"/>
              <a:t>test virtual machine</a:t>
            </a:r>
            <a:r>
              <a:rPr lang="en-US" dirty="0"/>
              <a:t> for now</a:t>
            </a:r>
          </a:p>
        </p:txBody>
      </p:sp>
    </p:spTree>
    <p:extLst>
      <p:ext uri="{BB962C8B-B14F-4D97-AF65-F5344CB8AC3E}">
        <p14:creationId xmlns:p14="http://schemas.microsoft.com/office/powerpoint/2010/main" val="30419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6D69-11E9-8F0C-DDDF-88CB7D9E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1D4AEA3-A1BF-C647-748A-ACF0D5E1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87A3AF7-AB35-B444-3270-E40602A9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16BC06-BAB0-F12A-379D-7A3CBFAC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529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Configure Wireshark TLS Preferences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985E3C-63D9-8519-79E8-C7A8BA60F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000" y="1799093"/>
            <a:ext cx="10458289" cy="6771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1900" dirty="0"/>
              <a:t>In Wireshark, </a:t>
            </a:r>
            <a:r>
              <a:rPr lang="en-US" sz="1900" dirty="0"/>
              <a:t>open the </a:t>
            </a:r>
            <a:r>
              <a:rPr lang="en-US" sz="1900" b="1" dirty="0"/>
              <a:t>Preferences</a:t>
            </a:r>
            <a:r>
              <a:rPr lang="en-US" sz="1900" dirty="0"/>
              <a:t> dialog (Edit -&gt; Preferences), navigate to the </a:t>
            </a:r>
            <a:r>
              <a:rPr lang="en-US" sz="1900" b="1" dirty="0"/>
              <a:t>TLS</a:t>
            </a:r>
            <a:r>
              <a:rPr lang="en-US" sz="1900" dirty="0"/>
              <a:t> section under </a:t>
            </a:r>
            <a:r>
              <a:rPr lang="en-US" sz="1900" b="1" dirty="0"/>
              <a:t>Protocols</a:t>
            </a:r>
            <a:r>
              <a:rPr lang="en-US" sz="1900" dirty="0"/>
              <a:t>, and then set the </a:t>
            </a:r>
            <a:r>
              <a:rPr lang="en-US" sz="1900" b="1" dirty="0"/>
              <a:t>(Pre)-Master-Secret log filename</a:t>
            </a:r>
            <a:r>
              <a:rPr lang="en-US" sz="1900" dirty="0"/>
              <a:t> to </a:t>
            </a:r>
            <a:r>
              <a:rPr lang="en-US" sz="1900" b="1" dirty="0"/>
              <a:t>“C:\Windows\Temp\tls-lsa.log”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09DA79-FC5E-3478-767B-FAC65E5F6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81" y="2563192"/>
            <a:ext cx="6302339" cy="41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E7934-B4FF-F479-814D-926F55D18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10A91B3-900E-AF9D-5701-E4CCA458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DF4E28-20EE-0DC1-FD4E-088365BD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F408ED99-F77E-7936-8E90-55EDBF2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Start Wireshark Packet Capture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0620FE-EB86-019E-9A89-36CCA545C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033" y="1750325"/>
            <a:ext cx="10106152" cy="969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1900" dirty="0"/>
              <a:t>In Wireshark, </a:t>
            </a:r>
            <a:r>
              <a:rPr lang="en-US" sz="1900" dirty="0"/>
              <a:t>open the </a:t>
            </a:r>
            <a:r>
              <a:rPr lang="en-US" sz="1900" b="1" dirty="0"/>
              <a:t>Capture Options</a:t>
            </a:r>
            <a:r>
              <a:rPr lang="en-US" sz="1900" dirty="0"/>
              <a:t> dialog (Capture -&gt; Options), select the correct network interface for RDP traffic (usually the one with active traffic that isn’t the loopback adapter) and then click </a:t>
            </a:r>
            <a:r>
              <a:rPr lang="en-US" sz="1900" b="1" dirty="0"/>
              <a:t>Start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C06662-3E34-04A7-BCC3-49E01CD11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31" y="2896785"/>
            <a:ext cx="9969765" cy="3344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8DB62C-055F-D5ED-EDD0-4F9814FDF4A2}"/>
              </a:ext>
            </a:extLst>
          </p:cNvPr>
          <p:cNvSpPr/>
          <p:nvPr/>
        </p:nvSpPr>
        <p:spPr>
          <a:xfrm>
            <a:off x="877824" y="2877312"/>
            <a:ext cx="9997440" cy="34625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9EBE-3393-C20A-BDA9-7B57AD5C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F5DEDE6-146C-4F9F-078F-B52FA897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F0088E-9A79-D7C8-1301-6B231E893D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D0CE7C4-100D-1BC2-3273-F48A7A96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Wireshark Live Decrypted RDP traffic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B8283D-1B6B-CEBD-0796-02586524A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3225" y="1677173"/>
            <a:ext cx="10069576" cy="6771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900" dirty="0"/>
              <a:t>Use “</a:t>
            </a:r>
            <a:r>
              <a:rPr lang="en-US" sz="1900" b="1" dirty="0" err="1"/>
              <a:t>tcp.port</a:t>
            </a:r>
            <a:r>
              <a:rPr lang="en-US" sz="1900" b="1" dirty="0"/>
              <a:t> == 3389 or </a:t>
            </a:r>
            <a:r>
              <a:rPr lang="en-US" sz="1900" b="1" dirty="0" err="1"/>
              <a:t>udp.port</a:t>
            </a:r>
            <a:r>
              <a:rPr lang="en-US" sz="1900" b="1" dirty="0"/>
              <a:t> == 3389</a:t>
            </a:r>
            <a:r>
              <a:rPr lang="en-US" sz="1900" dirty="0"/>
              <a:t>” as display filter, then launch </a:t>
            </a:r>
            <a:r>
              <a:rPr lang="en-US" sz="1900" dirty="0" err="1"/>
              <a:t>mstsc</a:t>
            </a:r>
            <a:r>
              <a:rPr lang="en-US" sz="1900" dirty="0"/>
              <a:t> and connect with RDP to the VM, you should see live decrypted RDP traffic in Wireshark: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F85DA3-F192-8DD9-D9A7-C7EA473AC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24" y="2425020"/>
            <a:ext cx="10228072" cy="40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6043-F989-DB19-4AA5-0D68FF83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09E7077-41ED-ECD7-E07D-5B6F6093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8E81E8B-16CD-A3CF-E648-384387B5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34EE2193-835B-75E2-B573-7492900B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Related GitHub Repositories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E1194-5DAB-914E-8FDC-C85695954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496" y="1994167"/>
            <a:ext cx="11655078" cy="2227597"/>
          </a:xfrm>
        </p:spPr>
        <p:txBody>
          <a:bodyPr/>
          <a:lstStyle/>
          <a:p>
            <a:pPr>
              <a:lnSpc>
                <a:spcPts val="2460"/>
              </a:lnSpc>
            </a:pPr>
            <a:r>
              <a:rPr lang="en-US" b="1" dirty="0">
                <a:solidFill>
                  <a:srgbClr val="0070C0"/>
                </a:solidFill>
              </a:rPr>
              <a:t>Wireshark RDP resources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https://github.com/awakecoding/wireshark-rdp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6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ts val="2460"/>
              </a:lnSpc>
            </a:pPr>
            <a:r>
              <a:rPr lang="en-US" b="1" dirty="0" err="1">
                <a:solidFill>
                  <a:srgbClr val="0070C0"/>
                </a:solidFill>
              </a:rPr>
              <a:t>AwakeCoding</a:t>
            </a:r>
            <a:r>
              <a:rPr lang="en-US" b="1" dirty="0">
                <a:solidFill>
                  <a:srgbClr val="0070C0"/>
                </a:solidFill>
              </a:rPr>
              <a:t> Debug Tools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https://github.com/awakecoding/AwakeCoding.DebugTools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A148D-8EA6-C564-A25F-58F7757F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7B0832-5599-9C66-694F-26C1E21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26455-0CEE-6AB2-B526-A10B9B73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83" y="2267243"/>
            <a:ext cx="11653523" cy="2433167"/>
          </a:xfrm>
        </p:spPr>
        <p:txBody>
          <a:bodyPr/>
          <a:lstStyle/>
          <a:p>
            <a:r>
              <a:rPr lang="en-US" sz="5400" dirty="0">
                <a:solidFill>
                  <a:srgbClr val="48C4AE"/>
                </a:solidFill>
              </a:rPr>
              <a:t>GOING FURTHER </a:t>
            </a:r>
            <a:br>
              <a:rPr lang="en-US" sz="5400" dirty="0">
                <a:solidFill>
                  <a:srgbClr val="48C4AE"/>
                </a:solidFill>
              </a:rPr>
            </a:br>
            <a:r>
              <a:rPr lang="en-US" sz="5400" dirty="0"/>
              <a:t>with RDP traffic decryption </a:t>
            </a:r>
            <a:br>
              <a:rPr lang="en-US" sz="5400" dirty="0"/>
            </a:br>
            <a:r>
              <a:rPr lang="en-US" sz="5400" dirty="0"/>
              <a:t>in Wireshark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C598FE-DBA6-46CB-2780-8E9DF278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801624" y="1011936"/>
            <a:ext cx="1135751" cy="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3DC1-A5A6-C0A8-6A3F-E24DE8193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61C67AC-9608-A449-5BE8-A67D202E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093AD-91E8-3AB7-4E53-A2242C20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DA7A2AF3-8189-8056-9E64-779E7D1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Going Further - Prerequisites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DDF4CF9-4631-565C-F5CC-D21AD2997B61}"/>
              </a:ext>
            </a:extLst>
          </p:cNvPr>
          <p:cNvCxnSpPr>
            <a:cxnSpLocks/>
          </p:cNvCxnSpPr>
          <p:nvPr/>
        </p:nvCxnSpPr>
        <p:spPr>
          <a:xfrm>
            <a:off x="2656422" y="3250090"/>
            <a:ext cx="550706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3D1BE34-EB36-EBFB-49AC-AB324CFD3838}"/>
              </a:ext>
            </a:extLst>
          </p:cNvPr>
          <p:cNvSpPr txBox="1"/>
          <p:nvPr/>
        </p:nvSpPr>
        <p:spPr>
          <a:xfrm>
            <a:off x="256109" y="3793886"/>
            <a:ext cx="3938484" cy="67989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solidFill>
                  <a:srgbClr val="0070C0"/>
                </a:solidFill>
              </a:rPr>
              <a:t>Client machine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5AE6657-D401-6EEF-46F9-10461D45F591}"/>
              </a:ext>
            </a:extLst>
          </p:cNvPr>
          <p:cNvSpPr txBox="1"/>
          <p:nvPr/>
        </p:nvSpPr>
        <p:spPr>
          <a:xfrm>
            <a:off x="3980167" y="2376971"/>
            <a:ext cx="2507372" cy="9434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 (decrypted)</a:t>
            </a:r>
            <a:endParaRPr lang="en-CA" sz="2353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C88B17C-1D7E-931D-C2F8-6B771D63E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300" y="2098441"/>
            <a:ext cx="570184" cy="5701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0A957C9-B4E8-60A9-25D1-C98616469D06}"/>
              </a:ext>
            </a:extLst>
          </p:cNvPr>
          <p:cNvSpPr txBox="1"/>
          <p:nvPr/>
        </p:nvSpPr>
        <p:spPr>
          <a:xfrm>
            <a:off x="3564480" y="3190696"/>
            <a:ext cx="3316060" cy="9434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TLS pre-master secrets</a:t>
            </a:r>
            <a:endParaRPr lang="en-CA" sz="2353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AEE196-AC22-5697-63D6-D611A9E5DE0C}"/>
              </a:ext>
            </a:extLst>
          </p:cNvPr>
          <p:cNvSpPr txBox="1"/>
          <p:nvPr/>
        </p:nvSpPr>
        <p:spPr>
          <a:xfrm>
            <a:off x="819071" y="4778079"/>
            <a:ext cx="9188354" cy="112544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Install Wireshark on your client machine this time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We’re going to log TLS pre-master secrets </a:t>
            </a:r>
            <a:r>
              <a:rPr lang="en-CA" sz="2745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remotely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14165F-E2A3-E5B9-3AE7-0479BFE4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076" y="2621280"/>
            <a:ext cx="1273556" cy="12735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1EB966-D872-B8EC-0F41-E32CD53CAD61}"/>
              </a:ext>
            </a:extLst>
          </p:cNvPr>
          <p:cNvSpPr txBox="1"/>
          <p:nvPr/>
        </p:nvSpPr>
        <p:spPr>
          <a:xfrm>
            <a:off x="6330191" y="3788271"/>
            <a:ext cx="4631528" cy="6799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solidFill>
                  <a:srgbClr val="0070C0"/>
                </a:solidFill>
              </a:rPr>
              <a:t>Test Windows 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26379-03A6-03E3-7E63-9C9C410B47B0}"/>
              </a:ext>
            </a:extLst>
          </p:cNvPr>
          <p:cNvSpPr/>
          <p:nvPr/>
        </p:nvSpPr>
        <p:spPr>
          <a:xfrm>
            <a:off x="8210634" y="2606040"/>
            <a:ext cx="1109134" cy="11853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63C8518-B7C6-72BA-61A9-86BB32F74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814" y="2560320"/>
            <a:ext cx="1273556" cy="12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D141-9748-1EEA-5687-2C5D6CF8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90B8D1-E244-5218-25BF-7B8F8D47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F4804AAA-FE46-757D-6684-0AD2EB69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13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TLS pre-master secret logging </a:t>
            </a:r>
            <a:r>
              <a:rPr lang="fr-CA" sz="4313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🙂</a:t>
            </a:r>
            <a:br>
              <a:rPr lang="en-US" sz="4313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137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technique we’ll be using - the best by far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FFCA64-9E2D-61D1-DDAF-352E3BF2E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461" y="2193718"/>
            <a:ext cx="11655078" cy="4127616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TLS pre-master secrets are used to derive </a:t>
            </a: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session keys</a:t>
            </a:r>
            <a:b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The server private key is only used to authenticate the </a:t>
            </a: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key exchange</a:t>
            </a:r>
          </a:p>
          <a:p>
            <a:pPr lvl="2">
              <a:buClr>
                <a:srgbClr val="0070C0"/>
              </a:buClr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With Perfect Forward Secrecy (PFS) cipher suites, which are now the norm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SChannel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in Windows isolates TLS pre-master secrets in LSA</a:t>
            </a:r>
          </a:p>
          <a:p>
            <a:pPr lvl="2">
              <a:buClr>
                <a:srgbClr val="0070C0"/>
              </a:buClr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LSA is a protected process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, but all secrets are conveniently in one place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Other TLS stacks don’t isolate TLS pre-master secrets in LSA</a:t>
            </a:r>
          </a:p>
          <a:p>
            <a:pPr lvl="2">
              <a:buClr>
                <a:srgbClr val="0070C0"/>
              </a:buClr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Many applications support the “</a:t>
            </a: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SSLKEYLOGFILE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” environment variable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3EA119-8BA0-E4F7-BE3C-D2839A7F97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D008-EB9F-AB2A-7C66-94C772BDB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BF05D91-8135-CEDC-3E89-C302C262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A8BD4A-F4AF-76BC-8309-AF7B93DE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3F0AA57-E825-59A6-FBA6-4A4CA6A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Logging TLS secrets remotely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735B41-10CD-CF54-D6EA-09D9D1365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072" y="2177047"/>
            <a:ext cx="10093960" cy="3889398"/>
          </a:xfrm>
        </p:spPr>
        <p:txBody>
          <a:bodyPr/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0070C0"/>
                </a:solidFill>
              </a:rPr>
              <a:t>In your test VM, start </a:t>
            </a:r>
            <a:r>
              <a:rPr lang="en-US" b="1" dirty="0">
                <a:solidFill>
                  <a:srgbClr val="0070C0"/>
                </a:solidFill>
              </a:rPr>
              <a:t>TLS key log server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sz="2200" dirty="0"/>
              <a:t>	Start-</a:t>
            </a:r>
            <a:r>
              <a:rPr lang="en-US" sz="2200" dirty="0" err="1"/>
              <a:t>TlsKeyLogServer</a:t>
            </a:r>
            <a:r>
              <a:rPr lang="en-US" sz="2200" dirty="0"/>
              <a:t> -</a:t>
            </a:r>
            <a:r>
              <a:rPr lang="en-US" sz="2200" dirty="0" err="1"/>
              <a:t>LogFile</a:t>
            </a:r>
            <a:r>
              <a:rPr lang="en-US" sz="2200" dirty="0"/>
              <a:t> 'C:\Windows\Temp\tls-lsa.log' -Port 12345 </a:t>
            </a:r>
          </a:p>
          <a:p>
            <a:pPr>
              <a:lnSpc>
                <a:spcPts val="1960"/>
              </a:lnSpc>
            </a:pPr>
            <a:r>
              <a:rPr lang="en-US" sz="2200" dirty="0"/>
              <a:t>	-</a:t>
            </a:r>
            <a:r>
              <a:rPr lang="en-US" sz="2200" dirty="0" err="1"/>
              <a:t>AllowInFirewall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ts val="1960"/>
              </a:lnSpc>
            </a:pPr>
            <a:r>
              <a:rPr lang="en-US" dirty="0">
                <a:solidFill>
                  <a:srgbClr val="0070C0"/>
                </a:solidFill>
              </a:rPr>
              <a:t>On your host (or main device), start </a:t>
            </a:r>
            <a:r>
              <a:rPr lang="en-US" b="1" dirty="0">
                <a:solidFill>
                  <a:srgbClr val="0070C0"/>
                </a:solidFill>
              </a:rPr>
              <a:t>TLS key log client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sz="2200" dirty="0"/>
              <a:t>	Install-Module </a:t>
            </a:r>
            <a:r>
              <a:rPr lang="en-US" sz="2200" dirty="0" err="1"/>
              <a:t>AwakeCoding.DebugTools</a:t>
            </a:r>
            <a:endParaRPr lang="en-US" sz="2200" dirty="0"/>
          </a:p>
          <a:p>
            <a:pPr>
              <a:lnSpc>
                <a:spcPts val="1960"/>
              </a:lnSpc>
            </a:pPr>
            <a:r>
              <a:rPr lang="en-US" sz="2200" dirty="0"/>
              <a:t>	Start-</a:t>
            </a:r>
            <a:r>
              <a:rPr lang="en-US" sz="2200" dirty="0" err="1"/>
              <a:t>TlsKeyLogClient</a:t>
            </a:r>
            <a:r>
              <a:rPr lang="en-US" sz="2200" dirty="0"/>
              <a:t> '10.10.0.25:12345' "$</a:t>
            </a:r>
            <a:r>
              <a:rPr lang="en-US" sz="2200" dirty="0" err="1"/>
              <a:t>Env:Temp</a:t>
            </a:r>
            <a:r>
              <a:rPr lang="en-US" sz="2200" dirty="0"/>
              <a:t>\tls-all.log"</a:t>
            </a:r>
          </a:p>
          <a:p>
            <a:pPr lvl="1">
              <a:lnSpc>
                <a:spcPts val="1960"/>
              </a:lnSpc>
            </a:pPr>
            <a:endParaRPr lang="en-US" sz="2000" dirty="0"/>
          </a:p>
          <a:p>
            <a:pPr>
              <a:lnSpc>
                <a:spcPts val="1960"/>
              </a:lnSpc>
            </a:pPr>
            <a:r>
              <a:rPr lang="en-US" dirty="0">
                <a:solidFill>
                  <a:srgbClr val="0070C0"/>
                </a:solidFill>
              </a:rPr>
              <a:t>In Wireshark, edit the TLS pre-master secrets file</a:t>
            </a:r>
          </a:p>
          <a:p>
            <a:pPr>
              <a:lnSpc>
                <a:spcPts val="1960"/>
              </a:lnSpc>
            </a:pPr>
            <a:r>
              <a:rPr lang="en-US" sz="2200" dirty="0"/>
              <a:t>	You will now have TLS pre-master secrets extracted from the test VM 	streamed to your host, readily available for consumption in Wireshark</a:t>
            </a:r>
          </a:p>
        </p:txBody>
      </p:sp>
    </p:spTree>
    <p:extLst>
      <p:ext uri="{BB962C8B-B14F-4D97-AF65-F5344CB8AC3E}">
        <p14:creationId xmlns:p14="http://schemas.microsoft.com/office/powerpoint/2010/main" val="9169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BF040-3513-BBEE-8E61-F3694E26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AC729B1-6108-CA4B-00EF-83274043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EF21D42-A434-ADDE-3CC7-0948E753E7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6A1B962-29C3-0F86-3676-3E470752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spc="-100" dirty="0">
                <a:solidFill>
                  <a:schemeClr val="bg1"/>
                </a:solidFill>
              </a:rPr>
              <a:t>Logging TLS secrets from multiple 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10BC57-CB46-E445-1F28-32659248F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8840" y="2103895"/>
            <a:ext cx="9862312" cy="35788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each test VM (logging source):</a:t>
            </a:r>
          </a:p>
          <a:p>
            <a:r>
              <a:rPr lang="en-US" dirty="0"/>
              <a:t>	Start-</a:t>
            </a:r>
            <a:r>
              <a:rPr lang="en-US" dirty="0" err="1"/>
              <a:t>LsaTlsKeyLog</a:t>
            </a:r>
            <a:endParaRPr lang="en-US" dirty="0"/>
          </a:p>
          <a:p>
            <a:r>
              <a:rPr lang="en-US" dirty="0"/>
              <a:t>	Start-</a:t>
            </a:r>
            <a:r>
              <a:rPr lang="en-US" dirty="0" err="1"/>
              <a:t>TlsKeyLogServer</a:t>
            </a:r>
            <a:r>
              <a:rPr lang="en-US" dirty="0"/>
              <a:t> -</a:t>
            </a:r>
            <a:r>
              <a:rPr lang="en-US" dirty="0" err="1"/>
              <a:t>AllowInFirewall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On your host (or main device):</a:t>
            </a:r>
          </a:p>
          <a:p>
            <a:r>
              <a:rPr lang="en-US" dirty="0"/>
              <a:t>	Start-</a:t>
            </a:r>
            <a:r>
              <a:rPr lang="en-US" dirty="0" err="1"/>
              <a:t>TlsKeyLogClient</a:t>
            </a:r>
            <a:r>
              <a:rPr lang="en-US" dirty="0"/>
              <a:t> @('10.10.0.10', '10.10.0.25') 	"$</a:t>
            </a:r>
            <a:r>
              <a:rPr lang="en-US" dirty="0" err="1"/>
              <a:t>Env:Temp</a:t>
            </a:r>
            <a:r>
              <a:rPr lang="en-US" dirty="0"/>
              <a:t>\tls-all.log"</a:t>
            </a:r>
          </a:p>
        </p:txBody>
      </p:sp>
    </p:spTree>
    <p:extLst>
      <p:ext uri="{BB962C8B-B14F-4D97-AF65-F5344CB8AC3E}">
        <p14:creationId xmlns:p14="http://schemas.microsoft.com/office/powerpoint/2010/main" val="1859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AC2C-9EB2-29A8-6254-CD0CCC0ED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0C2EC52-131D-9D9D-DB46-F4289916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BC6D19E-9550-A9A0-451C-EEC4CD4D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FF174AE-2768-AED7-8BD0-9F78B7B0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spc="-100" dirty="0">
                <a:solidFill>
                  <a:schemeClr val="bg1"/>
                </a:solidFill>
              </a:rPr>
              <a:t>Logging TLS secrets when not using </a:t>
            </a:r>
            <a:r>
              <a:rPr lang="en-US" sz="4100" b="1" spc="-100" dirty="0" err="1">
                <a:solidFill>
                  <a:schemeClr val="bg1"/>
                </a:solidFill>
              </a:rPr>
              <a:t>SChannel</a:t>
            </a:r>
            <a:endParaRPr lang="en-US" sz="4100" b="1" spc="-1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8F76C6-D4E0-5818-55C1-10145A00C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8840" y="2103895"/>
            <a:ext cx="9862312" cy="3966599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b="1" dirty="0" err="1">
                <a:solidFill>
                  <a:srgbClr val="0070C0"/>
                </a:solidFill>
              </a:rPr>
              <a:t>FreeRDP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/>
              <a:t>	Use the “</a:t>
            </a:r>
            <a:r>
              <a:rPr lang="en-US" b="1" dirty="0"/>
              <a:t>/</a:t>
            </a:r>
            <a:r>
              <a:rPr lang="en-US" b="1" dirty="0" err="1"/>
              <a:t>tls:secrets-file</a:t>
            </a:r>
            <a:r>
              <a:rPr lang="en-US" dirty="0"/>
              <a:t>” command-line argument: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	/</a:t>
            </a:r>
            <a:r>
              <a:rPr lang="en-US" dirty="0" err="1"/>
              <a:t>tls:secrets-file:C</a:t>
            </a:r>
            <a:r>
              <a:rPr lang="en-US" dirty="0"/>
              <a:t>:\Users\Public\tls-freerdp.log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b="1" dirty="0" err="1">
                <a:solidFill>
                  <a:srgbClr val="0070C0"/>
                </a:solidFill>
              </a:rPr>
              <a:t>IronRDP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/>
              <a:t>	Use the “</a:t>
            </a:r>
            <a:r>
              <a:rPr lang="en-US" b="1" dirty="0"/>
              <a:t>SSLKEYLOGFILE</a:t>
            </a:r>
            <a:r>
              <a:rPr lang="en-US" dirty="0"/>
              <a:t>” environment variable:</a:t>
            </a:r>
          </a:p>
          <a:p>
            <a:r>
              <a:rPr lang="en-US" dirty="0"/>
              <a:t>	SSLKEYLOGFILE="C:\Users\Public\tls-ironrdp.log"</a:t>
            </a:r>
          </a:p>
        </p:txBody>
      </p:sp>
    </p:spTree>
    <p:extLst>
      <p:ext uri="{BB962C8B-B14F-4D97-AF65-F5344CB8AC3E}">
        <p14:creationId xmlns:p14="http://schemas.microsoft.com/office/powerpoint/2010/main" val="42362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3C00-F029-8C5B-7665-13A0DB9D3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C86ED-20E3-3A2E-B1CA-E844F54F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808D72-9AE1-5963-B32E-8F39607AF2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0C6B626-D759-65FA-593B-333BD5AB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Cleaning up RDP traffic for Wireshark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2E9E5E-CD27-B42D-5615-4F00C81BB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648" y="1921015"/>
            <a:ext cx="10996168" cy="446263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Disable RDP UDP transport</a:t>
            </a:r>
          </a:p>
          <a:p>
            <a:pPr lvl="1"/>
            <a:r>
              <a:rPr lang="en-US" sz="2200" dirty="0"/>
              <a:t>Set-</a:t>
            </a:r>
            <a:r>
              <a:rPr lang="en-US" sz="2200" dirty="0" err="1"/>
              <a:t>ItemProperty</a:t>
            </a:r>
            <a:r>
              <a:rPr lang="en-US" sz="2200" dirty="0"/>
              <a:t> -Path 'HKLM:\SOFTWARE\Policies\Microsoft\Windows NT\Terminal Services\Client' -Name '</a:t>
            </a:r>
            <a:r>
              <a:rPr lang="en-US" sz="2200" dirty="0" err="1"/>
              <a:t>fClientDisableUDP</a:t>
            </a:r>
            <a:r>
              <a:rPr lang="en-US" sz="2200" dirty="0"/>
              <a:t>' -Value 1</a:t>
            </a:r>
          </a:p>
          <a:p>
            <a:pPr lvl="1"/>
            <a:r>
              <a:rPr lang="en-US" sz="2200" dirty="0"/>
              <a:t>DisableUDPTransport:i:0 (</a:t>
            </a:r>
            <a:r>
              <a:rPr lang="en-US" sz="2200" dirty="0" err="1"/>
              <a:t>MsRdpEx</a:t>
            </a:r>
            <a:r>
              <a:rPr lang="en-US" sz="2200" dirty="0"/>
              <a:t> only)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70C0"/>
                </a:solidFill>
              </a:rPr>
              <a:t>Disable </a:t>
            </a:r>
            <a:r>
              <a:rPr lang="en-US" dirty="0" err="1">
                <a:solidFill>
                  <a:srgbClr val="0070C0"/>
                </a:solidFill>
              </a:rPr>
              <a:t>bandwith</a:t>
            </a:r>
            <a:r>
              <a:rPr lang="en-US" dirty="0">
                <a:solidFill>
                  <a:srgbClr val="0070C0"/>
                </a:solidFill>
              </a:rPr>
              <a:t> auto-detection</a:t>
            </a:r>
          </a:p>
          <a:p>
            <a:pPr lvl="1"/>
            <a:r>
              <a:rPr lang="en-US" sz="2200" dirty="0"/>
              <a:t>connection type:i:6</a:t>
            </a:r>
          </a:p>
          <a:p>
            <a:pPr lvl="1"/>
            <a:r>
              <a:rPr lang="en-US" sz="2200" dirty="0"/>
              <a:t>networkautodetect:i:0</a:t>
            </a:r>
          </a:p>
          <a:p>
            <a:pPr lvl="1"/>
            <a:r>
              <a:rPr lang="en-US" sz="2200" dirty="0"/>
              <a:t>bandwidthautodetect:i:0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70C0"/>
                </a:solidFill>
              </a:rPr>
              <a:t>Disable bulk data compression</a:t>
            </a:r>
          </a:p>
          <a:p>
            <a:pPr lvl="1"/>
            <a:r>
              <a:rPr lang="en-US" sz="2200" dirty="0"/>
              <a:t>compression:i:0</a:t>
            </a:r>
          </a:p>
        </p:txBody>
      </p:sp>
    </p:spTree>
    <p:extLst>
      <p:ext uri="{BB962C8B-B14F-4D97-AF65-F5344CB8AC3E}">
        <p14:creationId xmlns:p14="http://schemas.microsoft.com/office/powerpoint/2010/main" val="28198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9C7D1-9D86-1D60-9481-8104C4187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1557583-D8C0-7663-51B7-3F6146E8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F62F21-0B78-09E3-C11A-BE86F4A6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FEFD7B05-4653-70C5-DD1B-855555AE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Injecting TLS secrets in capture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58EC93-3C2D-375D-A222-54551780C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688" y="1896631"/>
            <a:ext cx="7918418" cy="446179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Wireshark: Edit -&gt; </a:t>
            </a:r>
            <a:r>
              <a:rPr lang="en-US" b="1" dirty="0">
                <a:solidFill>
                  <a:srgbClr val="0070C0"/>
                </a:solidFill>
              </a:rPr>
              <a:t>Inject TLS Secrets</a:t>
            </a:r>
          </a:p>
          <a:p>
            <a:pPr marL="672290" lvl="1" indent="-448193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This will embed TLS secrets inside the 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pcapng</a:t>
            </a:r>
            <a:r>
              <a:rPr lang="en-US" dirty="0"/>
              <a:t> file, so you no longer need the </a:t>
            </a:r>
            <a:br>
              <a:rPr lang="en-US" dirty="0"/>
            </a:br>
            <a:r>
              <a:rPr lang="en-US" dirty="0"/>
              <a:t>TLS key log file</a:t>
            </a:r>
          </a:p>
          <a:p>
            <a:pPr marL="672290" lvl="1" indent="-448193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the best way to share decrypted packet captures – don’t send TLS key log files!</a:t>
            </a:r>
          </a:p>
          <a:p>
            <a:pPr marL="672290" lvl="1" indent="-448193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You need to do this every time before exporting </a:t>
            </a:r>
            <a:br>
              <a:rPr lang="en-US" dirty="0"/>
            </a:br>
            <a:r>
              <a:rPr lang="en-US" dirty="0"/>
              <a:t>a capture file, it is not automatic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70C0"/>
                </a:solidFill>
              </a:rPr>
              <a:t>Alternatively, at the command-line:</a:t>
            </a:r>
          </a:p>
          <a:p>
            <a:pPr lvl="1"/>
            <a:r>
              <a:rPr lang="en-US" dirty="0"/>
              <a:t>editcap.exe --inject-secrets “tls,tls-key.log” “</a:t>
            </a:r>
            <a:r>
              <a:rPr lang="en-US" dirty="0" err="1"/>
              <a:t>input.pcapng</a:t>
            </a:r>
            <a:r>
              <a:rPr lang="en-US" dirty="0"/>
              <a:t>” “</a:t>
            </a:r>
            <a:r>
              <a:rPr lang="en-US" dirty="0" err="1"/>
              <a:t>output.pcapng</a:t>
            </a:r>
            <a:r>
              <a:rPr lang="en-US" dirty="0"/>
              <a:t>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BCBC5-90CE-1B0D-5EC4-EB0246D5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23" y="1731264"/>
            <a:ext cx="2881567" cy="48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AA0C-C74E-6A2A-3543-09DA654A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66B6E7-67FB-EB4D-317D-13FB9EC1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C3E052-A871-C880-9A77-4423FF1AF9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17F5AD99-D11B-0D5F-FD30-8D3002D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Exporting capture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45BED-D013-6D08-3BDC-4D6D326CB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688" y="1774711"/>
            <a:ext cx="10458289" cy="121969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Wireshark, File -&gt; </a:t>
            </a:r>
            <a:r>
              <a:rPr lang="en-US" b="1" dirty="0">
                <a:solidFill>
                  <a:srgbClr val="0070C0"/>
                </a:solidFill>
              </a:rPr>
              <a:t>Export Specified Packets…</a:t>
            </a:r>
          </a:p>
          <a:p>
            <a:pPr lvl="1"/>
            <a:r>
              <a:rPr lang="en-US" sz="2200" dirty="0"/>
              <a:t>Select “Displayed” to export with current packet filter</a:t>
            </a:r>
          </a:p>
          <a:p>
            <a:pPr lvl="1"/>
            <a:r>
              <a:rPr lang="en-US" sz="2200" dirty="0"/>
              <a:t>Optionally select “Compress with </a:t>
            </a:r>
            <a:r>
              <a:rPr lang="en-US" sz="2200" dirty="0" err="1"/>
              <a:t>gzip</a:t>
            </a:r>
            <a:r>
              <a:rPr lang="en-US" sz="2200" dirty="0"/>
              <a:t>” to reduce file size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F662A7-00AD-8F30-168D-A4159B721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27" y="3145536"/>
            <a:ext cx="2456744" cy="34116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5B848E-F0C6-B7D5-EB5C-DA47B055A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130" y="3145536"/>
            <a:ext cx="7386812" cy="29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908A-E055-BA30-2885-E8C44F087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1730C04-598F-DCEA-5468-7E27EDAA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8029DB3-7182-273F-9AE6-C3E63B4822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23F6095-6915-D741-3F2F-38101797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spc="-100" dirty="0">
                <a:solidFill>
                  <a:schemeClr val="bg1"/>
                </a:solidFill>
              </a:rPr>
              <a:t>Windows </a:t>
            </a:r>
            <a:r>
              <a:rPr lang="en-US" sz="4100" b="1" spc="-100">
                <a:solidFill>
                  <a:schemeClr val="bg1"/>
                </a:solidFill>
              </a:rPr>
              <a:t>packet capturing </a:t>
            </a:r>
            <a:r>
              <a:rPr lang="en-US" sz="4100" b="1" spc="-1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78F661-7061-9BC9-FE5D-82C6939E6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8840" y="2103895"/>
            <a:ext cx="9862312" cy="383842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npcap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	Default with Wireshark - supports live capturing, but 	silent installation (non-GUI) requires a special license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winpcap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	Deprecated and unmaintained, but still mostly works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pktmon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	built-in Windows command-line tool, it would be perfect 	if only it could do live capturing from Wireshark</a:t>
            </a:r>
          </a:p>
        </p:txBody>
      </p:sp>
    </p:spTree>
    <p:extLst>
      <p:ext uri="{BB962C8B-B14F-4D97-AF65-F5344CB8AC3E}">
        <p14:creationId xmlns:p14="http://schemas.microsoft.com/office/powerpoint/2010/main" val="14514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EFB5-83A1-0EBD-89AD-B48F8F55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4108253-2180-B09B-11B2-CFDE40D0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BB48AF-9FD3-531E-43B2-2B71A41CAC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18E703E-162F-DB78-0CAB-3532AB8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err="1">
                <a:solidFill>
                  <a:schemeClr val="bg1"/>
                </a:solidFill>
              </a:rPr>
              <a:t>pktmon</a:t>
            </a:r>
            <a:r>
              <a:rPr lang="en-US" sz="4100" b="1" dirty="0">
                <a:solidFill>
                  <a:schemeClr val="bg1"/>
                </a:solidFill>
              </a:rPr>
              <a:t> command-line capturing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A89C-5112-267A-468F-4B7F21ED0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688" y="1774711"/>
            <a:ext cx="10458289" cy="4390369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Add capture filter</a:t>
            </a:r>
          </a:p>
          <a:p>
            <a:pPr lvl="1"/>
            <a:r>
              <a:rPr lang="en-US" sz="2200" dirty="0" err="1"/>
              <a:t>pktmon</a:t>
            </a:r>
            <a:r>
              <a:rPr lang="en-US" sz="2200" dirty="0"/>
              <a:t> filter add </a:t>
            </a:r>
            <a:r>
              <a:rPr lang="en-US" sz="2200" dirty="0" err="1"/>
              <a:t>RdpFilter</a:t>
            </a:r>
            <a:r>
              <a:rPr lang="en-US" sz="2200" dirty="0"/>
              <a:t> -p 3389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Start capturing</a:t>
            </a:r>
          </a:p>
          <a:p>
            <a:pPr lvl="1"/>
            <a:r>
              <a:rPr lang="en-US" sz="2200" dirty="0" err="1"/>
              <a:t>pktmon</a:t>
            </a:r>
            <a:r>
              <a:rPr lang="en-US" sz="2200" dirty="0"/>
              <a:t> start --capture --pkt-size 0 -f </a:t>
            </a:r>
            <a:r>
              <a:rPr lang="en-US" sz="2200" dirty="0" err="1"/>
              <a:t>capture.etl</a:t>
            </a:r>
            <a:endParaRPr lang="en-US" sz="2200" dirty="0"/>
          </a:p>
          <a:p>
            <a:r>
              <a:rPr lang="en-US" b="1" dirty="0">
                <a:solidFill>
                  <a:srgbClr val="0070C0"/>
                </a:solidFill>
              </a:rPr>
              <a:t>Stop capturing</a:t>
            </a:r>
          </a:p>
          <a:p>
            <a:pPr lvl="1"/>
            <a:r>
              <a:rPr lang="en-US" sz="2200" dirty="0" err="1"/>
              <a:t>pktmon</a:t>
            </a:r>
            <a:r>
              <a:rPr lang="en-US" sz="2200" dirty="0"/>
              <a:t> stop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 .</a:t>
            </a:r>
            <a:r>
              <a:rPr lang="en-US" b="1" dirty="0" err="1">
                <a:solidFill>
                  <a:srgbClr val="0070C0"/>
                </a:solidFill>
              </a:rPr>
              <a:t>pcapng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sz="2200" dirty="0" err="1"/>
              <a:t>pktmon</a:t>
            </a:r>
            <a:r>
              <a:rPr lang="en-US" sz="2200" dirty="0"/>
              <a:t> etl2pcap .\</a:t>
            </a:r>
            <a:r>
              <a:rPr lang="en-US" sz="2200" dirty="0" err="1"/>
              <a:t>capture.etl</a:t>
            </a:r>
            <a:r>
              <a:rPr lang="en-US" sz="2200" dirty="0"/>
              <a:t> -o </a:t>
            </a:r>
            <a:r>
              <a:rPr lang="en-US" sz="2200" dirty="0" err="1"/>
              <a:t>capture.pcapng</a:t>
            </a:r>
            <a:endParaRPr lang="en-US" sz="2200" dirty="0"/>
          </a:p>
          <a:p>
            <a:r>
              <a:rPr lang="en-US" b="1" dirty="0">
                <a:solidFill>
                  <a:srgbClr val="0070C0"/>
                </a:solidFill>
              </a:rPr>
              <a:t>Remove capture filter</a:t>
            </a:r>
          </a:p>
          <a:p>
            <a:pPr lvl="1"/>
            <a:r>
              <a:rPr lang="en-US" sz="2200" dirty="0" err="1"/>
              <a:t>pktmon</a:t>
            </a:r>
            <a:r>
              <a:rPr lang="en-US" sz="2200" dirty="0"/>
              <a:t> filter remove </a:t>
            </a:r>
            <a:r>
              <a:rPr lang="en-US" sz="2200" dirty="0" err="1"/>
              <a:t>RdpFilter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835F-CC3A-1E09-F3A8-4C50BD17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105DC3A9-0EA0-CA82-5ACD-EBF4B3B8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0" r="27200"/>
          <a:stretch/>
        </p:blipFill>
        <p:spPr>
          <a:xfrm>
            <a:off x="0" y="0"/>
            <a:ext cx="8461248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83FCF6E-4551-9F03-28A1-5D9F66E4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39" y="2338410"/>
            <a:ext cx="11653523" cy="2433167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91824F-39DD-70AB-5219-6CB82AD8278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1021080" y="2060448"/>
            <a:ext cx="1135751" cy="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01E3-D87F-4FC8-1CC5-CA482A30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9E96C31-6BBA-2971-30F9-F19AF270E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E841B5C-BF82-3101-FE56-2AA2E866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AFFF1E07-9189-1532-5637-A6C003BD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Sample Wireshark RDP capture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6AE01C-B2EC-3C30-B5B2-19EB49A7E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688" y="1774711"/>
            <a:ext cx="10458289" cy="48263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hlinkClick r:id="rId5"/>
              </a:rPr>
              <a:t>https://github.com/awakecoding/wireshark-rdp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8D15EA-4A7F-92B2-C132-A68D42908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409" y="2257344"/>
            <a:ext cx="8777591" cy="46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48DE5-3DB5-94CB-DD5E-E8BA08CC8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448D037-2E14-4420-68EF-1244CFA3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050770E-CDC0-F40D-7A19-FEA05799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F93797EA-CCE8-7BA1-0A0D-B815CA7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LSA secret extraction method 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1EBDAC-6AE1-8FD1-0FF6-7CCD4E876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496" y="1994167"/>
            <a:ext cx="11655078" cy="4022961"/>
          </a:xfrm>
        </p:spPr>
        <p:txBody>
          <a:bodyPr/>
          <a:lstStyle/>
          <a:p>
            <a:pPr>
              <a:lnSpc>
                <a:spcPts val="2460"/>
              </a:lnSpc>
            </a:pPr>
            <a:r>
              <a:rPr lang="en-US" b="1" dirty="0" err="1">
                <a:solidFill>
                  <a:srgbClr val="0070C0"/>
                </a:solidFill>
              </a:rPr>
              <a:t>lsass</a:t>
            </a:r>
            <a:r>
              <a:rPr lang="en-US" b="1" dirty="0">
                <a:solidFill>
                  <a:srgbClr val="0070C0"/>
                </a:solidFill>
              </a:rPr>
              <a:t> API hooking blog post reference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https://b.poc.fun/decrypting-schannel-tls-part-1/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6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ts val="2460"/>
              </a:lnSpc>
            </a:pPr>
            <a:r>
              <a:rPr lang="en-US" b="1" dirty="0" err="1">
                <a:solidFill>
                  <a:srgbClr val="0070C0"/>
                </a:solidFill>
              </a:rPr>
              <a:t>PSDetour</a:t>
            </a:r>
            <a:r>
              <a:rPr lang="en-US" b="1" dirty="0">
                <a:solidFill>
                  <a:srgbClr val="0070C0"/>
                </a:solidFill>
              </a:rPr>
              <a:t> module (Detour in PowerShell)</a:t>
            </a: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https://github.com/jborean93/PSDetour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6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60"/>
              </a:lnSpc>
            </a:pPr>
            <a:r>
              <a:rPr lang="en-US" b="1" dirty="0">
                <a:solidFill>
                  <a:srgbClr val="0070C0"/>
                </a:solidFill>
              </a:rPr>
              <a:t>Original tls-keylogger.ps1 script from Jordan </a:t>
            </a:r>
            <a:r>
              <a:rPr lang="en-US" b="1" dirty="0" err="1">
                <a:solidFill>
                  <a:srgbClr val="0070C0"/>
                </a:solidFill>
              </a:rPr>
              <a:t>Borean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ts val="2460"/>
              </a:lnSpc>
            </a:pPr>
            <a:r>
              <a:rPr lang="en-US" dirty="0">
                <a:solidFill>
                  <a:schemeClr val="tx1"/>
                </a:solidFill>
                <a:hlinkClick r:id="rId7"/>
              </a:rPr>
              <a:t>https://gist.github.com/jborean93/6c1f1b3130f2675f1618da56633eb1fa</a:t>
            </a:r>
            <a:endParaRPr lang="en-US" dirty="0"/>
          </a:p>
          <a:p>
            <a:pPr>
              <a:lnSpc>
                <a:spcPts val="246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CD7D-9816-C6A2-A8E2-B95D849F0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E65D0F-77CA-A6A4-780A-1556DC36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C8A1CD-CE97-3B02-F346-ABA16B5C7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9A31B-22F7-3685-0B6D-493C2EFA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ADDC1D-5071-ED21-6B18-3D862790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395B32-B285-0FD2-C0C2-7D25F665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06186-3E9C-D33A-20C0-70BBF5C4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05BA03-32BB-2130-3BD7-F33705A1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CFF94F-7CA5-AEE0-EFC2-FD12A47FE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6" y="0"/>
            <a:ext cx="1135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AF39-DDB3-C689-E5D9-4D5075AA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6E6EE0-69DC-D77F-04E8-956A93BD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1FD85F-E2D5-755C-DAF2-2DB91832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588B-A89C-57DE-40FF-154087EA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4E6C23-0EE6-25B4-7BAD-66AAEA8D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3CE993-1226-A778-9792-2882528C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4948-B89F-D4E2-B071-787D94B4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751FA3-51E6-F0C9-DB78-3FB44501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AEF519-A2B5-3ED5-25CE-BBE09C8F6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6EF34-1E30-B9F8-87A2-0836CC88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B6B8B6-48A2-485C-FF1A-3F3347D6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98348E-A3B1-F46A-CFC8-87DD23BB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024D-934A-3AC6-55D2-E55A0661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10E336-68FF-B40D-10BD-A0694CB6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D6CD669-6B40-3949-0048-73F372F3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" y="0"/>
            <a:ext cx="1135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6DBA-FD74-8473-46F3-C17EC7526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B12C40E-AD73-ABCF-01B3-A5E2F370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0" r="27200"/>
          <a:stretch/>
        </p:blipFill>
        <p:spPr>
          <a:xfrm>
            <a:off x="0" y="0"/>
            <a:ext cx="8461248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69BEC0-35DD-3ADA-7FFC-3A60F5586D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1021080" y="2060448"/>
            <a:ext cx="1135751" cy="4119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45781C-0EB2-D18B-E73A-BB82B950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39" y="2338410"/>
            <a:ext cx="11653523" cy="2433167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99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06E-A829-A70B-2F7B-0EE71E22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C660B80-5462-F677-1BD6-F1022E58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0" r="27200"/>
          <a:stretch/>
        </p:blipFill>
        <p:spPr>
          <a:xfrm>
            <a:off x="0" y="0"/>
            <a:ext cx="8461248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7C644D-FF9F-D354-85C3-CFE4CB07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1021080" y="2060448"/>
            <a:ext cx="1135751" cy="4119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75BBA4-BE8B-F8A2-B552-CD3BE627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39" y="2338410"/>
            <a:ext cx="11653523" cy="37547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you!</a:t>
            </a:r>
            <a:br>
              <a:rPr lang="en-US" sz="54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hlinkClick r:id="rId5"/>
              </a:rPr>
              <a:t>https://devolutions.net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hlinkClick r:id="rId6"/>
              </a:rPr>
              <a:t>https://bsky.app/profile/devolutions.net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hlinkClick r:id="rId7"/>
              </a:rPr>
              <a:t>https://awakecoding.com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hlinkClick r:id="rId8"/>
              </a:rPr>
              <a:t>https://bsky.app/profile/awakecoding.com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0BA97-BB2F-EE07-BF76-83A171A3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AAF430-66D7-59D1-5843-539BB610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29B84C-A5A8-CBB8-AB3A-41ACE71F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6C3A5955-04C9-AEA2-C827-06376499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933"/>
            <a:ext cx="10515600" cy="1325563"/>
          </a:xfrm>
        </p:spPr>
        <p:txBody>
          <a:bodyPr/>
          <a:lstStyle/>
          <a:p>
            <a:r>
              <a:rPr lang="en-US" sz="4300" b="1" dirty="0">
                <a:solidFill>
                  <a:schemeClr val="bg1"/>
                </a:solidFill>
              </a:rPr>
              <a:t>Application-level packet logging </a:t>
            </a:r>
            <a:r>
              <a:rPr lang="fr-CA" dirty="0">
                <a:solidFill>
                  <a:schemeClr val="bg1"/>
                </a:solidFill>
              </a:rPr>
              <a:t>😐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Your application sees the bytes, but can you read them?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E88E85-F1FD-F1B4-E906-F9AE859B5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135" y="2268825"/>
            <a:ext cx="11655078" cy="2661226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</a:rPr>
              <a:t>Why not simply dump the bytes from your application?</a:t>
            </a:r>
          </a:p>
          <a:p>
            <a:pPr lvl="1">
              <a:buClr>
                <a:srgbClr val="0070C0"/>
              </a:buClr>
            </a:pPr>
            <a:r>
              <a:rPr lang="en-US" dirty="0"/>
              <a:t>Manual inspection of hex dumps is a time-consuming task</a:t>
            </a:r>
            <a:br>
              <a:rPr lang="en-US" dirty="0"/>
            </a:b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</a:rPr>
              <a:t>It’s tricky to “cook” a Wireshark capture file properly</a:t>
            </a:r>
          </a:p>
          <a:p>
            <a:pPr lvl="1">
              <a:buClr>
                <a:srgbClr val="0070C0"/>
              </a:buClr>
            </a:pPr>
            <a:r>
              <a:rPr lang="en-US" dirty="0"/>
              <a:t>You need to reconstruct TCP/IP headers with a fake client/server, etc.</a:t>
            </a:r>
          </a:p>
          <a:p>
            <a:pPr lvl="1">
              <a:buClr>
                <a:srgbClr val="0070C0"/>
              </a:buClr>
            </a:pPr>
            <a:r>
              <a:rPr lang="en-US" dirty="0"/>
              <a:t>Wireshark dissectors get confused by missing TLS over TCP/3389, etc.</a:t>
            </a:r>
          </a:p>
        </p:txBody>
      </p:sp>
    </p:spTree>
    <p:extLst>
      <p:ext uri="{BB962C8B-B14F-4D97-AF65-F5344CB8AC3E}">
        <p14:creationId xmlns:p14="http://schemas.microsoft.com/office/powerpoint/2010/main" val="1834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902D4-2C6B-4CBB-2906-032808BF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8070A80-11E9-85BB-CB91-16F2F16A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85DBD2-4B24-7BC1-5858-769D7258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1D488656-67A4-AF6B-7F39-CED6D5A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 dirty="0">
                <a:solidFill>
                  <a:schemeClr val="bg1"/>
                </a:solidFill>
                <a:latin typeface="+mn-lt"/>
              </a:rPr>
              <a:t>Network MITM Proxy </a:t>
            </a:r>
            <a:r>
              <a:rPr lang="fr-CA" dirty="0">
                <a:solidFill>
                  <a:schemeClr val="bg1"/>
                </a:solidFill>
                <a:latin typeface="+mn-lt"/>
              </a:rPr>
              <a:t>☹️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sz="3100" dirty="0">
                <a:solidFill>
                  <a:schemeClr val="bg1"/>
                </a:solidFill>
                <a:latin typeface="+mn-lt"/>
              </a:rPr>
              <a:t>Houston, we have a TLS token binding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E5F42-D7CA-C872-6E26-C5E5B757A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711" y="2390744"/>
            <a:ext cx="9898825" cy="30595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CredSSP</a:t>
            </a:r>
            <a:r>
              <a:rPr lang="en-US" dirty="0">
                <a:solidFill>
                  <a:srgbClr val="0070C0"/>
                </a:solidFill>
              </a:rPr>
              <a:t> has built-in MITM protection</a:t>
            </a:r>
          </a:p>
          <a:p>
            <a:pPr lvl="1">
              <a:buClr>
                <a:srgbClr val="0070C0"/>
              </a:buClr>
            </a:pPr>
            <a:r>
              <a:rPr lang="en-US" dirty="0" err="1"/>
              <a:t>CredSSP</a:t>
            </a:r>
            <a:r>
              <a:rPr lang="en-US" dirty="0"/>
              <a:t> server public key echo step</a:t>
            </a:r>
          </a:p>
          <a:p>
            <a:pPr lvl="1">
              <a:buClr>
                <a:srgbClr val="0070C0"/>
              </a:buClr>
            </a:pPr>
            <a:r>
              <a:rPr lang="en-US" dirty="0"/>
              <a:t>NTLM/Kerberos channel binding token (CBT)</a:t>
            </a:r>
          </a:p>
          <a:p>
            <a:pPr lvl="2">
              <a:buClr>
                <a:srgbClr val="0070C0"/>
              </a:buClr>
            </a:pPr>
            <a:r>
              <a:rPr lang="en-US" dirty="0"/>
              <a:t>Also known as Extended Protection for Authentication (EPA)</a:t>
            </a:r>
            <a:br>
              <a:rPr lang="en-US" dirty="0"/>
            </a:b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</a:rPr>
              <a:t>RDP has pre-TLS traffic (X.224 negotiation)</a:t>
            </a:r>
          </a:p>
          <a:p>
            <a:pPr lvl="1">
              <a:buClr>
                <a:srgbClr val="0070C0"/>
              </a:buClr>
            </a:pPr>
            <a:r>
              <a:rPr lang="en-US" dirty="0"/>
              <a:t>All the MITM and reverse proxying tools expect “clean” TLS</a:t>
            </a:r>
          </a:p>
        </p:txBody>
      </p:sp>
    </p:spTree>
    <p:extLst>
      <p:ext uri="{BB962C8B-B14F-4D97-AF65-F5344CB8AC3E}">
        <p14:creationId xmlns:p14="http://schemas.microsoft.com/office/powerpoint/2010/main" val="36105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31826-BB17-2B0F-95B8-D02E36E9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E3E7517-2552-CE5D-A6C5-D52D7510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D11500-7CDE-26AB-B25C-2600AEFC6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5E06C8E-B24E-4237-59E7-423F639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 dirty="0">
                <a:solidFill>
                  <a:schemeClr val="bg1"/>
                </a:solidFill>
                <a:latin typeface="+mn-lt"/>
              </a:rPr>
              <a:t>Server RSA private key </a:t>
            </a:r>
            <a:r>
              <a:rPr lang="fr-CA" dirty="0">
                <a:solidFill>
                  <a:schemeClr val="bg1"/>
                </a:solidFill>
                <a:latin typeface="+mn-lt"/>
              </a:rPr>
              <a:t>☹️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sz="3100" dirty="0">
                <a:solidFill>
                  <a:schemeClr val="bg1"/>
                </a:solidFill>
                <a:latin typeface="+mn-lt"/>
              </a:rPr>
              <a:t>The best TLS 1.1 had to offer. Move on, forget about it.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C3A472-CB18-AF06-0D52-0FA80BA0A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519" y="2988152"/>
            <a:ext cx="10191433" cy="1647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It used to be a thing – please don’t try to force TLS 1.1 or </a:t>
            </a:r>
            <a:br>
              <a:rPr lang="en-US" sz="3200" dirty="0"/>
            </a:br>
            <a:r>
              <a:rPr lang="en-US" sz="3200" dirty="0"/>
              <a:t>TLS 1.2 with Perfect Forward Secrecy (PFS) ciphers disabled, you’ll only end up breaking Windows Update instead.</a:t>
            </a:r>
          </a:p>
        </p:txBody>
      </p:sp>
    </p:spTree>
    <p:extLst>
      <p:ext uri="{BB962C8B-B14F-4D97-AF65-F5344CB8AC3E}">
        <p14:creationId xmlns:p14="http://schemas.microsoft.com/office/powerpoint/2010/main" val="16445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F8C4-C7D6-925D-8CB8-8DE3C695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6CA312D-80DF-D40B-5FE5-17FB34AC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chemeClr val="tx1"/>
                </a:solidFill>
                <a:latin typeface="+mn-lt"/>
              </a:rPr>
              <a:t>Summary of TLS decryption techniques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646D0A2-BFC2-A88F-6C31-43587EC3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353"/>
              </p:ext>
            </p:extLst>
          </p:nvPr>
        </p:nvGraphicFramePr>
        <p:xfrm>
          <a:off x="493345" y="1337342"/>
          <a:ext cx="11296319" cy="446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984">
                  <a:extLst>
                    <a:ext uri="{9D8B030D-6E8A-4147-A177-3AD203B41FA5}">
                      <a16:colId xmlns:a16="http://schemas.microsoft.com/office/drawing/2014/main" val="2699859792"/>
                    </a:ext>
                  </a:extLst>
                </a:gridCol>
                <a:gridCol w="7202350">
                  <a:extLst>
                    <a:ext uri="{9D8B030D-6E8A-4147-A177-3AD203B41FA5}">
                      <a16:colId xmlns:a16="http://schemas.microsoft.com/office/drawing/2014/main" val="406049462"/>
                    </a:ext>
                  </a:extLst>
                </a:gridCol>
                <a:gridCol w="2046985">
                  <a:extLst>
                    <a:ext uri="{9D8B030D-6E8A-4147-A177-3AD203B41FA5}">
                      <a16:colId xmlns:a16="http://schemas.microsoft.com/office/drawing/2014/main" val="3342616472"/>
                    </a:ext>
                  </a:extLst>
                </a:gridCol>
              </a:tblGrid>
              <a:tr h="5771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Technique</a:t>
                      </a:r>
                      <a:endParaRPr lang="en-CA" sz="1800" dirty="0"/>
                    </a:p>
                  </a:txBody>
                  <a:tcPr marL="89642" marR="89642" marT="44821" marB="4482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CA" sz="1800" dirty="0"/>
                    </a:p>
                  </a:txBody>
                  <a:tcPr marL="89642" marR="89642" marT="44821" marB="4482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Recommendation</a:t>
                      </a:r>
                      <a:endParaRPr lang="en-CA" sz="1800" dirty="0"/>
                    </a:p>
                  </a:txBody>
                  <a:tcPr marL="89642" marR="89642" marT="44821" marB="4482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67518"/>
                  </a:ext>
                </a:extLst>
              </a:tr>
              <a:tr h="971127">
                <a:tc>
                  <a:txBody>
                    <a:bodyPr/>
                    <a:lstStyle/>
                    <a:p>
                      <a:r>
                        <a:rPr lang="en-US" sz="1800" dirty="0"/>
                        <a:t>TLS Pre-Master Secret Logging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 TLS pre-master secrets into a text file (SSLKEYLOGFILE)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fr-CA" sz="1800" dirty="0"/>
                        <a:t>🙂 Yes!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59937517"/>
                  </a:ext>
                </a:extLst>
              </a:tr>
              <a:tr h="9711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Application-level packet logging</a:t>
                      </a:r>
                      <a:endParaRPr lang="en-CA" sz="1800" dirty="0"/>
                    </a:p>
                    <a:p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 decrypted packet bytes from the TLS client application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😐 </a:t>
                      </a:r>
                      <a:r>
                        <a:rPr lang="fr-CA" sz="1800" dirty="0" err="1"/>
                        <a:t>Maybe</a:t>
                      </a:r>
                      <a:r>
                        <a:rPr lang="fr-CA" sz="1800" dirty="0"/>
                        <a:t>, in </a:t>
                      </a:r>
                      <a:r>
                        <a:rPr lang="fr-CA" sz="1800" dirty="0" err="1"/>
                        <a:t>some</a:t>
                      </a:r>
                      <a:r>
                        <a:rPr lang="fr-CA" sz="1800" dirty="0"/>
                        <a:t> cases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640188473"/>
                  </a:ext>
                </a:extLst>
              </a:tr>
              <a:tr h="971127">
                <a:tc>
                  <a:txBody>
                    <a:bodyPr/>
                    <a:lstStyle/>
                    <a:p>
                      <a:r>
                        <a:rPr lang="en-US" sz="1800" dirty="0"/>
                        <a:t>Network MITM proxy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Intercept, decrypt and re-encrypt TLS traffic using a different certificate</a:t>
                      </a:r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☹️</a:t>
                      </a:r>
                      <a:r>
                        <a:rPr lang="fr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really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option</a:t>
                      </a:r>
                    </a:p>
                    <a:p>
                      <a:endParaRPr lang="en-CA" sz="18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4176821612"/>
                  </a:ext>
                </a:extLst>
              </a:tr>
              <a:tr h="9711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Server RSA Private Key</a:t>
                      </a:r>
                      <a:endParaRPr lang="en-CA" sz="1800" dirty="0"/>
                    </a:p>
                    <a:p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 server RSA private key to decrypt corresponding TLS traffic</a:t>
                      </a:r>
                      <a:endParaRPr lang="en-CA" sz="1800" dirty="0"/>
                    </a:p>
                    <a:p>
                      <a:endParaRPr lang="en-CA" sz="18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☹️</a:t>
                      </a:r>
                      <a:r>
                        <a:rPr lang="fr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longer viable</a:t>
                      </a:r>
                    </a:p>
                    <a:p>
                      <a:endParaRPr lang="en-CA" sz="18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4230428491"/>
                  </a:ext>
                </a:extLst>
              </a:tr>
            </a:tbl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9675FA1D-A798-5011-5BD9-8F676691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CA39C7-A4B5-9028-FC86-F59F20B6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4FE6D4-29B9-A8DD-1203-D5B36935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2" y="2372018"/>
            <a:ext cx="11653523" cy="2433167"/>
          </a:xfrm>
        </p:spPr>
        <p:txBody>
          <a:bodyPr/>
          <a:lstStyle/>
          <a:p>
            <a:r>
              <a:rPr lang="en-US" sz="5400" dirty="0">
                <a:solidFill>
                  <a:srgbClr val="48C4AE"/>
                </a:solidFill>
              </a:rPr>
              <a:t>GETTING STARTED </a:t>
            </a:r>
            <a:br>
              <a:rPr lang="en-US" dirty="0"/>
            </a:br>
            <a:r>
              <a:rPr lang="en-US" sz="5400" dirty="0">
                <a:solidFill>
                  <a:schemeClr val="bg1"/>
                </a:solidFill>
              </a:rPr>
              <a:t>with Live RDP decryption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in Wireshark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38A766-7669-A4F6-3919-1B090215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801624" y="1011936"/>
            <a:ext cx="1135751" cy="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586B-EE84-B83D-B698-FCF66927C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73A167-A688-4021-59E9-FECF6A32919D}"/>
              </a:ext>
            </a:extLst>
          </p:cNvPr>
          <p:cNvSpPr/>
          <p:nvPr/>
        </p:nvSpPr>
        <p:spPr>
          <a:xfrm>
            <a:off x="5418666" y="2362200"/>
            <a:ext cx="1109134" cy="11853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5736D6-F622-5242-26D0-82CB7449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039"/>
            <a:ext cx="10958514" cy="13421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C4E2E5-F541-8C6A-2B64-7E3C9036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0"/>
          <a:stretch/>
        </p:blipFill>
        <p:spPr>
          <a:xfrm>
            <a:off x="0" y="5705856"/>
            <a:ext cx="12192000" cy="115214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E4EC6AA-9776-C3D5-EF2A-80A384B9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</a:rPr>
              <a:t>Getting Started - Prerequisites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17B8368-1A90-F768-637F-E5C4DA8BD167}"/>
              </a:ext>
            </a:extLst>
          </p:cNvPr>
          <p:cNvCxnSpPr>
            <a:cxnSpLocks/>
          </p:cNvCxnSpPr>
          <p:nvPr/>
        </p:nvCxnSpPr>
        <p:spPr>
          <a:xfrm>
            <a:off x="2381789" y="2950397"/>
            <a:ext cx="3013055" cy="11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31EA00-AF25-A8CF-2F91-289CE37C08C2}"/>
              </a:ext>
            </a:extLst>
          </p:cNvPr>
          <p:cNvCxnSpPr>
            <a:cxnSpLocks/>
          </p:cNvCxnSpPr>
          <p:nvPr/>
        </p:nvCxnSpPr>
        <p:spPr>
          <a:xfrm flipV="1">
            <a:off x="6507098" y="2961975"/>
            <a:ext cx="301305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4226B47-5F1F-74C9-0DCA-7D30C2CE583C}"/>
              </a:ext>
            </a:extLst>
          </p:cNvPr>
          <p:cNvSpPr txBox="1"/>
          <p:nvPr/>
        </p:nvSpPr>
        <p:spPr>
          <a:xfrm>
            <a:off x="8470184" y="3422511"/>
            <a:ext cx="3212188" cy="6799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solidFill>
                  <a:srgbClr val="0070C0"/>
                </a:solidFill>
              </a:rPr>
              <a:t>RDP Server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9D95210-C2CC-85CD-1A0C-A083E6CC93EB}"/>
              </a:ext>
            </a:extLst>
          </p:cNvPr>
          <p:cNvSpPr txBox="1"/>
          <p:nvPr/>
        </p:nvSpPr>
        <p:spPr>
          <a:xfrm>
            <a:off x="3611375" y="3422511"/>
            <a:ext cx="4631528" cy="6799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solidFill>
                  <a:srgbClr val="0070C0"/>
                </a:solidFill>
              </a:rPr>
              <a:t>Test Windows VM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06F52-5E3D-EA45-BC63-42C67EDF2E73}"/>
              </a:ext>
            </a:extLst>
          </p:cNvPr>
          <p:cNvSpPr txBox="1"/>
          <p:nvPr/>
        </p:nvSpPr>
        <p:spPr>
          <a:xfrm>
            <a:off x="371041" y="3422511"/>
            <a:ext cx="3013055" cy="6799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solidFill>
                  <a:srgbClr val="0070C0"/>
                </a:solidFill>
              </a:rPr>
              <a:t>RDP client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FBC6B6-3BF2-57F6-EC12-49B2988FFE39}"/>
              </a:ext>
            </a:extLst>
          </p:cNvPr>
          <p:cNvSpPr txBox="1"/>
          <p:nvPr/>
        </p:nvSpPr>
        <p:spPr>
          <a:xfrm>
            <a:off x="2426877" y="2491193"/>
            <a:ext cx="2507372" cy="9434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 (decrypted)</a:t>
            </a:r>
            <a:endParaRPr lang="en-CA" sz="2353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871C219-C80B-E0B0-19CA-9872954658FB}"/>
              </a:ext>
            </a:extLst>
          </p:cNvPr>
          <p:cNvSpPr txBox="1"/>
          <p:nvPr/>
        </p:nvSpPr>
        <p:spPr>
          <a:xfrm>
            <a:off x="6693617" y="2505863"/>
            <a:ext cx="2507372" cy="9434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 (decrypted)</a:t>
            </a:r>
            <a:endParaRPr lang="en-CA" sz="2353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2ABF047-94E6-9894-CCB8-F012FD0DCA1E}"/>
              </a:ext>
            </a:extLst>
          </p:cNvPr>
          <p:cNvSpPr txBox="1"/>
          <p:nvPr/>
        </p:nvSpPr>
        <p:spPr>
          <a:xfrm>
            <a:off x="863267" y="4320748"/>
            <a:ext cx="9188354" cy="20366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LSA extended protection needs to be </a:t>
            </a:r>
            <a:r>
              <a:rPr lang="en-CA" sz="2745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disabled</a:t>
            </a:r>
          </a:p>
          <a:p>
            <a:pPr marL="914383" lvl="1" indent="-457200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use a production device!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 connections </a:t>
            </a:r>
            <a:r>
              <a:rPr lang="en-CA" sz="2745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to/from</a:t>
            </a: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test VM can be decrypted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CA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Install Wireshark in the test VM for now (not your host)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D32425DB-6946-2D0E-FA84-A25A61B39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262" y="1772556"/>
            <a:ext cx="570184" cy="570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356149-EF44-850E-A3D4-68F7AD4FC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508" y="2316480"/>
            <a:ext cx="1273556" cy="12735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C236A9-C2C3-DFA0-C793-A60A52259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846" y="2316480"/>
            <a:ext cx="1273556" cy="12735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C95283D-D51E-FB22-F8A3-7DA20E137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2316480"/>
            <a:ext cx="1273556" cy="12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2595</Words>
  <Application>Microsoft Office PowerPoint</Application>
  <PresentationFormat>Grand écran</PresentationFormat>
  <Paragraphs>288</Paragraphs>
  <Slides>39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Open Sans</vt:lpstr>
      <vt:lpstr>Segoe UI</vt:lpstr>
      <vt:lpstr>Wingdings</vt:lpstr>
      <vt:lpstr>Thème Office</vt:lpstr>
      <vt:lpstr>Présentation PowerPoint</vt:lpstr>
      <vt:lpstr>TLS pre-master secret logging 🙂 The technique we’ll be using - the best by far</vt:lpstr>
      <vt:lpstr>LSA secret extraction method references</vt:lpstr>
      <vt:lpstr>Application-level packet logging 😐 Your application sees the bytes, but can you read them?</vt:lpstr>
      <vt:lpstr>Network MITM Proxy ☹️ Houston, we have a TLS token binding problem</vt:lpstr>
      <vt:lpstr>Server RSA private key ☹️ The best TLS 1.1 had to offer. Move on, forget about it.</vt:lpstr>
      <vt:lpstr>Summary of TLS decryption techniques</vt:lpstr>
      <vt:lpstr>GETTING STARTED  with Live RDP decryption  in Wireshark</vt:lpstr>
      <vt:lpstr>Getting Started - Prerequisites</vt:lpstr>
      <vt:lpstr>Hyper-V Lab (Optional)</vt:lpstr>
      <vt:lpstr>Virtual machine bootstrapping</vt:lpstr>
      <vt:lpstr>Logging TLS secrets from LSA (SChannel)</vt:lpstr>
      <vt:lpstr>Installing Wireshark</vt:lpstr>
      <vt:lpstr>Configure Wireshark TLS Preferences</vt:lpstr>
      <vt:lpstr>Start Wireshark Packet Capture</vt:lpstr>
      <vt:lpstr>Wireshark Live Decrypted RDP traffic</vt:lpstr>
      <vt:lpstr>Related GitHub Repositories</vt:lpstr>
      <vt:lpstr>GOING FURTHER  with RDP traffic decryption  in Wireshark</vt:lpstr>
      <vt:lpstr>Going Further - Prerequisites</vt:lpstr>
      <vt:lpstr>Logging TLS secrets remotely</vt:lpstr>
      <vt:lpstr>Logging TLS secrets from multiple sources</vt:lpstr>
      <vt:lpstr>Logging TLS secrets when not using SChannel</vt:lpstr>
      <vt:lpstr>Cleaning up RDP traffic for Wireshark</vt:lpstr>
      <vt:lpstr>Injecting TLS secrets in capture file</vt:lpstr>
      <vt:lpstr>Exporting capture file</vt:lpstr>
      <vt:lpstr>Windows packet capturing methods</vt:lpstr>
      <vt:lpstr>pktmon command-line capturing</vt:lpstr>
      <vt:lpstr>DEMO</vt:lpstr>
      <vt:lpstr>Sample Wireshark RDP capture files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QUESTIONS?</vt:lpstr>
      <vt:lpstr>Thank you!  https://devolutions.net https://bsky.app/profile/devolutions.net  https://awakecoding.com https://bsky.app/profile/awakecoding.com</vt:lpstr>
    </vt:vector>
  </TitlesOfParts>
  <Company>Devolutions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Decrypting RDP Traffic in Wireshark</dc:title>
  <dc:subject>A guide on decrypting RDP traffic using Wireshark</dc:subject>
  <dc:creator>mamoreau@devolutions.net</dc:creator>
  <cp:keywords>"RDP, Wireshark, TLS, Pre-Master Secret, Decryption, Network Security, Packet Analysis"; A guide on decrypting RDP traffic using Wireshark</cp:keywords>
  <cp:lastModifiedBy>Marc-André Moreau</cp:lastModifiedBy>
  <cp:revision>28</cp:revision>
  <dcterms:created xsi:type="dcterms:W3CDTF">2025-01-29T19:43:01Z</dcterms:created>
  <dcterms:modified xsi:type="dcterms:W3CDTF">2025-02-11T13:22:30Z</dcterms:modified>
</cp:coreProperties>
</file>