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  <p:sldId id="267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7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69" autoAdjust="0"/>
    <p:restoredTop sz="94660"/>
  </p:normalViewPr>
  <p:slideViewPr>
    <p:cSldViewPr snapToGrid="0">
      <p:cViewPr>
        <p:scale>
          <a:sx n="68" d="100"/>
          <a:sy n="68" d="100"/>
        </p:scale>
        <p:origin x="158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32EB-1A5E-476E-9908-33AF4309D5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DD9-C5CE-4858-9311-9BC578E702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32EB-1A5E-476E-9908-33AF4309D5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DD9-C5CE-4858-9311-9BC578E702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32EB-1A5E-476E-9908-33AF4309D5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DD9-C5CE-4858-9311-9BC578E702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32EB-1A5E-476E-9908-33AF4309D5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DD9-C5CE-4858-9311-9BC578E702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32EB-1A5E-476E-9908-33AF4309D5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DD9-C5CE-4858-9311-9BC578E702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32EB-1A5E-476E-9908-33AF4309D5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DD9-C5CE-4858-9311-9BC578E702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32EB-1A5E-476E-9908-33AF4309D5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DD9-C5CE-4858-9311-9BC578E702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32EB-1A5E-476E-9908-33AF4309D5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DD9-C5CE-4858-9311-9BC578E702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32EB-1A5E-476E-9908-33AF4309D5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DD9-C5CE-4858-9311-9BC578E702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32EB-1A5E-476E-9908-33AF4309D5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DD9-C5CE-4858-9311-9BC578E702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32EB-1A5E-476E-9908-33AF4309D5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DD9-C5CE-4858-9311-9BC578E702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C32EB-1A5E-476E-9908-33AF4309D5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EADD9-C5CE-4858-9311-9BC578E702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160" y="-9525"/>
            <a:ext cx="12192000" cy="6858000"/>
            <a:chOff x="0" y="0"/>
            <a:chExt cx="12192000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437" t="13175" r="1" b="54047"/>
            <a:stretch>
              <a:fillRect/>
            </a:stretch>
          </p:blipFill>
          <p:spPr>
            <a:xfrm>
              <a:off x="8610600" y="0"/>
              <a:ext cx="3581400" cy="300445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437" t="13175" r="1" b="54047"/>
            <a:stretch>
              <a:fillRect/>
            </a:stretch>
          </p:blipFill>
          <p:spPr>
            <a:xfrm>
              <a:off x="0" y="3853543"/>
              <a:ext cx="3581400" cy="3004457"/>
            </a:xfrm>
            <a:prstGeom prst="rect">
              <a:avLst/>
            </a:prstGeom>
            <a:scene3d>
              <a:camera prst="orthographicFront">
                <a:rot lat="0" lon="21599976" rev="10799999"/>
              </a:camera>
              <a:lightRig rig="threePt" dir="t"/>
            </a:scene3d>
          </p:spPr>
        </p:pic>
      </p:grpSp>
      <p:sp>
        <p:nvSpPr>
          <p:cNvPr id="7" name="文本框 6"/>
          <p:cNvSpPr txBox="1"/>
          <p:nvPr/>
        </p:nvSpPr>
        <p:spPr>
          <a:xfrm>
            <a:off x="4953000" y="1509299"/>
            <a:ext cx="268141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b="1" dirty="0" smtClean="0">
                <a:solidFill>
                  <a:srgbClr val="907441"/>
                </a:solidFill>
                <a:cs typeface="+mn-ea"/>
                <a:sym typeface="+mn-lt"/>
              </a:rPr>
              <a:t>2019</a:t>
            </a:r>
            <a:endParaRPr lang="zh-CN" altLang="en-US" sz="7200" b="1" dirty="0">
              <a:solidFill>
                <a:srgbClr val="90744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24897" y="2709628"/>
            <a:ext cx="7537622" cy="829945"/>
          </a:xfrm>
          <a:prstGeom prst="rect">
            <a:avLst/>
          </a:prstGeom>
          <a:solidFill>
            <a:srgbClr val="90744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AwakeMusic</a:t>
            </a:r>
            <a:r>
              <a:rPr lang="zh-CN" altLang="en-US" sz="4800" dirty="0" smtClean="0">
                <a:solidFill>
                  <a:schemeClr val="bg1"/>
                </a:solidFill>
                <a:cs typeface="+mn-ea"/>
                <a:sym typeface="+mn-lt"/>
              </a:rPr>
              <a:t>答辩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81399" y="3743121"/>
            <a:ext cx="542461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srgbClr val="907441"/>
                </a:solidFill>
              </a:rPr>
              <a:t>汇报人</a:t>
            </a:r>
            <a:r>
              <a:rPr lang="en-US" altLang="zh-CN" sz="2400" dirty="0" smtClean="0">
                <a:solidFill>
                  <a:srgbClr val="907441"/>
                </a:solidFill>
              </a:rPr>
              <a:t>:</a:t>
            </a:r>
            <a:r>
              <a:rPr lang="zh-CN" altLang="en-US" sz="2400" dirty="0" smtClean="0">
                <a:solidFill>
                  <a:srgbClr val="907441"/>
                </a:solidFill>
              </a:rPr>
              <a:t>徐露</a:t>
            </a:r>
            <a:endParaRPr lang="zh-CN" altLang="en-US" sz="2400" dirty="0">
              <a:solidFill>
                <a:srgbClr val="907441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437" t="13175" r="1" b="54047"/>
            <a:stretch>
              <a:fillRect/>
            </a:stretch>
          </p:blipFill>
          <p:spPr>
            <a:xfrm>
              <a:off x="8610600" y="0"/>
              <a:ext cx="3581400" cy="300445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437" t="13175" r="1" b="54047"/>
            <a:stretch>
              <a:fillRect/>
            </a:stretch>
          </p:blipFill>
          <p:spPr>
            <a:xfrm>
              <a:off x="0" y="3853543"/>
              <a:ext cx="3581400" cy="3004457"/>
            </a:xfrm>
            <a:prstGeom prst="rect">
              <a:avLst/>
            </a:prstGeom>
            <a:scene3d>
              <a:camera prst="orthographicFront">
                <a:rot lat="0" lon="21599976" rev="10799999"/>
              </a:camera>
              <a:lightRig rig="threePt" dir="t"/>
            </a:scene3d>
          </p:spPr>
        </p:pic>
      </p:grpSp>
      <p:sp>
        <p:nvSpPr>
          <p:cNvPr id="9" name="文本框 8"/>
          <p:cNvSpPr txBox="1"/>
          <p:nvPr/>
        </p:nvSpPr>
        <p:spPr>
          <a:xfrm>
            <a:off x="4917988" y="729049"/>
            <a:ext cx="2360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 smtClean="0">
                <a:solidFill>
                  <a:srgbClr val="907441"/>
                </a:solidFill>
              </a:rPr>
              <a:t>目录</a:t>
            </a:r>
            <a:endParaRPr lang="zh-CN" altLang="en-US" sz="5400" dirty="0">
              <a:solidFill>
                <a:srgbClr val="90744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10662" y="1652379"/>
            <a:ext cx="2174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 smtClean="0">
                <a:solidFill>
                  <a:srgbClr val="907441"/>
                </a:solidFill>
              </a:rPr>
              <a:t>CONTENTS</a:t>
            </a:r>
            <a:endParaRPr lang="zh-CN" altLang="en-US" sz="2000" dirty="0">
              <a:solidFill>
                <a:srgbClr val="90744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39505" y="2595026"/>
            <a:ext cx="38777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 smtClean="0">
                <a:solidFill>
                  <a:srgbClr val="907441"/>
                </a:solidFill>
              </a:rPr>
              <a:t>01  </a:t>
            </a:r>
            <a:r>
              <a:rPr lang="zh-CN" altLang="en-US" sz="3600" dirty="0" smtClean="0">
                <a:solidFill>
                  <a:srgbClr val="907441"/>
                </a:solidFill>
              </a:rPr>
              <a:t>介绍</a:t>
            </a:r>
            <a:endParaRPr lang="zh-CN" altLang="en-US" sz="3600" dirty="0" smtClean="0">
              <a:solidFill>
                <a:srgbClr val="90744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71733" y="2595026"/>
            <a:ext cx="38777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 smtClean="0">
                <a:solidFill>
                  <a:srgbClr val="907441"/>
                </a:solidFill>
              </a:rPr>
              <a:t>02  </a:t>
            </a:r>
            <a:r>
              <a:rPr lang="zh-CN" altLang="en-US" sz="3600" dirty="0" smtClean="0">
                <a:solidFill>
                  <a:srgbClr val="907441"/>
                </a:solidFill>
              </a:rPr>
              <a:t>主要技术</a:t>
            </a:r>
            <a:endParaRPr lang="zh-CN" altLang="en-US" sz="3600" dirty="0" smtClean="0">
              <a:solidFill>
                <a:srgbClr val="90744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39505" y="4307114"/>
            <a:ext cx="38777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 smtClean="0">
                <a:solidFill>
                  <a:srgbClr val="907441"/>
                </a:solidFill>
              </a:rPr>
              <a:t>03  </a:t>
            </a:r>
            <a:r>
              <a:rPr lang="zh-CN" altLang="en-US" sz="3600" dirty="0" smtClean="0">
                <a:solidFill>
                  <a:srgbClr val="907441"/>
                </a:solidFill>
              </a:rPr>
              <a:t>任务分配</a:t>
            </a:r>
            <a:endParaRPr lang="zh-CN" altLang="en-US" sz="3600" dirty="0" smtClean="0">
              <a:solidFill>
                <a:srgbClr val="90744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71732" y="4307114"/>
            <a:ext cx="38777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 smtClean="0">
                <a:solidFill>
                  <a:srgbClr val="907441"/>
                </a:solidFill>
              </a:rPr>
              <a:t>04  </a:t>
            </a:r>
            <a:r>
              <a:rPr lang="zh-CN" altLang="en-US" sz="3600" dirty="0" smtClean="0">
                <a:solidFill>
                  <a:srgbClr val="907441"/>
                </a:solidFill>
              </a:rPr>
              <a:t>归纳总结</a:t>
            </a:r>
            <a:endParaRPr lang="zh-CN" altLang="en-US" sz="3600" dirty="0">
              <a:solidFill>
                <a:srgbClr val="907441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86655" y="832275"/>
            <a:ext cx="11705345" cy="6025725"/>
            <a:chOff x="486655" y="832275"/>
            <a:chExt cx="11705345" cy="602572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52" t="81061" r="70907" b="5333"/>
            <a:stretch>
              <a:fillRect/>
            </a:stretch>
          </p:blipFill>
          <p:spPr>
            <a:xfrm>
              <a:off x="6794695" y="3283157"/>
              <a:ext cx="5397305" cy="35748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文本框 6"/>
            <p:cNvSpPr txBox="1"/>
            <p:nvPr/>
          </p:nvSpPr>
          <p:spPr>
            <a:xfrm>
              <a:off x="486655" y="832275"/>
              <a:ext cx="266573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800" dirty="0" smtClean="0">
                  <a:solidFill>
                    <a:srgbClr val="907441"/>
                  </a:solidFill>
                </a:rPr>
                <a:t>01.</a:t>
              </a:r>
              <a:r>
                <a:rPr lang="zh-CN" altLang="en-US" sz="4800" dirty="0" smtClean="0">
                  <a:solidFill>
                    <a:srgbClr val="907441"/>
                  </a:solidFill>
                </a:rPr>
                <a:t>介</a:t>
              </a:r>
              <a:r>
                <a:rPr lang="zh-CN" altLang="en-US" sz="4800" dirty="0" smtClean="0">
                  <a:solidFill>
                    <a:srgbClr val="907441"/>
                  </a:solidFill>
                </a:rPr>
                <a:t>绍</a:t>
              </a:r>
              <a:endParaRPr lang="zh-CN" altLang="en-US" sz="4800" dirty="0" smtClean="0">
                <a:solidFill>
                  <a:srgbClr val="90744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86410" y="1662430"/>
            <a:ext cx="1138174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1.</a:t>
            </a:r>
            <a:r>
              <a:rPr lang="zh-CN" altLang="en-US" sz="3200"/>
              <a:t>我们的项目是一个可在线播放的音乐软件，可以进行歌曲的</a:t>
            </a:r>
            <a:endParaRPr lang="zh-CN" altLang="en-US" sz="3200"/>
          </a:p>
          <a:p>
            <a:r>
              <a:rPr lang="zh-CN" altLang="en-US" sz="3200"/>
              <a:t>搜索和推荐列表的播放。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2</a:t>
            </a:r>
            <a:r>
              <a:rPr lang="zh-CN" altLang="en-US" sz="3200"/>
              <a:t>可以根据分类列表的选择来播放歌曲。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3</a:t>
            </a:r>
            <a:r>
              <a:rPr lang="zh-CN" altLang="en-US" sz="3200"/>
              <a:t>还支持本地音乐的相关播放，可以进行播放顺序的选择和显示</a:t>
            </a:r>
            <a:endParaRPr lang="zh-CN" altLang="en-US" sz="3200"/>
          </a:p>
          <a:p>
            <a:r>
              <a:rPr lang="zh-CN" altLang="en-US" sz="3200"/>
              <a:t>歌词。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4</a:t>
            </a:r>
            <a:r>
              <a:rPr lang="zh-CN" altLang="en-US" sz="3200"/>
              <a:t>可以切换皮肤。</a:t>
            </a:r>
            <a:endParaRPr lang="zh-CN" altLang="en-US" sz="320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37" t="13175" r="1" b="54047"/>
          <a:stretch>
            <a:fillRect/>
          </a:stretch>
        </p:blipFill>
        <p:spPr>
          <a:xfrm>
            <a:off x="0" y="3853543"/>
            <a:ext cx="3581400" cy="3004457"/>
          </a:xfrm>
          <a:prstGeom prst="rect">
            <a:avLst/>
          </a:prstGeom>
          <a:scene3d>
            <a:camera prst="orthographicFront">
              <a:rot lat="0" lon="21599976" rev="10799999"/>
            </a:camera>
            <a:lightRig rig="threePt" dir="t"/>
          </a:scene3d>
        </p:spPr>
      </p:pic>
      <p:sp>
        <p:nvSpPr>
          <p:cNvPr id="3" name="文本框 2"/>
          <p:cNvSpPr txBox="1"/>
          <p:nvPr/>
        </p:nvSpPr>
        <p:spPr>
          <a:xfrm>
            <a:off x="4034155" y="217170"/>
            <a:ext cx="3956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4800" dirty="0" smtClean="0">
                <a:solidFill>
                  <a:srgbClr val="907441"/>
                </a:solidFill>
              </a:rPr>
              <a:t>02.</a:t>
            </a:r>
            <a:r>
              <a:rPr lang="zh-CN" altLang="en-US" sz="4800" dirty="0" smtClean="0">
                <a:solidFill>
                  <a:srgbClr val="907441"/>
                </a:solidFill>
              </a:rPr>
              <a:t>主要技术</a:t>
            </a:r>
            <a:endParaRPr lang="zh-CN" altLang="en-US" sz="4800" dirty="0" smtClean="0">
              <a:solidFill>
                <a:srgbClr val="90744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5385" y="1567180"/>
            <a:ext cx="5375910" cy="43999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1.</a:t>
            </a:r>
            <a:r>
              <a:rPr lang="zh-CN" altLang="en-US" sz="4000"/>
              <a:t>流媒体服务器</a:t>
            </a:r>
            <a:endParaRPr lang="zh-CN" altLang="en-US" sz="4000"/>
          </a:p>
          <a:p>
            <a:endParaRPr lang="zh-CN" altLang="en-US" sz="4000"/>
          </a:p>
          <a:p>
            <a:r>
              <a:rPr lang="en-US" altLang="zh-CN" sz="4000"/>
              <a:t>2.tcp/ip</a:t>
            </a:r>
            <a:r>
              <a:rPr lang="zh-CN" altLang="en-US" sz="4000"/>
              <a:t>传输协议</a:t>
            </a:r>
            <a:endParaRPr lang="zh-CN" altLang="en-US" sz="4000"/>
          </a:p>
          <a:p>
            <a:endParaRPr lang="zh-CN" altLang="en-US" sz="4000"/>
          </a:p>
          <a:p>
            <a:r>
              <a:rPr lang="en-US" altLang="zh-CN" sz="4000"/>
              <a:t>3.QWidget</a:t>
            </a:r>
            <a:r>
              <a:rPr lang="zh-CN" altLang="en-US" sz="4000"/>
              <a:t>的</a:t>
            </a:r>
            <a:r>
              <a:rPr lang="en-US" altLang="zh-CN" sz="4000"/>
              <a:t>ui</a:t>
            </a:r>
            <a:r>
              <a:rPr lang="zh-CN" altLang="en-US" sz="4000"/>
              <a:t>设计</a:t>
            </a:r>
            <a:endParaRPr lang="zh-CN" altLang="en-US" sz="4000"/>
          </a:p>
          <a:p>
            <a:endParaRPr lang="zh-CN" altLang="en-US" sz="4000"/>
          </a:p>
          <a:p>
            <a:r>
              <a:rPr lang="en-US" altLang="zh-CN" sz="4000"/>
              <a:t>4.</a:t>
            </a:r>
            <a:r>
              <a:rPr lang="zh-CN" altLang="en-US" sz="4000"/>
              <a:t>基于</a:t>
            </a:r>
            <a:r>
              <a:rPr lang="en-US" altLang="zh-CN" sz="4000"/>
              <a:t>QT</a:t>
            </a:r>
            <a:r>
              <a:rPr lang="zh-CN" altLang="en-US" sz="4000"/>
              <a:t>的数据库实现</a:t>
            </a:r>
            <a:endParaRPr lang="zh-CN" altLang="en-US" sz="400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37" t="13175" r="1" b="54047"/>
          <a:stretch>
            <a:fillRect/>
          </a:stretch>
        </p:blipFill>
        <p:spPr>
          <a:xfrm>
            <a:off x="0" y="3853543"/>
            <a:ext cx="3581400" cy="3004457"/>
          </a:xfrm>
          <a:prstGeom prst="rect">
            <a:avLst/>
          </a:prstGeom>
          <a:scene3d>
            <a:camera prst="orthographicFront">
              <a:rot lat="0" lon="21599976" rev="10799999"/>
            </a:camera>
            <a:lightRig rig="threePt" dir="t"/>
          </a:scene3d>
        </p:spPr>
      </p:pic>
      <p:sp>
        <p:nvSpPr>
          <p:cNvPr id="2" name="文本框 1"/>
          <p:cNvSpPr txBox="1"/>
          <p:nvPr/>
        </p:nvSpPr>
        <p:spPr>
          <a:xfrm>
            <a:off x="3958590" y="216535"/>
            <a:ext cx="42754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dirty="0" smtClean="0">
                <a:solidFill>
                  <a:srgbClr val="907441"/>
                </a:solidFill>
              </a:rPr>
              <a:t>03.</a:t>
            </a:r>
            <a:r>
              <a:rPr lang="zh-CN" altLang="en-US" sz="4800" dirty="0" smtClean="0">
                <a:solidFill>
                  <a:srgbClr val="907441"/>
                </a:solidFill>
              </a:rPr>
              <a:t>任务分配</a:t>
            </a:r>
            <a:endParaRPr lang="zh-CN" altLang="en-US" sz="4800" dirty="0" smtClean="0">
              <a:solidFill>
                <a:srgbClr val="90744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16935" y="1294130"/>
            <a:ext cx="7351395" cy="61855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1 ui</a:t>
            </a:r>
            <a:r>
              <a:rPr lang="zh-CN" altLang="en-US" sz="4000"/>
              <a:t>设计 和 流媒体服务器：</a:t>
            </a:r>
            <a:endParaRPr lang="zh-CN" altLang="en-US" sz="4000"/>
          </a:p>
          <a:p>
            <a:r>
              <a:rPr lang="zh-CN" altLang="en-US" sz="4000"/>
              <a:t>张黎明  王伟名</a:t>
            </a:r>
            <a:endParaRPr lang="zh-CN" altLang="en-US" sz="4000"/>
          </a:p>
          <a:p>
            <a:endParaRPr lang="zh-CN" altLang="en-US" sz="4000"/>
          </a:p>
          <a:p>
            <a:r>
              <a:rPr lang="en-US" altLang="zh-CN" sz="4000"/>
              <a:t>2 </a:t>
            </a:r>
            <a:r>
              <a:rPr lang="zh-CN" altLang="en-US" sz="4000"/>
              <a:t>数据库 服务端客户端的通信：</a:t>
            </a:r>
            <a:endParaRPr lang="zh-CN" altLang="en-US" sz="4000"/>
          </a:p>
          <a:p>
            <a:r>
              <a:rPr lang="zh-CN" altLang="en-US" sz="4000"/>
              <a:t>徐露 王佳</a:t>
            </a:r>
            <a:endParaRPr lang="zh-CN" altLang="en-US" sz="4000"/>
          </a:p>
          <a:p>
            <a:endParaRPr lang="zh-CN" altLang="en-US" sz="4000"/>
          </a:p>
          <a:p>
            <a:r>
              <a:rPr lang="en-US" altLang="zh-CN" sz="4000"/>
              <a:t>3.</a:t>
            </a:r>
            <a:r>
              <a:rPr lang="zh-CN" altLang="en-US" sz="4000"/>
              <a:t>前期客户端服务端的简单搭建 </a:t>
            </a:r>
            <a:endParaRPr lang="zh-CN" altLang="en-US" sz="4000"/>
          </a:p>
          <a:p>
            <a:r>
              <a:rPr lang="zh-CN" altLang="en-US" sz="4000"/>
              <a:t>登陆界面 用户数据库：</a:t>
            </a:r>
            <a:endParaRPr lang="zh-CN" altLang="en-US" sz="4000"/>
          </a:p>
          <a:p>
            <a:r>
              <a:rPr lang="zh-CN" altLang="en-US" sz="4000"/>
              <a:t>朱比得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81061" r="70907" b="5333"/>
          <a:stretch>
            <a:fillRect/>
          </a:stretch>
        </p:blipFill>
        <p:spPr>
          <a:xfrm>
            <a:off x="6794500" y="3282950"/>
            <a:ext cx="5397500" cy="35750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615315" y="246380"/>
            <a:ext cx="37579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dirty="0" smtClean="0">
                <a:solidFill>
                  <a:srgbClr val="907441"/>
                </a:solidFill>
              </a:rPr>
              <a:t>04.</a:t>
            </a:r>
            <a:r>
              <a:rPr lang="zh-CN" altLang="en-US" sz="4800" dirty="0" smtClean="0">
                <a:solidFill>
                  <a:srgbClr val="907441"/>
                </a:solidFill>
              </a:rPr>
              <a:t>归纳总结</a:t>
            </a:r>
            <a:endParaRPr lang="zh-CN" altLang="en-US" sz="4800" dirty="0" smtClean="0">
              <a:solidFill>
                <a:srgbClr val="90744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6565" y="1257300"/>
            <a:ext cx="11415395" cy="43999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1. </a:t>
            </a:r>
            <a:r>
              <a:rPr lang="zh-CN" altLang="en-US" sz="4000"/>
              <a:t>一个项目的完成离不开团队中每一个人的努力。</a:t>
            </a:r>
            <a:endParaRPr lang="zh-CN" altLang="en-US" sz="4000"/>
          </a:p>
          <a:p>
            <a:endParaRPr lang="zh-CN" altLang="en-US" sz="4000"/>
          </a:p>
          <a:p>
            <a:r>
              <a:rPr lang="en-US" altLang="zh-CN" sz="4000"/>
              <a:t>2.</a:t>
            </a:r>
            <a:r>
              <a:rPr lang="zh-CN" altLang="en-US" sz="4000"/>
              <a:t>有效的沟通可以避免浪费不必要的时间。</a:t>
            </a:r>
            <a:endParaRPr lang="zh-CN" altLang="en-US" sz="4000"/>
          </a:p>
          <a:p>
            <a:endParaRPr lang="zh-CN" altLang="en-US" sz="4000"/>
          </a:p>
          <a:p>
            <a:r>
              <a:rPr lang="en-US" altLang="zh-CN" sz="4000"/>
              <a:t>3.多</a:t>
            </a:r>
            <a:r>
              <a:rPr lang="zh-CN" altLang="en-US" sz="4000"/>
              <a:t>看书。</a:t>
            </a:r>
            <a:endParaRPr lang="zh-CN" altLang="en-US" sz="4000"/>
          </a:p>
          <a:p>
            <a:endParaRPr lang="zh-CN" altLang="en-US" sz="4000"/>
          </a:p>
          <a:p>
            <a:r>
              <a:rPr lang="en-US" altLang="zh-CN" sz="4000"/>
              <a:t>4.</a:t>
            </a:r>
            <a:r>
              <a:rPr lang="zh-CN" altLang="en-US" sz="4000"/>
              <a:t>认真完成项目后会学到很多。</a:t>
            </a:r>
            <a:endParaRPr lang="zh-CN" altLang="en-US" sz="400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54lbh2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WPS 演示</Application>
  <PresentationFormat>宽屏</PresentationFormat>
  <Paragraphs>64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Microsoft YaHei</vt:lpstr>
      <vt:lpstr>方正黑体_GBK</vt:lpstr>
      <vt:lpstr>微软雅黑</vt:lpstr>
      <vt:lpstr>宋体</vt:lpstr>
      <vt:lpstr>Arial Unicode MS</vt:lpstr>
      <vt:lpstr>Calibri</vt:lpstr>
      <vt:lpstr>方正书宋_GBK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root</cp:lastModifiedBy>
  <cp:revision>17</cp:revision>
  <dcterms:created xsi:type="dcterms:W3CDTF">2019-06-21T14:56:00Z</dcterms:created>
  <dcterms:modified xsi:type="dcterms:W3CDTF">2019-06-21T14:56:00Z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