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0" r:id="rId4"/>
    <p:sldId id="282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2A2"/>
    <a:srgbClr val="167369"/>
    <a:srgbClr val="EFF2EC"/>
    <a:srgbClr val="6CB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6667" b="100000" l="0" r="24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537" r="75463"/>
          <a:stretch>
            <a:fillRect/>
          </a:stretch>
        </p:blipFill>
        <p:spPr>
          <a:xfrm>
            <a:off x="0" y="4563122"/>
            <a:ext cx="2601157" cy="22948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3125" b="100000" l="70618" r="99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t="63042"/>
          <a:stretch>
            <a:fillRect/>
          </a:stretch>
        </p:blipFill>
        <p:spPr>
          <a:xfrm>
            <a:off x="9351872" y="4563122"/>
            <a:ext cx="2840128" cy="22948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5189" b="66513" l="0" r="22062">
                        <a14:foregroundMark x1="1693" y1="60739" x2="1693" y2="60739"/>
                        <a14:foregroundMark x1="498" y1="49808" x2="498" y2="49808"/>
                        <a14:foregroundMark x1="349" y1="65127" x2="349" y2="65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825" r="75463" b="33463"/>
          <a:stretch>
            <a:fillRect/>
          </a:stretch>
        </p:blipFill>
        <p:spPr>
          <a:xfrm>
            <a:off x="-1" y="3142693"/>
            <a:ext cx="2601157" cy="14204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7800" y="2539374"/>
            <a:ext cx="929640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spc="300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AwakeMusic</a:t>
            </a:r>
            <a:r>
              <a:rPr lang="zh-CN" altLang="en-US" sz="6000" b="1" spc="300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个人答辩</a:t>
            </a:r>
            <a:endParaRPr lang="zh-CN" altLang="en-US" sz="6000" b="1" spc="300" dirty="0">
              <a:solidFill>
                <a:srgbClr val="66B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514885" y="4401428"/>
            <a:ext cx="5158921" cy="408194"/>
            <a:chOff x="3514609" y="5253477"/>
            <a:chExt cx="5158921" cy="408194"/>
          </a:xfrm>
        </p:grpSpPr>
        <p:sp>
          <p:nvSpPr>
            <p:cNvPr id="17" name="文本框 16"/>
            <p:cNvSpPr txBox="1"/>
            <p:nvPr/>
          </p:nvSpPr>
          <p:spPr>
            <a:xfrm>
              <a:off x="6414363" y="5253477"/>
              <a:ext cx="2259167" cy="408194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48576" y="5253477"/>
              <a:ext cx="1879177" cy="408148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dirty="0">
                  <a:solidFill>
                    <a:srgbClr val="66B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答辩人：王佳</a:t>
              </a:r>
              <a:endParaRPr lang="zh-CN" altLang="en-US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形状1"/>
            <p:cNvSpPr/>
            <p:nvPr/>
          </p:nvSpPr>
          <p:spPr bwMode="auto">
            <a:xfrm>
              <a:off x="3514609" y="5320612"/>
              <a:ext cx="220319" cy="276457"/>
            </a:xfrm>
            <a:custGeom>
              <a:avLst/>
              <a:gdLst>
                <a:gd name="T0" fmla="*/ 534881516 w 3326"/>
                <a:gd name="T1" fmla="*/ 820328952 h 3951"/>
                <a:gd name="T2" fmla="*/ 534881516 w 3326"/>
                <a:gd name="T3" fmla="*/ 820328952 h 3951"/>
                <a:gd name="T4" fmla="*/ 158037697 w 3326"/>
                <a:gd name="T5" fmla="*/ 820328952 h 3951"/>
                <a:gd name="T6" fmla="*/ 158037697 w 3326"/>
                <a:gd name="T7" fmla="*/ 820328952 h 3951"/>
                <a:gd name="T8" fmla="*/ 0 w 3326"/>
                <a:gd name="T9" fmla="*/ 820328952 h 3951"/>
                <a:gd name="T10" fmla="*/ 84204081 w 3326"/>
                <a:gd name="T11" fmla="*/ 623499796 h 3951"/>
                <a:gd name="T12" fmla="*/ 149949417 w 3326"/>
                <a:gd name="T13" fmla="*/ 557890229 h 3951"/>
                <a:gd name="T14" fmla="*/ 553962261 w 3326"/>
                <a:gd name="T15" fmla="*/ 557890229 h 3951"/>
                <a:gd name="T16" fmla="*/ 619499960 w 3326"/>
                <a:gd name="T17" fmla="*/ 623499796 h 3951"/>
                <a:gd name="T18" fmla="*/ 689808301 w 3326"/>
                <a:gd name="T19" fmla="*/ 820328952 h 3951"/>
                <a:gd name="T20" fmla="*/ 534881516 w 3326"/>
                <a:gd name="T21" fmla="*/ 820328952 h 3951"/>
                <a:gd name="T22" fmla="*/ 187073635 w 3326"/>
                <a:gd name="T23" fmla="*/ 590902555 h 3951"/>
                <a:gd name="T24" fmla="*/ 135016402 w 3326"/>
                <a:gd name="T25" fmla="*/ 643016586 h 3951"/>
                <a:gd name="T26" fmla="*/ 68234248 w 3326"/>
                <a:gd name="T27" fmla="*/ 787108855 h 3951"/>
                <a:gd name="T28" fmla="*/ 159074972 w 3326"/>
                <a:gd name="T29" fmla="*/ 787108855 h 3951"/>
                <a:gd name="T30" fmla="*/ 193295459 w 3326"/>
                <a:gd name="T31" fmla="*/ 590902555 h 3951"/>
                <a:gd name="T32" fmla="*/ 187073635 w 3326"/>
                <a:gd name="T33" fmla="*/ 590902555 h 3951"/>
                <a:gd name="T34" fmla="*/ 259663250 w 3326"/>
                <a:gd name="T35" fmla="*/ 590902555 h 3951"/>
                <a:gd name="T36" fmla="*/ 349259518 w 3326"/>
                <a:gd name="T37" fmla="*/ 760117326 h 3951"/>
                <a:gd name="T38" fmla="*/ 438648605 w 3326"/>
                <a:gd name="T39" fmla="*/ 590902555 h 3951"/>
                <a:gd name="T40" fmla="*/ 259663250 w 3326"/>
                <a:gd name="T41" fmla="*/ 590902555 h 3951"/>
                <a:gd name="T42" fmla="*/ 565783909 w 3326"/>
                <a:gd name="T43" fmla="*/ 643016586 h 3951"/>
                <a:gd name="T44" fmla="*/ 513726677 w 3326"/>
                <a:gd name="T45" fmla="*/ 590902555 h 3951"/>
                <a:gd name="T46" fmla="*/ 501490210 w 3326"/>
                <a:gd name="T47" fmla="*/ 590902555 h 3951"/>
                <a:gd name="T48" fmla="*/ 534051878 w 3326"/>
                <a:gd name="T49" fmla="*/ 787108855 h 3951"/>
                <a:gd name="T50" fmla="*/ 621574053 w 3326"/>
                <a:gd name="T51" fmla="*/ 787108855 h 3951"/>
                <a:gd name="T52" fmla="*/ 565783909 w 3326"/>
                <a:gd name="T53" fmla="*/ 643016586 h 3951"/>
                <a:gd name="T54" fmla="*/ 339511964 w 3326"/>
                <a:gd name="T55" fmla="*/ 520309678 h 3951"/>
                <a:gd name="T56" fmla="*/ 79641077 w 3326"/>
                <a:gd name="T57" fmla="*/ 260155067 h 3951"/>
                <a:gd name="T58" fmla="*/ 339511964 w 3326"/>
                <a:gd name="T59" fmla="*/ 0 h 3951"/>
                <a:gd name="T60" fmla="*/ 599175214 w 3326"/>
                <a:gd name="T61" fmla="*/ 260155067 h 3951"/>
                <a:gd name="T62" fmla="*/ 339511964 w 3326"/>
                <a:gd name="T63" fmla="*/ 520309678 h 3951"/>
                <a:gd name="T64" fmla="*/ 399449839 w 3326"/>
                <a:gd name="T65" fmla="*/ 105473775 h 3951"/>
                <a:gd name="T66" fmla="*/ 141238682 w 3326"/>
                <a:gd name="T67" fmla="*/ 260155067 h 3951"/>
                <a:gd name="T68" fmla="*/ 339511964 w 3326"/>
                <a:gd name="T69" fmla="*/ 458645023 h 3951"/>
                <a:gd name="T70" fmla="*/ 537577609 w 3326"/>
                <a:gd name="T71" fmla="*/ 260155067 h 3951"/>
                <a:gd name="T72" fmla="*/ 399449839 w 3326"/>
                <a:gd name="T73" fmla="*/ 105473775 h 39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26" h="3951">
                  <a:moveTo>
                    <a:pt x="2579" y="3951"/>
                  </a:moveTo>
                  <a:cubicBezTo>
                    <a:pt x="2579" y="3951"/>
                    <a:pt x="2579" y="3951"/>
                    <a:pt x="2579" y="3951"/>
                  </a:cubicBezTo>
                  <a:cubicBezTo>
                    <a:pt x="2542" y="3951"/>
                    <a:pt x="853" y="3951"/>
                    <a:pt x="762" y="3951"/>
                  </a:cubicBezTo>
                  <a:cubicBezTo>
                    <a:pt x="762" y="3951"/>
                    <a:pt x="762" y="3951"/>
                    <a:pt x="762" y="3951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406" y="3003"/>
                    <a:pt x="406" y="3003"/>
                    <a:pt x="406" y="3003"/>
                  </a:cubicBezTo>
                  <a:cubicBezTo>
                    <a:pt x="406" y="3003"/>
                    <a:pt x="548" y="2687"/>
                    <a:pt x="723" y="2687"/>
                  </a:cubicBezTo>
                  <a:cubicBezTo>
                    <a:pt x="2671" y="2687"/>
                    <a:pt x="2671" y="2687"/>
                    <a:pt x="2671" y="2687"/>
                  </a:cubicBezTo>
                  <a:cubicBezTo>
                    <a:pt x="2846" y="2687"/>
                    <a:pt x="2987" y="3003"/>
                    <a:pt x="2987" y="3003"/>
                  </a:cubicBezTo>
                  <a:cubicBezTo>
                    <a:pt x="3326" y="3951"/>
                    <a:pt x="3326" y="3951"/>
                    <a:pt x="3326" y="3951"/>
                  </a:cubicBezTo>
                  <a:lnTo>
                    <a:pt x="2579" y="3951"/>
                  </a:lnTo>
                  <a:close/>
                  <a:moveTo>
                    <a:pt x="902" y="2846"/>
                  </a:moveTo>
                  <a:cubicBezTo>
                    <a:pt x="764" y="2846"/>
                    <a:pt x="651" y="3097"/>
                    <a:pt x="651" y="3097"/>
                  </a:cubicBezTo>
                  <a:cubicBezTo>
                    <a:pt x="329" y="3791"/>
                    <a:pt x="329" y="3791"/>
                    <a:pt x="329" y="3791"/>
                  </a:cubicBezTo>
                  <a:cubicBezTo>
                    <a:pt x="767" y="3791"/>
                    <a:pt x="767" y="3791"/>
                    <a:pt x="767" y="3791"/>
                  </a:cubicBezTo>
                  <a:cubicBezTo>
                    <a:pt x="788" y="3418"/>
                    <a:pt x="876" y="3049"/>
                    <a:pt x="932" y="2846"/>
                  </a:cubicBezTo>
                  <a:lnTo>
                    <a:pt x="902" y="2846"/>
                  </a:lnTo>
                  <a:close/>
                  <a:moveTo>
                    <a:pt x="1252" y="2846"/>
                  </a:moveTo>
                  <a:cubicBezTo>
                    <a:pt x="1318" y="3322"/>
                    <a:pt x="1486" y="3661"/>
                    <a:pt x="1684" y="3661"/>
                  </a:cubicBezTo>
                  <a:cubicBezTo>
                    <a:pt x="1882" y="3661"/>
                    <a:pt x="2050" y="3322"/>
                    <a:pt x="2115" y="2846"/>
                  </a:cubicBezTo>
                  <a:lnTo>
                    <a:pt x="1252" y="2846"/>
                  </a:lnTo>
                  <a:close/>
                  <a:moveTo>
                    <a:pt x="2728" y="3097"/>
                  </a:moveTo>
                  <a:cubicBezTo>
                    <a:pt x="2728" y="3097"/>
                    <a:pt x="2616" y="2846"/>
                    <a:pt x="2477" y="2846"/>
                  </a:cubicBezTo>
                  <a:cubicBezTo>
                    <a:pt x="2418" y="2846"/>
                    <a:pt x="2418" y="2846"/>
                    <a:pt x="2418" y="2846"/>
                  </a:cubicBezTo>
                  <a:cubicBezTo>
                    <a:pt x="2476" y="3029"/>
                    <a:pt x="2558" y="3360"/>
                    <a:pt x="2575" y="3791"/>
                  </a:cubicBezTo>
                  <a:cubicBezTo>
                    <a:pt x="2997" y="3791"/>
                    <a:pt x="2997" y="3791"/>
                    <a:pt x="2997" y="3791"/>
                  </a:cubicBezTo>
                  <a:lnTo>
                    <a:pt x="2728" y="3097"/>
                  </a:lnTo>
                  <a:close/>
                  <a:moveTo>
                    <a:pt x="1637" y="2506"/>
                  </a:moveTo>
                  <a:cubicBezTo>
                    <a:pt x="945" y="2506"/>
                    <a:pt x="384" y="1945"/>
                    <a:pt x="384" y="1253"/>
                  </a:cubicBezTo>
                  <a:cubicBezTo>
                    <a:pt x="384" y="561"/>
                    <a:pt x="945" y="0"/>
                    <a:pt x="1637" y="0"/>
                  </a:cubicBezTo>
                  <a:cubicBezTo>
                    <a:pt x="2328" y="0"/>
                    <a:pt x="2889" y="561"/>
                    <a:pt x="2889" y="1253"/>
                  </a:cubicBezTo>
                  <a:cubicBezTo>
                    <a:pt x="2889" y="1945"/>
                    <a:pt x="2328" y="2506"/>
                    <a:pt x="1637" y="2506"/>
                  </a:cubicBezTo>
                  <a:close/>
                  <a:moveTo>
                    <a:pt x="1926" y="508"/>
                  </a:moveTo>
                  <a:cubicBezTo>
                    <a:pt x="1583" y="1430"/>
                    <a:pt x="1024" y="1239"/>
                    <a:pt x="681" y="1253"/>
                  </a:cubicBezTo>
                  <a:cubicBezTo>
                    <a:pt x="681" y="1781"/>
                    <a:pt x="1109" y="2209"/>
                    <a:pt x="1637" y="2209"/>
                  </a:cubicBezTo>
                  <a:cubicBezTo>
                    <a:pt x="2165" y="2209"/>
                    <a:pt x="2592" y="1781"/>
                    <a:pt x="2592" y="1253"/>
                  </a:cubicBezTo>
                  <a:cubicBezTo>
                    <a:pt x="1934" y="1107"/>
                    <a:pt x="2283" y="732"/>
                    <a:pt x="1926" y="508"/>
                  </a:cubicBezTo>
                  <a:close/>
                </a:path>
              </a:pathLst>
            </a:custGeom>
            <a:solidFill>
              <a:srgbClr val="66B2A2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6667" b="100000" l="0" r="24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537" r="75463"/>
          <a:stretch>
            <a:fillRect/>
          </a:stretch>
        </p:blipFill>
        <p:spPr>
          <a:xfrm>
            <a:off x="0" y="4808900"/>
            <a:ext cx="2322577" cy="20490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3125" b="100000" l="70618" r="99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t="63042"/>
          <a:stretch>
            <a:fillRect/>
          </a:stretch>
        </p:blipFill>
        <p:spPr>
          <a:xfrm>
            <a:off x="9656045" y="4808900"/>
            <a:ext cx="2535955" cy="2049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>
            <a:off x="9656045" y="0"/>
            <a:ext cx="2535955" cy="27722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5189" b="66513" l="0" r="22062">
                        <a14:foregroundMark x1="1693" y1="60739" x2="1693" y2="60739"/>
                        <a14:foregroundMark x1="498" y1="49808" x2="498" y2="49808"/>
                        <a14:foregroundMark x1="349" y1="65127" x2="349" y2="65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825" r="75463" b="33463"/>
          <a:stretch>
            <a:fillRect/>
          </a:stretch>
        </p:blipFill>
        <p:spPr>
          <a:xfrm>
            <a:off x="-1" y="3294819"/>
            <a:ext cx="2322577" cy="12683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 rot="16200000">
            <a:off x="118125" y="-118125"/>
            <a:ext cx="2535955" cy="2772206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295775" y="3115945"/>
            <a:ext cx="3599815" cy="62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665" kern="100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主要任务</a:t>
            </a:r>
            <a:endParaRPr lang="zh-CN" altLang="en-US" sz="2665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95670" y="4441306"/>
            <a:ext cx="400660" cy="0"/>
          </a:xfrm>
          <a:prstGeom prst="line">
            <a:avLst/>
          </a:prstGeom>
          <a:ln w="19050">
            <a:solidFill>
              <a:srgbClr val="66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1"/>
          <p:cNvSpPr/>
          <p:nvPr/>
        </p:nvSpPr>
        <p:spPr>
          <a:xfrm>
            <a:off x="4157344" y="2313558"/>
            <a:ext cx="1349581" cy="44858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712470" y="2154555"/>
            <a:ext cx="10201910" cy="7645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主要写了服务器的代码，简单了解了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传输协议。学会了如何运用此协议向客户端传输消息，图片，和文件。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456565" y="1450975"/>
            <a:ext cx="3106420" cy="4756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  <a:cs typeface="方正少儿_GBK" panose="03000509000000000000" charset="-122"/>
              </a:rPr>
              <a:t>01.</a:t>
            </a:r>
            <a:r>
              <a:rPr lang="zh-CN" altLang="en-US" sz="2000" b="1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  <a:cs typeface="方正少儿_GBK" panose="03000509000000000000" charset="-122"/>
              </a:rPr>
              <a:t>参与服务器的编写</a:t>
            </a:r>
            <a:endParaRPr lang="zh-CN" altLang="en-US" sz="2000" b="1" dirty="0">
              <a:solidFill>
                <a:schemeClr val="accent4"/>
              </a:solidFill>
              <a:latin typeface="方正少儿_GBK" panose="03000509000000000000" charset="-122"/>
              <a:ea typeface="方正少儿_GBK" panose="03000509000000000000" charset="-122"/>
              <a:cs typeface="方正少儿_GBK" panose="03000509000000000000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6892" y="277146"/>
            <a:ext cx="505248" cy="505248"/>
            <a:chOff x="1441120" y="2923752"/>
            <a:chExt cx="505248" cy="505248"/>
          </a:xfrm>
        </p:grpSpPr>
        <p:sp>
          <p:nvSpPr>
            <p:cNvPr id="35" name="AutoShape 69"/>
            <p:cNvSpPr/>
            <p:nvPr/>
          </p:nvSpPr>
          <p:spPr bwMode="auto">
            <a:xfrm>
              <a:off x="1528267" y="3027047"/>
              <a:ext cx="330955" cy="298658"/>
            </a:xfrm>
            <a:custGeom>
              <a:avLst/>
              <a:gdLst>
                <a:gd name="connsiteX0" fmla="*/ 587483 w 606725"/>
                <a:gd name="connsiteY0" fmla="*/ 7021 h 547517"/>
                <a:gd name="connsiteX1" fmla="*/ 601022 w 606725"/>
                <a:gd name="connsiteY1" fmla="*/ 12630 h 547517"/>
                <a:gd name="connsiteX2" fmla="*/ 601022 w 606725"/>
                <a:gd name="connsiteY2" fmla="*/ 39667 h 547517"/>
                <a:gd name="connsiteX3" fmla="*/ 274696 w 606725"/>
                <a:gd name="connsiteY3" fmla="*/ 365607 h 547517"/>
                <a:gd name="connsiteX4" fmla="*/ 261099 w 606725"/>
                <a:gd name="connsiteY4" fmla="*/ 371244 h 547517"/>
                <a:gd name="connsiteX5" fmla="*/ 247502 w 606725"/>
                <a:gd name="connsiteY5" fmla="*/ 365607 h 547517"/>
                <a:gd name="connsiteX6" fmla="*/ 156242 w 606725"/>
                <a:gd name="connsiteY6" fmla="*/ 274486 h 547517"/>
                <a:gd name="connsiteX7" fmla="*/ 156242 w 606725"/>
                <a:gd name="connsiteY7" fmla="*/ 247334 h 547517"/>
                <a:gd name="connsiteX8" fmla="*/ 183436 w 606725"/>
                <a:gd name="connsiteY8" fmla="*/ 247334 h 547517"/>
                <a:gd name="connsiteX9" fmla="*/ 261099 w 606725"/>
                <a:gd name="connsiteY9" fmla="*/ 324879 h 547517"/>
                <a:gd name="connsiteX10" fmla="*/ 573943 w 606725"/>
                <a:gd name="connsiteY10" fmla="*/ 12630 h 547517"/>
                <a:gd name="connsiteX11" fmla="*/ 587483 w 606725"/>
                <a:gd name="connsiteY11" fmla="*/ 7021 h 547517"/>
                <a:gd name="connsiteX12" fmla="*/ 19243 w 606725"/>
                <a:gd name="connsiteY12" fmla="*/ 0 h 547517"/>
                <a:gd name="connsiteX13" fmla="*/ 417236 w 606725"/>
                <a:gd name="connsiteY13" fmla="*/ 0 h 547517"/>
                <a:gd name="connsiteX14" fmla="*/ 436479 w 606725"/>
                <a:gd name="connsiteY14" fmla="*/ 19213 h 547517"/>
                <a:gd name="connsiteX15" fmla="*/ 417236 w 606725"/>
                <a:gd name="connsiteY15" fmla="*/ 38311 h 547517"/>
                <a:gd name="connsiteX16" fmla="*/ 38370 w 606725"/>
                <a:gd name="connsiteY16" fmla="*/ 38311 h 547517"/>
                <a:gd name="connsiteX17" fmla="*/ 38370 w 606725"/>
                <a:gd name="connsiteY17" fmla="*/ 509206 h 547517"/>
                <a:gd name="connsiteX18" fmla="*/ 509994 w 606725"/>
                <a:gd name="connsiteY18" fmla="*/ 509206 h 547517"/>
                <a:gd name="connsiteX19" fmla="*/ 509994 w 606725"/>
                <a:gd name="connsiteY19" fmla="*/ 284516 h 547517"/>
                <a:gd name="connsiteX20" fmla="*/ 529121 w 606725"/>
                <a:gd name="connsiteY20" fmla="*/ 265418 h 547517"/>
                <a:gd name="connsiteX21" fmla="*/ 548364 w 606725"/>
                <a:gd name="connsiteY21" fmla="*/ 284516 h 547517"/>
                <a:gd name="connsiteX22" fmla="*/ 548364 w 606725"/>
                <a:gd name="connsiteY22" fmla="*/ 528304 h 547517"/>
                <a:gd name="connsiteX23" fmla="*/ 529121 w 606725"/>
                <a:gd name="connsiteY23" fmla="*/ 547517 h 547517"/>
                <a:gd name="connsiteX24" fmla="*/ 19243 w 606725"/>
                <a:gd name="connsiteY24" fmla="*/ 547517 h 547517"/>
                <a:gd name="connsiteX25" fmla="*/ 0 w 606725"/>
                <a:gd name="connsiteY25" fmla="*/ 528304 h 547517"/>
                <a:gd name="connsiteX26" fmla="*/ 0 w 606725"/>
                <a:gd name="connsiteY26" fmla="*/ 19213 h 547517"/>
                <a:gd name="connsiteX27" fmla="*/ 19243 w 606725"/>
                <a:gd name="connsiteY27" fmla="*/ 0 h 54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725" h="547517">
                  <a:moveTo>
                    <a:pt x="587483" y="7021"/>
                  </a:moveTo>
                  <a:cubicBezTo>
                    <a:pt x="592380" y="7021"/>
                    <a:pt x="597277" y="8891"/>
                    <a:pt x="601022" y="12630"/>
                  </a:cubicBezTo>
                  <a:cubicBezTo>
                    <a:pt x="608627" y="20108"/>
                    <a:pt x="608627" y="32188"/>
                    <a:pt x="601022" y="39667"/>
                  </a:cubicBezTo>
                  <a:lnTo>
                    <a:pt x="274696" y="365607"/>
                  </a:lnTo>
                  <a:cubicBezTo>
                    <a:pt x="270894" y="369288"/>
                    <a:pt x="266054" y="371244"/>
                    <a:pt x="261099" y="371244"/>
                  </a:cubicBezTo>
                  <a:cubicBezTo>
                    <a:pt x="256145" y="371244"/>
                    <a:pt x="251305" y="369288"/>
                    <a:pt x="247502" y="365607"/>
                  </a:cubicBezTo>
                  <a:lnTo>
                    <a:pt x="156242" y="274486"/>
                  </a:lnTo>
                  <a:cubicBezTo>
                    <a:pt x="148752" y="267008"/>
                    <a:pt x="148752" y="254812"/>
                    <a:pt x="156242" y="247334"/>
                  </a:cubicBezTo>
                  <a:cubicBezTo>
                    <a:pt x="163732" y="239856"/>
                    <a:pt x="175946" y="239856"/>
                    <a:pt x="183436" y="247334"/>
                  </a:cubicBezTo>
                  <a:lnTo>
                    <a:pt x="261099" y="324879"/>
                  </a:lnTo>
                  <a:lnTo>
                    <a:pt x="573943" y="12630"/>
                  </a:lnTo>
                  <a:cubicBezTo>
                    <a:pt x="577688" y="8891"/>
                    <a:pt x="582586" y="7021"/>
                    <a:pt x="587483" y="7021"/>
                  </a:cubicBezTo>
                  <a:close/>
                  <a:moveTo>
                    <a:pt x="19243" y="0"/>
                  </a:moveTo>
                  <a:lnTo>
                    <a:pt x="417236" y="0"/>
                  </a:lnTo>
                  <a:cubicBezTo>
                    <a:pt x="427837" y="0"/>
                    <a:pt x="436479" y="8629"/>
                    <a:pt x="436479" y="19213"/>
                  </a:cubicBezTo>
                  <a:cubicBezTo>
                    <a:pt x="436479" y="29798"/>
                    <a:pt x="427837" y="38311"/>
                    <a:pt x="417236" y="38311"/>
                  </a:cubicBezTo>
                  <a:lnTo>
                    <a:pt x="38370" y="38311"/>
                  </a:lnTo>
                  <a:lnTo>
                    <a:pt x="38370" y="509206"/>
                  </a:lnTo>
                  <a:lnTo>
                    <a:pt x="509994" y="509206"/>
                  </a:lnTo>
                  <a:lnTo>
                    <a:pt x="509994" y="284516"/>
                  </a:lnTo>
                  <a:cubicBezTo>
                    <a:pt x="509994" y="273931"/>
                    <a:pt x="518520" y="265418"/>
                    <a:pt x="529121" y="265418"/>
                  </a:cubicBezTo>
                  <a:cubicBezTo>
                    <a:pt x="539722" y="265418"/>
                    <a:pt x="548364" y="273931"/>
                    <a:pt x="548364" y="284516"/>
                  </a:cubicBezTo>
                  <a:lnTo>
                    <a:pt x="548364" y="528304"/>
                  </a:lnTo>
                  <a:cubicBezTo>
                    <a:pt x="548364" y="539004"/>
                    <a:pt x="539722" y="547517"/>
                    <a:pt x="529121" y="547517"/>
                  </a:cubicBezTo>
                  <a:lnTo>
                    <a:pt x="19243" y="547517"/>
                  </a:lnTo>
                  <a:cubicBezTo>
                    <a:pt x="8642" y="547517"/>
                    <a:pt x="0" y="539004"/>
                    <a:pt x="0" y="528304"/>
                  </a:cubicBezTo>
                  <a:lnTo>
                    <a:pt x="0" y="19213"/>
                  </a:lnTo>
                  <a:cubicBezTo>
                    <a:pt x="0" y="8629"/>
                    <a:pt x="8642" y="0"/>
                    <a:pt x="19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25400" tIns="25400" rIns="25400" bIns="254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itchFamily="2" charset="-122"/>
                <a:sym typeface="Gill Sans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41120" y="2923752"/>
              <a:ext cx="505248" cy="50524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799287" y="114220"/>
            <a:ext cx="4017461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kern="100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</a:rPr>
              <a:t>主要任务：</a:t>
            </a:r>
            <a:endParaRPr lang="zh-CN" altLang="en-US" sz="3600" kern="100" dirty="0">
              <a:solidFill>
                <a:schemeClr val="accent4"/>
              </a:solidFill>
              <a:latin typeface="方正少儿_GBK" panose="03000509000000000000" charset="-122"/>
              <a:ea typeface="方正少儿_GBK" panose="03000509000000000000" charset="-122"/>
            </a:endParaRPr>
          </a:p>
        </p:txBody>
      </p:sp>
      <p:sp>
        <p:nvSpPr>
          <p:cNvPr id="4" name="Rectangle 11"/>
          <p:cNvSpPr/>
          <p:nvPr/>
        </p:nvSpPr>
        <p:spPr>
          <a:xfrm>
            <a:off x="712376" y="2919348"/>
            <a:ext cx="1349581" cy="47561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  <a:cs typeface="Calibri Light" panose="020F0302020204030204" pitchFamily="34" charset="0"/>
              </a:rPr>
              <a:t>02.QJson</a:t>
            </a:r>
            <a:endParaRPr lang="en-US" altLang="zh-CN" sz="2000" b="1" dirty="0">
              <a:solidFill>
                <a:schemeClr val="accent4"/>
              </a:solidFill>
              <a:latin typeface="方正少儿_GBK" panose="03000509000000000000" charset="-122"/>
              <a:ea typeface="方正少儿_GBK" panose="03000509000000000000" charset="-122"/>
              <a:cs typeface="Calibri Light" panose="020F0302020204030204" pitchFamily="34" charset="0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774065" y="3491865"/>
            <a:ext cx="10643870" cy="42799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ct val="125000"/>
              </a:lnSpc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从网上了解了如何使用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qjson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qjson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的生成，解析和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qjson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文档的传输。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799465" y="4331335"/>
            <a:ext cx="1836420" cy="47561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  <a:cs typeface="方正少儿_GBK" panose="03000509000000000000" charset="-122"/>
              </a:rPr>
              <a:t>03.</a:t>
            </a:r>
            <a:r>
              <a:rPr lang="zh-CN" altLang="en-US" sz="2000" b="1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  <a:cs typeface="方正少儿_GBK" panose="03000509000000000000" charset="-122"/>
              </a:rPr>
              <a:t>数据的封装</a:t>
            </a:r>
            <a:endParaRPr lang="zh-CN" altLang="en-US" sz="2000" b="1" dirty="0">
              <a:solidFill>
                <a:schemeClr val="accent4"/>
              </a:solidFill>
              <a:latin typeface="方正少儿_GBK" panose="03000509000000000000" charset="-122"/>
              <a:ea typeface="方正少儿_GBK" panose="03000509000000000000" charset="-122"/>
              <a:cs typeface="方正少儿_GBK" panose="03000509000000000000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465" y="4944745"/>
            <a:ext cx="10114915" cy="76454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ct val="125000"/>
              </a:lnSpc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通过对数据代管者的使用，将我们程序中的对象与数据存储实现分离。提供数据存储服务的类在单独的包中保存。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6667" b="100000" l="0" r="24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537" r="75463"/>
          <a:stretch>
            <a:fillRect/>
          </a:stretch>
        </p:blipFill>
        <p:spPr>
          <a:xfrm>
            <a:off x="0" y="4808900"/>
            <a:ext cx="2322577" cy="20490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3125" b="100000" l="70618" r="99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t="63042"/>
          <a:stretch>
            <a:fillRect/>
          </a:stretch>
        </p:blipFill>
        <p:spPr>
          <a:xfrm>
            <a:off x="9656045" y="4808900"/>
            <a:ext cx="2535955" cy="2049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>
            <a:off x="9656045" y="0"/>
            <a:ext cx="2535955" cy="27722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5189" b="66513" l="0" r="22062">
                        <a14:foregroundMark x1="1693" y1="60739" x2="1693" y2="60739"/>
                        <a14:foregroundMark x1="498" y1="49808" x2="498" y2="49808"/>
                        <a14:foregroundMark x1="349" y1="65127" x2="349" y2="65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825" r="75463" b="33463"/>
          <a:stretch>
            <a:fillRect/>
          </a:stretch>
        </p:blipFill>
        <p:spPr>
          <a:xfrm>
            <a:off x="-1" y="3294819"/>
            <a:ext cx="2322577" cy="12683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 rot="16200000">
            <a:off x="118125" y="-118125"/>
            <a:ext cx="2535955" cy="2772206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295775" y="3115945"/>
            <a:ext cx="3599815" cy="62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665" kern="100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搜索歌曲用况</a:t>
            </a:r>
            <a:endParaRPr lang="zh-CN" altLang="en-US" sz="2665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95670" y="4441306"/>
            <a:ext cx="400660" cy="0"/>
          </a:xfrm>
          <a:prstGeom prst="line">
            <a:avLst/>
          </a:prstGeom>
          <a:ln w="19050">
            <a:solidFill>
              <a:srgbClr val="66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1"/>
          <p:cNvSpPr/>
          <p:nvPr/>
        </p:nvSpPr>
        <p:spPr>
          <a:xfrm>
            <a:off x="4157344" y="2313558"/>
            <a:ext cx="1349581" cy="44858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6892" y="277146"/>
            <a:ext cx="505248" cy="505248"/>
            <a:chOff x="1441120" y="2923752"/>
            <a:chExt cx="505248" cy="505248"/>
          </a:xfrm>
        </p:grpSpPr>
        <p:sp>
          <p:nvSpPr>
            <p:cNvPr id="35" name="AutoShape 69"/>
            <p:cNvSpPr/>
            <p:nvPr/>
          </p:nvSpPr>
          <p:spPr bwMode="auto">
            <a:xfrm>
              <a:off x="1528267" y="3027047"/>
              <a:ext cx="330955" cy="298658"/>
            </a:xfrm>
            <a:custGeom>
              <a:avLst/>
              <a:gdLst>
                <a:gd name="connsiteX0" fmla="*/ 587483 w 606725"/>
                <a:gd name="connsiteY0" fmla="*/ 7021 h 547517"/>
                <a:gd name="connsiteX1" fmla="*/ 601022 w 606725"/>
                <a:gd name="connsiteY1" fmla="*/ 12630 h 547517"/>
                <a:gd name="connsiteX2" fmla="*/ 601022 w 606725"/>
                <a:gd name="connsiteY2" fmla="*/ 39667 h 547517"/>
                <a:gd name="connsiteX3" fmla="*/ 274696 w 606725"/>
                <a:gd name="connsiteY3" fmla="*/ 365607 h 547517"/>
                <a:gd name="connsiteX4" fmla="*/ 261099 w 606725"/>
                <a:gd name="connsiteY4" fmla="*/ 371244 h 547517"/>
                <a:gd name="connsiteX5" fmla="*/ 247502 w 606725"/>
                <a:gd name="connsiteY5" fmla="*/ 365607 h 547517"/>
                <a:gd name="connsiteX6" fmla="*/ 156242 w 606725"/>
                <a:gd name="connsiteY6" fmla="*/ 274486 h 547517"/>
                <a:gd name="connsiteX7" fmla="*/ 156242 w 606725"/>
                <a:gd name="connsiteY7" fmla="*/ 247334 h 547517"/>
                <a:gd name="connsiteX8" fmla="*/ 183436 w 606725"/>
                <a:gd name="connsiteY8" fmla="*/ 247334 h 547517"/>
                <a:gd name="connsiteX9" fmla="*/ 261099 w 606725"/>
                <a:gd name="connsiteY9" fmla="*/ 324879 h 547517"/>
                <a:gd name="connsiteX10" fmla="*/ 573943 w 606725"/>
                <a:gd name="connsiteY10" fmla="*/ 12630 h 547517"/>
                <a:gd name="connsiteX11" fmla="*/ 587483 w 606725"/>
                <a:gd name="connsiteY11" fmla="*/ 7021 h 547517"/>
                <a:gd name="connsiteX12" fmla="*/ 19243 w 606725"/>
                <a:gd name="connsiteY12" fmla="*/ 0 h 547517"/>
                <a:gd name="connsiteX13" fmla="*/ 417236 w 606725"/>
                <a:gd name="connsiteY13" fmla="*/ 0 h 547517"/>
                <a:gd name="connsiteX14" fmla="*/ 436479 w 606725"/>
                <a:gd name="connsiteY14" fmla="*/ 19213 h 547517"/>
                <a:gd name="connsiteX15" fmla="*/ 417236 w 606725"/>
                <a:gd name="connsiteY15" fmla="*/ 38311 h 547517"/>
                <a:gd name="connsiteX16" fmla="*/ 38370 w 606725"/>
                <a:gd name="connsiteY16" fmla="*/ 38311 h 547517"/>
                <a:gd name="connsiteX17" fmla="*/ 38370 w 606725"/>
                <a:gd name="connsiteY17" fmla="*/ 509206 h 547517"/>
                <a:gd name="connsiteX18" fmla="*/ 509994 w 606725"/>
                <a:gd name="connsiteY18" fmla="*/ 509206 h 547517"/>
                <a:gd name="connsiteX19" fmla="*/ 509994 w 606725"/>
                <a:gd name="connsiteY19" fmla="*/ 284516 h 547517"/>
                <a:gd name="connsiteX20" fmla="*/ 529121 w 606725"/>
                <a:gd name="connsiteY20" fmla="*/ 265418 h 547517"/>
                <a:gd name="connsiteX21" fmla="*/ 548364 w 606725"/>
                <a:gd name="connsiteY21" fmla="*/ 284516 h 547517"/>
                <a:gd name="connsiteX22" fmla="*/ 548364 w 606725"/>
                <a:gd name="connsiteY22" fmla="*/ 528304 h 547517"/>
                <a:gd name="connsiteX23" fmla="*/ 529121 w 606725"/>
                <a:gd name="connsiteY23" fmla="*/ 547517 h 547517"/>
                <a:gd name="connsiteX24" fmla="*/ 19243 w 606725"/>
                <a:gd name="connsiteY24" fmla="*/ 547517 h 547517"/>
                <a:gd name="connsiteX25" fmla="*/ 0 w 606725"/>
                <a:gd name="connsiteY25" fmla="*/ 528304 h 547517"/>
                <a:gd name="connsiteX26" fmla="*/ 0 w 606725"/>
                <a:gd name="connsiteY26" fmla="*/ 19213 h 547517"/>
                <a:gd name="connsiteX27" fmla="*/ 19243 w 606725"/>
                <a:gd name="connsiteY27" fmla="*/ 0 h 54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725" h="547517">
                  <a:moveTo>
                    <a:pt x="587483" y="7021"/>
                  </a:moveTo>
                  <a:cubicBezTo>
                    <a:pt x="592380" y="7021"/>
                    <a:pt x="597277" y="8891"/>
                    <a:pt x="601022" y="12630"/>
                  </a:cubicBezTo>
                  <a:cubicBezTo>
                    <a:pt x="608627" y="20108"/>
                    <a:pt x="608627" y="32188"/>
                    <a:pt x="601022" y="39667"/>
                  </a:cubicBezTo>
                  <a:lnTo>
                    <a:pt x="274696" y="365607"/>
                  </a:lnTo>
                  <a:cubicBezTo>
                    <a:pt x="270894" y="369288"/>
                    <a:pt x="266054" y="371244"/>
                    <a:pt x="261099" y="371244"/>
                  </a:cubicBezTo>
                  <a:cubicBezTo>
                    <a:pt x="256145" y="371244"/>
                    <a:pt x="251305" y="369288"/>
                    <a:pt x="247502" y="365607"/>
                  </a:cubicBezTo>
                  <a:lnTo>
                    <a:pt x="156242" y="274486"/>
                  </a:lnTo>
                  <a:cubicBezTo>
                    <a:pt x="148752" y="267008"/>
                    <a:pt x="148752" y="254812"/>
                    <a:pt x="156242" y="247334"/>
                  </a:cubicBezTo>
                  <a:cubicBezTo>
                    <a:pt x="163732" y="239856"/>
                    <a:pt x="175946" y="239856"/>
                    <a:pt x="183436" y="247334"/>
                  </a:cubicBezTo>
                  <a:lnTo>
                    <a:pt x="261099" y="324879"/>
                  </a:lnTo>
                  <a:lnTo>
                    <a:pt x="573943" y="12630"/>
                  </a:lnTo>
                  <a:cubicBezTo>
                    <a:pt x="577688" y="8891"/>
                    <a:pt x="582586" y="7021"/>
                    <a:pt x="587483" y="7021"/>
                  </a:cubicBezTo>
                  <a:close/>
                  <a:moveTo>
                    <a:pt x="19243" y="0"/>
                  </a:moveTo>
                  <a:lnTo>
                    <a:pt x="417236" y="0"/>
                  </a:lnTo>
                  <a:cubicBezTo>
                    <a:pt x="427837" y="0"/>
                    <a:pt x="436479" y="8629"/>
                    <a:pt x="436479" y="19213"/>
                  </a:cubicBezTo>
                  <a:cubicBezTo>
                    <a:pt x="436479" y="29798"/>
                    <a:pt x="427837" y="38311"/>
                    <a:pt x="417236" y="38311"/>
                  </a:cubicBezTo>
                  <a:lnTo>
                    <a:pt x="38370" y="38311"/>
                  </a:lnTo>
                  <a:lnTo>
                    <a:pt x="38370" y="509206"/>
                  </a:lnTo>
                  <a:lnTo>
                    <a:pt x="509994" y="509206"/>
                  </a:lnTo>
                  <a:lnTo>
                    <a:pt x="509994" y="284516"/>
                  </a:lnTo>
                  <a:cubicBezTo>
                    <a:pt x="509994" y="273931"/>
                    <a:pt x="518520" y="265418"/>
                    <a:pt x="529121" y="265418"/>
                  </a:cubicBezTo>
                  <a:cubicBezTo>
                    <a:pt x="539722" y="265418"/>
                    <a:pt x="548364" y="273931"/>
                    <a:pt x="548364" y="284516"/>
                  </a:cubicBezTo>
                  <a:lnTo>
                    <a:pt x="548364" y="528304"/>
                  </a:lnTo>
                  <a:cubicBezTo>
                    <a:pt x="548364" y="539004"/>
                    <a:pt x="539722" y="547517"/>
                    <a:pt x="529121" y="547517"/>
                  </a:cubicBezTo>
                  <a:lnTo>
                    <a:pt x="19243" y="547517"/>
                  </a:lnTo>
                  <a:cubicBezTo>
                    <a:pt x="8642" y="547517"/>
                    <a:pt x="0" y="539004"/>
                    <a:pt x="0" y="528304"/>
                  </a:cubicBezTo>
                  <a:lnTo>
                    <a:pt x="0" y="19213"/>
                  </a:lnTo>
                  <a:cubicBezTo>
                    <a:pt x="0" y="8629"/>
                    <a:pt x="8642" y="0"/>
                    <a:pt x="19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25400" tIns="25400" rIns="25400" bIns="254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itchFamily="2" charset="-122"/>
                <a:sym typeface="Gill Sans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41120" y="2923752"/>
              <a:ext cx="505248" cy="50524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799287" y="114220"/>
            <a:ext cx="4017461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kern="100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</a:rPr>
              <a:t>搜索歌曲用况：</a:t>
            </a:r>
            <a:endParaRPr lang="zh-CN" altLang="en-US" sz="3600" kern="100" dirty="0">
              <a:solidFill>
                <a:schemeClr val="accent4"/>
              </a:solidFill>
              <a:latin typeface="方正少儿_GBK" panose="03000509000000000000" charset="-122"/>
              <a:ea typeface="方正少儿_GBK" panose="03000509000000000000" charset="-122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534670" y="1515110"/>
            <a:ext cx="10643870" cy="386143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参与者歌迷点击搜索。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客户端将歌名发送给服务端。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服务端接收到歌名后，从数据库将歌曲的详细信息发送给客户端，如歌手、专辑、专辑图片、和歌词信息。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客户端接受到信息后，将歌曲信息显示给参与者歌迷。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若参与者歌迷点击歌曲，则从流媒体服务器中将歌曲的音频文件解码并读取出来，并且进行播放。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1"/>
          <p:cNvSpPr/>
          <p:nvPr/>
        </p:nvSpPr>
        <p:spPr>
          <a:xfrm>
            <a:off x="3364864" y="2283713"/>
            <a:ext cx="1349581" cy="44858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6892" y="277146"/>
            <a:ext cx="505248" cy="505248"/>
            <a:chOff x="1441120" y="2923752"/>
            <a:chExt cx="505248" cy="505248"/>
          </a:xfrm>
        </p:grpSpPr>
        <p:sp>
          <p:nvSpPr>
            <p:cNvPr id="35" name="AutoShape 69"/>
            <p:cNvSpPr/>
            <p:nvPr/>
          </p:nvSpPr>
          <p:spPr bwMode="auto">
            <a:xfrm>
              <a:off x="1528267" y="3027047"/>
              <a:ext cx="330955" cy="298658"/>
            </a:xfrm>
            <a:custGeom>
              <a:avLst/>
              <a:gdLst>
                <a:gd name="connsiteX0" fmla="*/ 587483 w 606725"/>
                <a:gd name="connsiteY0" fmla="*/ 7021 h 547517"/>
                <a:gd name="connsiteX1" fmla="*/ 601022 w 606725"/>
                <a:gd name="connsiteY1" fmla="*/ 12630 h 547517"/>
                <a:gd name="connsiteX2" fmla="*/ 601022 w 606725"/>
                <a:gd name="connsiteY2" fmla="*/ 39667 h 547517"/>
                <a:gd name="connsiteX3" fmla="*/ 274696 w 606725"/>
                <a:gd name="connsiteY3" fmla="*/ 365607 h 547517"/>
                <a:gd name="connsiteX4" fmla="*/ 261099 w 606725"/>
                <a:gd name="connsiteY4" fmla="*/ 371244 h 547517"/>
                <a:gd name="connsiteX5" fmla="*/ 247502 w 606725"/>
                <a:gd name="connsiteY5" fmla="*/ 365607 h 547517"/>
                <a:gd name="connsiteX6" fmla="*/ 156242 w 606725"/>
                <a:gd name="connsiteY6" fmla="*/ 274486 h 547517"/>
                <a:gd name="connsiteX7" fmla="*/ 156242 w 606725"/>
                <a:gd name="connsiteY7" fmla="*/ 247334 h 547517"/>
                <a:gd name="connsiteX8" fmla="*/ 183436 w 606725"/>
                <a:gd name="connsiteY8" fmla="*/ 247334 h 547517"/>
                <a:gd name="connsiteX9" fmla="*/ 261099 w 606725"/>
                <a:gd name="connsiteY9" fmla="*/ 324879 h 547517"/>
                <a:gd name="connsiteX10" fmla="*/ 573943 w 606725"/>
                <a:gd name="connsiteY10" fmla="*/ 12630 h 547517"/>
                <a:gd name="connsiteX11" fmla="*/ 587483 w 606725"/>
                <a:gd name="connsiteY11" fmla="*/ 7021 h 547517"/>
                <a:gd name="connsiteX12" fmla="*/ 19243 w 606725"/>
                <a:gd name="connsiteY12" fmla="*/ 0 h 547517"/>
                <a:gd name="connsiteX13" fmla="*/ 417236 w 606725"/>
                <a:gd name="connsiteY13" fmla="*/ 0 h 547517"/>
                <a:gd name="connsiteX14" fmla="*/ 436479 w 606725"/>
                <a:gd name="connsiteY14" fmla="*/ 19213 h 547517"/>
                <a:gd name="connsiteX15" fmla="*/ 417236 w 606725"/>
                <a:gd name="connsiteY15" fmla="*/ 38311 h 547517"/>
                <a:gd name="connsiteX16" fmla="*/ 38370 w 606725"/>
                <a:gd name="connsiteY16" fmla="*/ 38311 h 547517"/>
                <a:gd name="connsiteX17" fmla="*/ 38370 w 606725"/>
                <a:gd name="connsiteY17" fmla="*/ 509206 h 547517"/>
                <a:gd name="connsiteX18" fmla="*/ 509994 w 606725"/>
                <a:gd name="connsiteY18" fmla="*/ 509206 h 547517"/>
                <a:gd name="connsiteX19" fmla="*/ 509994 w 606725"/>
                <a:gd name="connsiteY19" fmla="*/ 284516 h 547517"/>
                <a:gd name="connsiteX20" fmla="*/ 529121 w 606725"/>
                <a:gd name="connsiteY20" fmla="*/ 265418 h 547517"/>
                <a:gd name="connsiteX21" fmla="*/ 548364 w 606725"/>
                <a:gd name="connsiteY21" fmla="*/ 284516 h 547517"/>
                <a:gd name="connsiteX22" fmla="*/ 548364 w 606725"/>
                <a:gd name="connsiteY22" fmla="*/ 528304 h 547517"/>
                <a:gd name="connsiteX23" fmla="*/ 529121 w 606725"/>
                <a:gd name="connsiteY23" fmla="*/ 547517 h 547517"/>
                <a:gd name="connsiteX24" fmla="*/ 19243 w 606725"/>
                <a:gd name="connsiteY24" fmla="*/ 547517 h 547517"/>
                <a:gd name="connsiteX25" fmla="*/ 0 w 606725"/>
                <a:gd name="connsiteY25" fmla="*/ 528304 h 547517"/>
                <a:gd name="connsiteX26" fmla="*/ 0 w 606725"/>
                <a:gd name="connsiteY26" fmla="*/ 19213 h 547517"/>
                <a:gd name="connsiteX27" fmla="*/ 19243 w 606725"/>
                <a:gd name="connsiteY27" fmla="*/ 0 h 54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725" h="547517">
                  <a:moveTo>
                    <a:pt x="587483" y="7021"/>
                  </a:moveTo>
                  <a:cubicBezTo>
                    <a:pt x="592380" y="7021"/>
                    <a:pt x="597277" y="8891"/>
                    <a:pt x="601022" y="12630"/>
                  </a:cubicBezTo>
                  <a:cubicBezTo>
                    <a:pt x="608627" y="20108"/>
                    <a:pt x="608627" y="32188"/>
                    <a:pt x="601022" y="39667"/>
                  </a:cubicBezTo>
                  <a:lnTo>
                    <a:pt x="274696" y="365607"/>
                  </a:lnTo>
                  <a:cubicBezTo>
                    <a:pt x="270894" y="369288"/>
                    <a:pt x="266054" y="371244"/>
                    <a:pt x="261099" y="371244"/>
                  </a:cubicBezTo>
                  <a:cubicBezTo>
                    <a:pt x="256145" y="371244"/>
                    <a:pt x="251305" y="369288"/>
                    <a:pt x="247502" y="365607"/>
                  </a:cubicBezTo>
                  <a:lnTo>
                    <a:pt x="156242" y="274486"/>
                  </a:lnTo>
                  <a:cubicBezTo>
                    <a:pt x="148752" y="267008"/>
                    <a:pt x="148752" y="254812"/>
                    <a:pt x="156242" y="247334"/>
                  </a:cubicBezTo>
                  <a:cubicBezTo>
                    <a:pt x="163732" y="239856"/>
                    <a:pt x="175946" y="239856"/>
                    <a:pt x="183436" y="247334"/>
                  </a:cubicBezTo>
                  <a:lnTo>
                    <a:pt x="261099" y="324879"/>
                  </a:lnTo>
                  <a:lnTo>
                    <a:pt x="573943" y="12630"/>
                  </a:lnTo>
                  <a:cubicBezTo>
                    <a:pt x="577688" y="8891"/>
                    <a:pt x="582586" y="7021"/>
                    <a:pt x="587483" y="7021"/>
                  </a:cubicBezTo>
                  <a:close/>
                  <a:moveTo>
                    <a:pt x="19243" y="0"/>
                  </a:moveTo>
                  <a:lnTo>
                    <a:pt x="417236" y="0"/>
                  </a:lnTo>
                  <a:cubicBezTo>
                    <a:pt x="427837" y="0"/>
                    <a:pt x="436479" y="8629"/>
                    <a:pt x="436479" y="19213"/>
                  </a:cubicBezTo>
                  <a:cubicBezTo>
                    <a:pt x="436479" y="29798"/>
                    <a:pt x="427837" y="38311"/>
                    <a:pt x="417236" y="38311"/>
                  </a:cubicBezTo>
                  <a:lnTo>
                    <a:pt x="38370" y="38311"/>
                  </a:lnTo>
                  <a:lnTo>
                    <a:pt x="38370" y="509206"/>
                  </a:lnTo>
                  <a:lnTo>
                    <a:pt x="509994" y="509206"/>
                  </a:lnTo>
                  <a:lnTo>
                    <a:pt x="509994" y="284516"/>
                  </a:lnTo>
                  <a:cubicBezTo>
                    <a:pt x="509994" y="273931"/>
                    <a:pt x="518520" y="265418"/>
                    <a:pt x="529121" y="265418"/>
                  </a:cubicBezTo>
                  <a:cubicBezTo>
                    <a:pt x="539722" y="265418"/>
                    <a:pt x="548364" y="273931"/>
                    <a:pt x="548364" y="284516"/>
                  </a:cubicBezTo>
                  <a:lnTo>
                    <a:pt x="548364" y="528304"/>
                  </a:lnTo>
                  <a:cubicBezTo>
                    <a:pt x="548364" y="539004"/>
                    <a:pt x="539722" y="547517"/>
                    <a:pt x="529121" y="547517"/>
                  </a:cubicBezTo>
                  <a:lnTo>
                    <a:pt x="19243" y="547517"/>
                  </a:lnTo>
                  <a:cubicBezTo>
                    <a:pt x="8642" y="547517"/>
                    <a:pt x="0" y="539004"/>
                    <a:pt x="0" y="528304"/>
                  </a:cubicBezTo>
                  <a:lnTo>
                    <a:pt x="0" y="19213"/>
                  </a:lnTo>
                  <a:cubicBezTo>
                    <a:pt x="0" y="8629"/>
                    <a:pt x="8642" y="0"/>
                    <a:pt x="19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25400" tIns="25400" rIns="25400" bIns="254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itchFamily="2" charset="-122"/>
                <a:sym typeface="Gill Sans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41120" y="2923752"/>
              <a:ext cx="505248" cy="50524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799287" y="114220"/>
            <a:ext cx="4017461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kern="100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</a:rPr>
              <a:t>该用况代码的实现：</a:t>
            </a:r>
            <a:endParaRPr lang="zh-CN" altLang="en-US" sz="3600" kern="100" dirty="0">
              <a:solidFill>
                <a:schemeClr val="accent4"/>
              </a:solidFill>
              <a:latin typeface="方正少儿_GBK" panose="03000509000000000000" charset="-122"/>
              <a:ea typeface="方正少儿_GBK" panose="03000509000000000000" charset="-122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712470" y="2154555"/>
            <a:ext cx="10201910" cy="70675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ct val="125000"/>
              </a:lnSpc>
            </a:pPr>
            <a:r>
              <a:rPr 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详情请见代码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.........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6667" b="100000" l="0" r="24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537" r="75463"/>
          <a:stretch>
            <a:fillRect/>
          </a:stretch>
        </p:blipFill>
        <p:spPr>
          <a:xfrm>
            <a:off x="0" y="4808900"/>
            <a:ext cx="2322577" cy="20490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3125" b="100000" l="70618" r="99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t="63042"/>
          <a:stretch>
            <a:fillRect/>
          </a:stretch>
        </p:blipFill>
        <p:spPr>
          <a:xfrm>
            <a:off x="9656045" y="4808900"/>
            <a:ext cx="2535955" cy="2049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>
            <a:off x="9656045" y="0"/>
            <a:ext cx="2535955" cy="27722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5189" b="66513" l="0" r="22062">
                        <a14:foregroundMark x1="1693" y1="60739" x2="1693" y2="60739"/>
                        <a14:foregroundMark x1="498" y1="49808" x2="498" y2="49808"/>
                        <a14:foregroundMark x1="349" y1="65127" x2="349" y2="65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825" r="75463" b="33463"/>
          <a:stretch>
            <a:fillRect/>
          </a:stretch>
        </p:blipFill>
        <p:spPr>
          <a:xfrm>
            <a:off x="-1" y="3294819"/>
            <a:ext cx="2322577" cy="12683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 rot="16200000">
            <a:off x="118125" y="-118125"/>
            <a:ext cx="2535955" cy="2772206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295775" y="3115945"/>
            <a:ext cx="3599815" cy="62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665" kern="100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kern="100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经验和总结</a:t>
            </a:r>
            <a:endParaRPr lang="zh-CN" altLang="en-US" sz="2665" kern="100" dirty="0">
              <a:solidFill>
                <a:srgbClr val="66B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95670" y="4441306"/>
            <a:ext cx="400660" cy="0"/>
          </a:xfrm>
          <a:prstGeom prst="line">
            <a:avLst/>
          </a:prstGeom>
          <a:ln w="19050">
            <a:solidFill>
              <a:srgbClr val="66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1"/>
          <p:cNvSpPr/>
          <p:nvPr/>
        </p:nvSpPr>
        <p:spPr>
          <a:xfrm>
            <a:off x="3364864" y="2283713"/>
            <a:ext cx="1349581" cy="44858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6892" y="277146"/>
            <a:ext cx="505248" cy="505248"/>
            <a:chOff x="1441120" y="2923752"/>
            <a:chExt cx="505248" cy="505248"/>
          </a:xfrm>
        </p:grpSpPr>
        <p:sp>
          <p:nvSpPr>
            <p:cNvPr id="35" name="AutoShape 69"/>
            <p:cNvSpPr/>
            <p:nvPr/>
          </p:nvSpPr>
          <p:spPr bwMode="auto">
            <a:xfrm>
              <a:off x="1528267" y="3027047"/>
              <a:ext cx="330955" cy="298658"/>
            </a:xfrm>
            <a:custGeom>
              <a:avLst/>
              <a:gdLst>
                <a:gd name="connsiteX0" fmla="*/ 587483 w 606725"/>
                <a:gd name="connsiteY0" fmla="*/ 7021 h 547517"/>
                <a:gd name="connsiteX1" fmla="*/ 601022 w 606725"/>
                <a:gd name="connsiteY1" fmla="*/ 12630 h 547517"/>
                <a:gd name="connsiteX2" fmla="*/ 601022 w 606725"/>
                <a:gd name="connsiteY2" fmla="*/ 39667 h 547517"/>
                <a:gd name="connsiteX3" fmla="*/ 274696 w 606725"/>
                <a:gd name="connsiteY3" fmla="*/ 365607 h 547517"/>
                <a:gd name="connsiteX4" fmla="*/ 261099 w 606725"/>
                <a:gd name="connsiteY4" fmla="*/ 371244 h 547517"/>
                <a:gd name="connsiteX5" fmla="*/ 247502 w 606725"/>
                <a:gd name="connsiteY5" fmla="*/ 365607 h 547517"/>
                <a:gd name="connsiteX6" fmla="*/ 156242 w 606725"/>
                <a:gd name="connsiteY6" fmla="*/ 274486 h 547517"/>
                <a:gd name="connsiteX7" fmla="*/ 156242 w 606725"/>
                <a:gd name="connsiteY7" fmla="*/ 247334 h 547517"/>
                <a:gd name="connsiteX8" fmla="*/ 183436 w 606725"/>
                <a:gd name="connsiteY8" fmla="*/ 247334 h 547517"/>
                <a:gd name="connsiteX9" fmla="*/ 261099 w 606725"/>
                <a:gd name="connsiteY9" fmla="*/ 324879 h 547517"/>
                <a:gd name="connsiteX10" fmla="*/ 573943 w 606725"/>
                <a:gd name="connsiteY10" fmla="*/ 12630 h 547517"/>
                <a:gd name="connsiteX11" fmla="*/ 587483 w 606725"/>
                <a:gd name="connsiteY11" fmla="*/ 7021 h 547517"/>
                <a:gd name="connsiteX12" fmla="*/ 19243 w 606725"/>
                <a:gd name="connsiteY12" fmla="*/ 0 h 547517"/>
                <a:gd name="connsiteX13" fmla="*/ 417236 w 606725"/>
                <a:gd name="connsiteY13" fmla="*/ 0 h 547517"/>
                <a:gd name="connsiteX14" fmla="*/ 436479 w 606725"/>
                <a:gd name="connsiteY14" fmla="*/ 19213 h 547517"/>
                <a:gd name="connsiteX15" fmla="*/ 417236 w 606725"/>
                <a:gd name="connsiteY15" fmla="*/ 38311 h 547517"/>
                <a:gd name="connsiteX16" fmla="*/ 38370 w 606725"/>
                <a:gd name="connsiteY16" fmla="*/ 38311 h 547517"/>
                <a:gd name="connsiteX17" fmla="*/ 38370 w 606725"/>
                <a:gd name="connsiteY17" fmla="*/ 509206 h 547517"/>
                <a:gd name="connsiteX18" fmla="*/ 509994 w 606725"/>
                <a:gd name="connsiteY18" fmla="*/ 509206 h 547517"/>
                <a:gd name="connsiteX19" fmla="*/ 509994 w 606725"/>
                <a:gd name="connsiteY19" fmla="*/ 284516 h 547517"/>
                <a:gd name="connsiteX20" fmla="*/ 529121 w 606725"/>
                <a:gd name="connsiteY20" fmla="*/ 265418 h 547517"/>
                <a:gd name="connsiteX21" fmla="*/ 548364 w 606725"/>
                <a:gd name="connsiteY21" fmla="*/ 284516 h 547517"/>
                <a:gd name="connsiteX22" fmla="*/ 548364 w 606725"/>
                <a:gd name="connsiteY22" fmla="*/ 528304 h 547517"/>
                <a:gd name="connsiteX23" fmla="*/ 529121 w 606725"/>
                <a:gd name="connsiteY23" fmla="*/ 547517 h 547517"/>
                <a:gd name="connsiteX24" fmla="*/ 19243 w 606725"/>
                <a:gd name="connsiteY24" fmla="*/ 547517 h 547517"/>
                <a:gd name="connsiteX25" fmla="*/ 0 w 606725"/>
                <a:gd name="connsiteY25" fmla="*/ 528304 h 547517"/>
                <a:gd name="connsiteX26" fmla="*/ 0 w 606725"/>
                <a:gd name="connsiteY26" fmla="*/ 19213 h 547517"/>
                <a:gd name="connsiteX27" fmla="*/ 19243 w 606725"/>
                <a:gd name="connsiteY27" fmla="*/ 0 h 54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725" h="547517">
                  <a:moveTo>
                    <a:pt x="587483" y="7021"/>
                  </a:moveTo>
                  <a:cubicBezTo>
                    <a:pt x="592380" y="7021"/>
                    <a:pt x="597277" y="8891"/>
                    <a:pt x="601022" y="12630"/>
                  </a:cubicBezTo>
                  <a:cubicBezTo>
                    <a:pt x="608627" y="20108"/>
                    <a:pt x="608627" y="32188"/>
                    <a:pt x="601022" y="39667"/>
                  </a:cubicBezTo>
                  <a:lnTo>
                    <a:pt x="274696" y="365607"/>
                  </a:lnTo>
                  <a:cubicBezTo>
                    <a:pt x="270894" y="369288"/>
                    <a:pt x="266054" y="371244"/>
                    <a:pt x="261099" y="371244"/>
                  </a:cubicBezTo>
                  <a:cubicBezTo>
                    <a:pt x="256145" y="371244"/>
                    <a:pt x="251305" y="369288"/>
                    <a:pt x="247502" y="365607"/>
                  </a:cubicBezTo>
                  <a:lnTo>
                    <a:pt x="156242" y="274486"/>
                  </a:lnTo>
                  <a:cubicBezTo>
                    <a:pt x="148752" y="267008"/>
                    <a:pt x="148752" y="254812"/>
                    <a:pt x="156242" y="247334"/>
                  </a:cubicBezTo>
                  <a:cubicBezTo>
                    <a:pt x="163732" y="239856"/>
                    <a:pt x="175946" y="239856"/>
                    <a:pt x="183436" y="247334"/>
                  </a:cubicBezTo>
                  <a:lnTo>
                    <a:pt x="261099" y="324879"/>
                  </a:lnTo>
                  <a:lnTo>
                    <a:pt x="573943" y="12630"/>
                  </a:lnTo>
                  <a:cubicBezTo>
                    <a:pt x="577688" y="8891"/>
                    <a:pt x="582586" y="7021"/>
                    <a:pt x="587483" y="7021"/>
                  </a:cubicBezTo>
                  <a:close/>
                  <a:moveTo>
                    <a:pt x="19243" y="0"/>
                  </a:moveTo>
                  <a:lnTo>
                    <a:pt x="417236" y="0"/>
                  </a:lnTo>
                  <a:cubicBezTo>
                    <a:pt x="427837" y="0"/>
                    <a:pt x="436479" y="8629"/>
                    <a:pt x="436479" y="19213"/>
                  </a:cubicBezTo>
                  <a:cubicBezTo>
                    <a:pt x="436479" y="29798"/>
                    <a:pt x="427837" y="38311"/>
                    <a:pt x="417236" y="38311"/>
                  </a:cubicBezTo>
                  <a:lnTo>
                    <a:pt x="38370" y="38311"/>
                  </a:lnTo>
                  <a:lnTo>
                    <a:pt x="38370" y="509206"/>
                  </a:lnTo>
                  <a:lnTo>
                    <a:pt x="509994" y="509206"/>
                  </a:lnTo>
                  <a:lnTo>
                    <a:pt x="509994" y="284516"/>
                  </a:lnTo>
                  <a:cubicBezTo>
                    <a:pt x="509994" y="273931"/>
                    <a:pt x="518520" y="265418"/>
                    <a:pt x="529121" y="265418"/>
                  </a:cubicBezTo>
                  <a:cubicBezTo>
                    <a:pt x="539722" y="265418"/>
                    <a:pt x="548364" y="273931"/>
                    <a:pt x="548364" y="284516"/>
                  </a:cubicBezTo>
                  <a:lnTo>
                    <a:pt x="548364" y="528304"/>
                  </a:lnTo>
                  <a:cubicBezTo>
                    <a:pt x="548364" y="539004"/>
                    <a:pt x="539722" y="547517"/>
                    <a:pt x="529121" y="547517"/>
                  </a:cubicBezTo>
                  <a:lnTo>
                    <a:pt x="19243" y="547517"/>
                  </a:lnTo>
                  <a:cubicBezTo>
                    <a:pt x="8642" y="547517"/>
                    <a:pt x="0" y="539004"/>
                    <a:pt x="0" y="528304"/>
                  </a:cubicBezTo>
                  <a:lnTo>
                    <a:pt x="0" y="19213"/>
                  </a:lnTo>
                  <a:cubicBezTo>
                    <a:pt x="0" y="8629"/>
                    <a:pt x="8642" y="0"/>
                    <a:pt x="19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25400" tIns="25400" rIns="25400" bIns="254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itchFamily="2" charset="-122"/>
                <a:sym typeface="Gill Sans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41120" y="2923752"/>
              <a:ext cx="505248" cy="50524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799287" y="114220"/>
            <a:ext cx="4017461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kern="100" dirty="0">
                <a:solidFill>
                  <a:schemeClr val="accent4"/>
                </a:solidFill>
                <a:latin typeface="方正少儿_GBK" panose="03000509000000000000" charset="-122"/>
                <a:ea typeface="方正少儿_GBK" panose="03000509000000000000" charset="-122"/>
              </a:rPr>
              <a:t>经验和总结：</a:t>
            </a:r>
            <a:endParaRPr lang="zh-CN" altLang="en-US" sz="3600" kern="100" dirty="0">
              <a:solidFill>
                <a:schemeClr val="accent4"/>
              </a:solidFill>
              <a:latin typeface="方正少儿_GBK" panose="03000509000000000000" charset="-122"/>
              <a:ea typeface="方正少儿_GBK" panose="03000509000000000000" charset="-122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624840" y="1849755"/>
            <a:ext cx="10201910" cy="439991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方正仿宋_GBK" panose="03000509000000000000" charset="-122"/>
                <a:ea typeface="方正仿宋_GBK" panose="03000509000000000000" charset="-122"/>
                <a:cs typeface="方正仿宋_GBK" panose="03000509000000000000" charset="-122"/>
              </a:rPr>
              <a:t>1.</a:t>
            </a:r>
            <a:r>
              <a:rPr lang="zh-CN" sz="3200" dirty="0">
                <a:solidFill>
                  <a:schemeClr val="tx1"/>
                </a:solidFill>
                <a:latin typeface="方正仿宋_GBK" panose="03000509000000000000" charset="-122"/>
                <a:ea typeface="方正仿宋_GBK" panose="03000509000000000000" charset="-122"/>
                <a:cs typeface="方正仿宋_GBK" panose="03000509000000000000" charset="-122"/>
              </a:rPr>
              <a:t>在写代码的过程中，会因为一些细小的错误而导致耗费大量时间来寻找错误，这都因为自己的粗心所致。应该仔细一点。</a:t>
            </a:r>
            <a:endParaRPr lang="zh-CN" sz="3200" dirty="0">
              <a:solidFill>
                <a:schemeClr val="tx1"/>
              </a:solidFill>
              <a:latin typeface="方正仿宋_GBK" panose="03000509000000000000" charset="-122"/>
              <a:ea typeface="方正仿宋_GBK" panose="03000509000000000000" charset="-122"/>
              <a:cs typeface="方正仿宋_GBK" panose="03000509000000000000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方正仿宋_GBK" panose="03000509000000000000" charset="-122"/>
                <a:ea typeface="方正仿宋_GBK" panose="03000509000000000000" charset="-122"/>
                <a:cs typeface="方正仿宋_GBK" panose="03000509000000000000" charset="-122"/>
              </a:rPr>
              <a:t>2.</a:t>
            </a:r>
            <a:r>
              <a:rPr lang="zh-CN" altLang="en-US" sz="3200" dirty="0">
                <a:solidFill>
                  <a:schemeClr val="tx1"/>
                </a:solidFill>
                <a:latin typeface="方正仿宋_GBK" panose="03000509000000000000" charset="-122"/>
                <a:ea typeface="方正仿宋_GBK" panose="03000509000000000000" charset="-122"/>
                <a:cs typeface="方正仿宋_GBK" panose="03000509000000000000" charset="-122"/>
              </a:rPr>
              <a:t>在学习新知识时应有耐心，多看书，书里面的知识很重要，沉下心来慢慢理解。</a:t>
            </a:r>
            <a:endParaRPr lang="zh-CN" altLang="en-US" sz="3200" dirty="0">
              <a:solidFill>
                <a:schemeClr val="tx1"/>
              </a:solidFill>
              <a:latin typeface="方正仿宋_GBK" panose="03000509000000000000" charset="-122"/>
              <a:ea typeface="方正仿宋_GBK" panose="03000509000000000000" charset="-122"/>
              <a:cs typeface="方正仿宋_GBK" panose="03000509000000000000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方正仿宋_GBK" panose="03000509000000000000" charset="-122"/>
                <a:ea typeface="方正仿宋_GBK" panose="03000509000000000000" charset="-122"/>
                <a:cs typeface="方正仿宋_GBK" panose="03000509000000000000" charset="-122"/>
              </a:rPr>
              <a:t>3.</a:t>
            </a:r>
            <a:r>
              <a:rPr lang="zh-CN" altLang="en-US" sz="3200" dirty="0">
                <a:solidFill>
                  <a:schemeClr val="tx1"/>
                </a:solidFill>
                <a:latin typeface="方正仿宋_GBK" panose="03000509000000000000" charset="-122"/>
                <a:ea typeface="方正仿宋_GBK" panose="03000509000000000000" charset="-122"/>
                <a:cs typeface="方正仿宋_GBK" panose="03000509000000000000" charset="-122"/>
              </a:rPr>
              <a:t>最后，仍然感谢小组成员在做项目的帮助和陪伴，在此项目过程中，耐心的帮助了我解决了很多问题。</a:t>
            </a:r>
            <a:endParaRPr lang="zh-CN" altLang="en-US" sz="3200" dirty="0">
              <a:solidFill>
                <a:schemeClr val="tx1"/>
              </a:solidFill>
              <a:latin typeface="方正仿宋_GBK" panose="03000509000000000000" charset="-122"/>
              <a:ea typeface="方正仿宋_GBK" panose="03000509000000000000" charset="-122"/>
              <a:cs typeface="方正仿宋_GBK" panose="03000509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方正黑体_GBK</vt:lpstr>
      <vt:lpstr>Calibri</vt:lpstr>
      <vt:lpstr>Calibri Light</vt:lpstr>
      <vt:lpstr>方正宋刻本秀楷简体</vt:lpstr>
      <vt:lpstr>方正兰亭黑_GBK</vt:lpstr>
      <vt:lpstr>Gill Sans</vt:lpstr>
      <vt:lpstr>Times New Roman</vt:lpstr>
      <vt:lpstr>Montserrat ExtraLight</vt:lpstr>
      <vt:lpstr>方正兰亭黑简体</vt:lpstr>
      <vt:lpstr>Open Sans Light</vt:lpstr>
      <vt:lpstr>宋体</vt:lpstr>
      <vt:lpstr>等线</vt:lpstr>
      <vt:lpstr>RoyalParkSwash</vt:lpstr>
      <vt:lpstr>宋体</vt:lpstr>
      <vt:lpstr>Arial Unicode MS</vt:lpstr>
      <vt:lpstr>等线 Light</vt:lpstr>
      <vt:lpstr>方正书宋_GBK</vt:lpstr>
      <vt:lpstr>华文黑体</vt:lpstr>
      <vt:lpstr>华文黑体 - Kelvin</vt:lpstr>
      <vt:lpstr>思源宋体</vt:lpstr>
      <vt:lpstr>文泉驿微米黑</vt:lpstr>
      <vt:lpstr>文泉驿等宽微米黑</vt:lpstr>
      <vt:lpstr>方正中等线简体</vt:lpstr>
      <vt:lpstr>方正仿宋_GBK</vt:lpstr>
      <vt:lpstr>方正准圆简体</vt:lpstr>
      <vt:lpstr>方正古隶_GBK</vt:lpstr>
      <vt:lpstr>方正喵呜体</vt:lpstr>
      <vt:lpstr>方正大黑_GBK</vt:lpstr>
      <vt:lpstr>方正宋三_GBK</vt:lpstr>
      <vt:lpstr>方正少儿_GBK</vt:lpstr>
      <vt:lpstr>MT Extra</vt:lpstr>
      <vt:lpstr>Noto Kufi Arabic</vt:lpstr>
      <vt:lpstr>方正楷体_GBK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心创设计</dc:creator>
  <cp:lastModifiedBy>root</cp:lastModifiedBy>
  <cp:revision>79</cp:revision>
  <dcterms:created xsi:type="dcterms:W3CDTF">2019-06-21T14:25:20Z</dcterms:created>
  <dcterms:modified xsi:type="dcterms:W3CDTF">2019-06-21T14:25:20Z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