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4" r:id="rId8"/>
    <p:sldId id="261" r:id="rId9"/>
    <p:sldId id="265" r:id="rId10"/>
    <p:sldId id="266" r:id="rId11"/>
    <p:sldId id="267" r:id="rId12"/>
    <p:sldId id="269" r:id="rId13"/>
    <p:sldId id="268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9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4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3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0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2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6EC7C-95F8-447A-A2AF-B4D54E1A75B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48BB-087F-407D-AB1A-BC8828252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5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7C62-0059-6650-627A-0E575431C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916" y="1054511"/>
            <a:ext cx="9778516" cy="2298290"/>
          </a:xfrm>
        </p:spPr>
        <p:txBody>
          <a:bodyPr/>
          <a:lstStyle/>
          <a:p>
            <a:r>
              <a:rPr lang="en-US" sz="6000" dirty="0">
                <a:solidFill>
                  <a:srgbClr val="FFC000"/>
                </a:solidFill>
              </a:rPr>
              <a:t>LOGISTICS &amp; DELIVERY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566F4-3E2E-345F-2564-06E37FE52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15697"/>
            <a:ext cx="5447071" cy="2298290"/>
          </a:xfrm>
        </p:spPr>
        <p:txBody>
          <a:bodyPr>
            <a:normAutofit fontScale="85000" lnSpcReduction="10000"/>
          </a:bodyPr>
          <a:lstStyle/>
          <a:p>
            <a:r>
              <a:rPr lang="en-US" sz="2100" b="1" dirty="0">
                <a:solidFill>
                  <a:schemeClr val="tx2">
                    <a:lumMod val="90000"/>
                  </a:schemeClr>
                </a:solidFill>
              </a:rPr>
              <a:t>-GROUP 8</a:t>
            </a:r>
          </a:p>
          <a:p>
            <a:pPr lvl="1" algn="l"/>
            <a:r>
              <a:rPr lang="en-IN" dirty="0"/>
              <a:t>•	Alan Joy			  (</a:t>
            </a:r>
            <a:r>
              <a:rPr lang="en-IN" dirty="0">
                <a:solidFill>
                  <a:schemeClr val="tx1"/>
                </a:solidFill>
              </a:rPr>
              <a:t>TVE24CS019</a:t>
            </a:r>
            <a:r>
              <a:rPr lang="en-IN" dirty="0"/>
              <a:t>)(Roll no:9)</a:t>
            </a:r>
            <a:endParaRPr lang="en-US" dirty="0"/>
          </a:p>
          <a:p>
            <a:pPr lvl="1" algn="l"/>
            <a:r>
              <a:rPr lang="en-IN" dirty="0"/>
              <a:t>•	Deepa Mary Jose	  (</a:t>
            </a:r>
            <a:r>
              <a:rPr lang="en-IN" dirty="0">
                <a:solidFill>
                  <a:schemeClr val="tx1"/>
                </a:solidFill>
              </a:rPr>
              <a:t>TVE24CS056</a:t>
            </a:r>
            <a:r>
              <a:rPr lang="en-IN" dirty="0"/>
              <a:t>)(Roll no:25)</a:t>
            </a:r>
            <a:endParaRPr lang="en-US" dirty="0"/>
          </a:p>
          <a:p>
            <a:pPr lvl="1" algn="l"/>
            <a:r>
              <a:rPr lang="en-IN" dirty="0"/>
              <a:t>•	Deva Nanda Sumod (TVE24CS058)(Roll no:27)</a:t>
            </a:r>
            <a:endParaRPr lang="en-US" dirty="0"/>
          </a:p>
          <a:p>
            <a:pPr lvl="1" algn="l"/>
            <a:r>
              <a:rPr lang="en-IN" dirty="0"/>
              <a:t>•	Jairaj R			  (</a:t>
            </a:r>
            <a:r>
              <a:rPr lang="en-IN" dirty="0">
                <a:solidFill>
                  <a:schemeClr val="tx1"/>
                </a:solidFill>
              </a:rPr>
              <a:t>TVE24CS082</a:t>
            </a:r>
            <a:r>
              <a:rPr lang="en-IN" dirty="0"/>
              <a:t>)(Roll no:36)</a:t>
            </a:r>
            <a:endParaRPr lang="en-US" dirty="0"/>
          </a:p>
          <a:p>
            <a:pPr lvl="1" algn="l"/>
            <a:r>
              <a:rPr lang="en-IN" dirty="0"/>
              <a:t>•	S V Anupama		  (</a:t>
            </a:r>
            <a:r>
              <a:rPr lang="en-IN" dirty="0">
                <a:solidFill>
                  <a:schemeClr val="tx1"/>
                </a:solidFill>
              </a:rPr>
              <a:t>TVE24CS135</a:t>
            </a:r>
            <a:r>
              <a:rPr lang="en-IN" dirty="0"/>
              <a:t>)(Roll no:66)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0D2D6-7C9D-E947-F076-FA940F51B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B71D76-5947-382E-4E87-21B51170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05" y="1247382"/>
            <a:ext cx="5296084" cy="3673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9E97B3-94C0-F3F8-4F5E-33A653B9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Customer(User) Dashboard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7DFE7-DC6A-A986-A0D0-86BCF9BD3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247382"/>
            <a:ext cx="5225411" cy="3296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141605-A1DD-3B40-0167-823A72689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746722"/>
            <a:ext cx="5225411" cy="18614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97196F-C6B2-053D-81D9-E1FFFE9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805" y="5222449"/>
            <a:ext cx="5296084" cy="13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0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A6B52-0E8C-C8CF-3D2F-C7485F1B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F10B-319D-C08F-73C0-3F7711DC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E9AC2-AE2B-6571-D7C3-6DBC16EF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F7ED-7126-5BE5-A3C2-24E22AA2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Warehouse Manager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8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4464-60C1-9446-A91C-2EF8754D8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C3D0-46C0-5877-2F5A-79C407CF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Delivery Agent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A3019-9385-B97F-3722-A864B654C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EE73-7D59-EC00-186B-A5FE518A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Individual Contributions</a:t>
            </a:r>
            <a:r>
              <a:rPr lang="en-US" dirty="0"/>
              <a:t> </a:t>
            </a:r>
            <a:r>
              <a:rPr lang="en-US" b="1" dirty="0"/>
              <a:t> 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0A9E1-3CDF-CC86-3319-8038D7D4F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49232"/>
              </p:ext>
            </p:extLst>
          </p:nvPr>
        </p:nvGraphicFramePr>
        <p:xfrm>
          <a:off x="1826569" y="1646088"/>
          <a:ext cx="8224265" cy="3953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853">
                  <a:extLst>
                    <a:ext uri="{9D8B030D-6E8A-4147-A177-3AD203B41FA5}">
                      <a16:colId xmlns:a16="http://schemas.microsoft.com/office/drawing/2014/main" val="1830948548"/>
                    </a:ext>
                  </a:extLst>
                </a:gridCol>
                <a:gridCol w="1644853">
                  <a:extLst>
                    <a:ext uri="{9D8B030D-6E8A-4147-A177-3AD203B41FA5}">
                      <a16:colId xmlns:a16="http://schemas.microsoft.com/office/drawing/2014/main" val="90041431"/>
                    </a:ext>
                  </a:extLst>
                </a:gridCol>
                <a:gridCol w="1644853">
                  <a:extLst>
                    <a:ext uri="{9D8B030D-6E8A-4147-A177-3AD203B41FA5}">
                      <a16:colId xmlns:a16="http://schemas.microsoft.com/office/drawing/2014/main" val="1123982010"/>
                    </a:ext>
                  </a:extLst>
                </a:gridCol>
                <a:gridCol w="1644853">
                  <a:extLst>
                    <a:ext uri="{9D8B030D-6E8A-4147-A177-3AD203B41FA5}">
                      <a16:colId xmlns:a16="http://schemas.microsoft.com/office/drawing/2014/main" val="3065621882"/>
                    </a:ext>
                  </a:extLst>
                </a:gridCol>
                <a:gridCol w="1644853">
                  <a:extLst>
                    <a:ext uri="{9D8B030D-6E8A-4147-A177-3AD203B41FA5}">
                      <a16:colId xmlns:a16="http://schemas.microsoft.com/office/drawing/2014/main" val="4290081009"/>
                    </a:ext>
                  </a:extLst>
                </a:gridCol>
              </a:tblGrid>
              <a:tr h="190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50" kern="100" dirty="0">
                          <a:solidFill>
                            <a:srgbClr val="FFC000"/>
                          </a:solidFill>
                          <a:effectLst/>
                        </a:rPr>
                        <a:t>Role / Module</a:t>
                      </a:r>
                      <a:endParaRPr lang="en-US" sz="1400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50" kern="100" dirty="0">
                          <a:solidFill>
                            <a:srgbClr val="FFC000"/>
                          </a:solidFill>
                          <a:effectLst/>
                        </a:rPr>
                        <a:t>Team Member</a:t>
                      </a:r>
                      <a:endParaRPr lang="en-US" sz="1400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50" kern="100" dirty="0">
                          <a:solidFill>
                            <a:srgbClr val="FFC000"/>
                          </a:solidFill>
                          <a:effectLst/>
                        </a:rPr>
                        <a:t>Frontend </a:t>
                      </a:r>
                      <a:endParaRPr lang="en-US" sz="1400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50" kern="100" dirty="0">
                          <a:solidFill>
                            <a:srgbClr val="FFC000"/>
                          </a:solidFill>
                          <a:effectLst/>
                        </a:rPr>
                        <a:t>Backend </a:t>
                      </a:r>
                      <a:endParaRPr lang="en-US" sz="1400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50" kern="100" dirty="0">
                          <a:solidFill>
                            <a:srgbClr val="FFC000"/>
                          </a:solidFill>
                          <a:effectLst/>
                        </a:rPr>
                        <a:t>Database</a:t>
                      </a:r>
                      <a:endParaRPr lang="en-US" sz="1400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96276679"/>
                  </a:ext>
                </a:extLst>
              </a:tr>
              <a:tr h="892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Customer 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Deva Nanda 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User Dashboard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View products, order placement, active order view, order tracking, Payment processing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Products, Orders, Tracking, Payments 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20989332"/>
                  </a:ext>
                </a:extLst>
              </a:tr>
              <a:tr h="716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Admin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Alan 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Admin Dashboard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User management (CRUD), system monitoring, report generation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Users, Orders, Payments, Vehicles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03411876"/>
                  </a:ext>
                </a:extLst>
              </a:tr>
              <a:tr h="717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Delivery Agent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Anupama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Delivery Agent Dashboard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Accept delivery requests, update order status, vehicle assignment, tracking updates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Orders, Vehicles, Tracking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6789347"/>
                  </a:ext>
                </a:extLst>
              </a:tr>
              <a:tr h="717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Warehouse Manager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Deepa 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Warehouse Manager Dashboard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Inventory management, process orders for dispatch, assign delivery agents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Products, Warehouses, Orders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67870691"/>
                  </a:ext>
                </a:extLst>
              </a:tr>
              <a:tr h="717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Register/login &amp; Integration / QA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Jairaj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Register/Login page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User registration, login, integration of modules, validation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All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494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48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C849C-55AB-0BFA-4AA3-1A5AD50CA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AD02-F10A-D9B3-0B1F-24CE39EB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8A9FC8-E3B8-793B-1DF8-A041AA038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4458" y="1927864"/>
            <a:ext cx="9448420" cy="222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integrate</a:t>
            </a:r>
            <a:r>
              <a:rPr lang="en-US" altLang="en-US" sz="1800" dirty="0"/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OOP, Swing UI, and SQLite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 complete logistics solution.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Simulates real-world operations: orders, payments, shipments, and tracking.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modular, database-driven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practical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foundation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industry-level logistics extensions.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8BFB6-711E-B460-A49A-3036D164FAD2}"/>
              </a:ext>
            </a:extLst>
          </p:cNvPr>
          <p:cNvSpPr txBox="1"/>
          <p:nvPr/>
        </p:nvSpPr>
        <p:spPr>
          <a:xfrm>
            <a:off x="3763652" y="483156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“Simplifying logistics, one class at a time.”</a:t>
            </a:r>
          </a:p>
        </p:txBody>
      </p:sp>
    </p:spTree>
    <p:extLst>
      <p:ext uri="{BB962C8B-B14F-4D97-AF65-F5344CB8AC3E}">
        <p14:creationId xmlns:p14="http://schemas.microsoft.com/office/powerpoint/2010/main" val="31546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3709-07EA-45CB-C369-34527DDC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 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918321-1970-6CDF-504E-18307DF38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3638" y="1790951"/>
            <a:ext cx="9404723" cy="447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Logistics and Delivery Management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Java Swing &amp; SQLite-based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desktop application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real-world logistics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role-based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Admin, Customer, Delivery Agent, Warehouse Manager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Key functionalities:</a:t>
            </a:r>
          </a:p>
          <a:p>
            <a:pPr marL="8001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placement</a:t>
            </a:r>
          </a:p>
          <a:p>
            <a:pPr marL="8001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Shipment tracking</a:t>
            </a:r>
          </a:p>
          <a:p>
            <a:pPr marL="8001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Vehicle scheduling</a:t>
            </a:r>
          </a:p>
          <a:p>
            <a:pPr marL="8001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Warehouse inventory monitoring</a:t>
            </a:r>
          </a:p>
          <a:p>
            <a:pPr marL="8001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Payment handling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OOP principles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GUI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Demonstrates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logistics operations can be digitized and automated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595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564DF-5C28-1B77-67FA-F06EECDD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668E-73C6-D0C0-D1BE-E66A8418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and Objective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F14B-B97F-013E-BD6B-FCD55967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  <a:p>
            <a:pPr lvl="1"/>
            <a:r>
              <a:rPr lang="en-IN" dirty="0"/>
              <a:t>Efficient logistics management is critical for e-commerce and retail businesses. Manual tracking of orders, inefficient vehicle allocation, and unorganized warehouse operations often lead to delays, resource wastage, and poor customer satisfaction. </a:t>
            </a:r>
            <a:endParaRPr lang="en-US" dirty="0"/>
          </a:p>
          <a:p>
            <a:r>
              <a:rPr lang="en-US" dirty="0"/>
              <a:t>Objective: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To Design and Develop a Logistics and Delivery Management System based on OOP concepts </a:t>
            </a:r>
            <a:r>
              <a:rPr lang="en-IN" dirty="0">
                <a:solidFill>
                  <a:srgbClr val="FFC000"/>
                </a:solidFill>
              </a:rPr>
              <a:t>that can handle </a:t>
            </a:r>
            <a:r>
              <a:rPr lang="en-IN" b="1" dirty="0">
                <a:solidFill>
                  <a:srgbClr val="FFC000"/>
                </a:solidFill>
              </a:rPr>
              <a:t>order placing</a:t>
            </a:r>
            <a:r>
              <a:rPr lang="en-IN" dirty="0">
                <a:solidFill>
                  <a:srgbClr val="FFC000"/>
                </a:solidFill>
              </a:rPr>
              <a:t>, </a:t>
            </a:r>
            <a:r>
              <a:rPr lang="en-IN" b="1" dirty="0">
                <a:solidFill>
                  <a:srgbClr val="FFC000"/>
                </a:solidFill>
              </a:rPr>
              <a:t>shipment scheduling, order tracking, warehouse management, and payments</a:t>
            </a:r>
            <a:r>
              <a:rPr lang="en-IN" dirty="0">
                <a:solidFill>
                  <a:srgbClr val="FFC000"/>
                </a:solidFill>
              </a:rPr>
              <a:t> in an integrated manner.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0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17CF5-D6F3-279B-63BB-A431E912C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781E-D193-4E14-17FD-1722D3EC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Methodology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1880-806A-F8F4-CB83-7F80CD35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0177"/>
            <a:ext cx="3647797" cy="548880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B36C7C-6E12-E54C-266A-9A0616028E68}"/>
              </a:ext>
            </a:extLst>
          </p:cNvPr>
          <p:cNvSpPr txBox="1">
            <a:spLocks/>
          </p:cNvSpPr>
          <p:nvPr/>
        </p:nvSpPr>
        <p:spPr>
          <a:xfrm>
            <a:off x="5943975" y="1440177"/>
            <a:ext cx="3647797" cy="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Use Case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656552-E2D5-F73F-471D-44887B9A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75" y="2026531"/>
            <a:ext cx="4474940" cy="4378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6479D3-CAB9-4ED3-AF5F-313D6AD3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81" y="2026531"/>
            <a:ext cx="4131912" cy="43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833F7-CF4D-A64E-B24D-A630CCFF9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560-3E80-E53E-191E-73D00777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Methodology</a:t>
            </a:r>
            <a:r>
              <a:rPr lang="en-US" dirty="0"/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A2954-DD80-BF2C-BD26-38D44259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62" y="1925424"/>
            <a:ext cx="4121239" cy="4572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9D736E-DF92-6EC6-A80B-1D4661A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0177"/>
            <a:ext cx="3647797" cy="54888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70B6AB-21B6-15FF-651C-7C00D712B210}"/>
              </a:ext>
            </a:extLst>
          </p:cNvPr>
          <p:cNvSpPr txBox="1">
            <a:spLocks/>
          </p:cNvSpPr>
          <p:nvPr/>
        </p:nvSpPr>
        <p:spPr>
          <a:xfrm>
            <a:off x="5348472" y="1304368"/>
            <a:ext cx="3647797" cy="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DB design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FF3289-B3E6-1BB1-9837-9A0DA4CA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925424"/>
            <a:ext cx="66756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9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55015-D64C-D45E-1E92-BF031EBA6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6FB7-2534-96D5-DD4D-B9000FC0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4458" cy="1400530"/>
          </a:xfrm>
        </p:spPr>
        <p:txBody>
          <a:bodyPr/>
          <a:lstStyle/>
          <a:p>
            <a:r>
              <a:rPr lang="en-US" b="1" dirty="0"/>
              <a:t> Hardware &amp; Software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2E9F-7182-9DA2-03A5-7414C9AA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36" y="1841697"/>
            <a:ext cx="4637612" cy="41954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Hardware Requirements</a:t>
            </a:r>
          </a:p>
          <a:p>
            <a:pPr lvl="1"/>
            <a:r>
              <a:rPr lang="en-US" b="1" dirty="0"/>
              <a:t>Processor:</a:t>
            </a:r>
            <a:r>
              <a:rPr lang="en-US" dirty="0"/>
              <a:t> Dual Core 2.0 GHz or higher</a:t>
            </a:r>
          </a:p>
          <a:p>
            <a:pPr lvl="1"/>
            <a:r>
              <a:rPr lang="en-US" b="1" dirty="0"/>
              <a:t>RAM:</a:t>
            </a:r>
            <a:r>
              <a:rPr lang="en-US" dirty="0"/>
              <a:t> 2 GB</a:t>
            </a:r>
          </a:p>
          <a:p>
            <a:pPr lvl="1"/>
            <a:r>
              <a:rPr lang="en-US" b="1" dirty="0"/>
              <a:t>Hard Disk:</a:t>
            </a:r>
            <a:r>
              <a:rPr lang="en-US" dirty="0"/>
              <a:t> 500 MB free space</a:t>
            </a:r>
          </a:p>
          <a:p>
            <a:pPr lvl="1"/>
            <a:r>
              <a:rPr lang="en-US" b="1" dirty="0"/>
              <a:t>Display:</a:t>
            </a:r>
            <a:r>
              <a:rPr lang="en-US" dirty="0"/>
              <a:t> 1024 × 768 resolution</a:t>
            </a:r>
          </a:p>
          <a:p>
            <a:pPr lvl="1"/>
            <a:r>
              <a:rPr lang="en-US" b="1" dirty="0"/>
              <a:t>Input Devices:</a:t>
            </a:r>
            <a:r>
              <a:rPr lang="en-US" dirty="0"/>
              <a:t> Keyboard, Mouse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B87CDA-3BF5-CEB8-876E-1F96925A470C}"/>
              </a:ext>
            </a:extLst>
          </p:cNvPr>
          <p:cNvSpPr txBox="1">
            <a:spLocks/>
          </p:cNvSpPr>
          <p:nvPr/>
        </p:nvSpPr>
        <p:spPr>
          <a:xfrm>
            <a:off x="6333242" y="1841697"/>
            <a:ext cx="5212647" cy="378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FFC000"/>
                </a:solidFill>
              </a:rPr>
              <a:t>Software Requirements</a:t>
            </a:r>
          </a:p>
          <a:p>
            <a:pPr lvl="1"/>
            <a:r>
              <a:rPr lang="en-US" b="1" dirty="0"/>
              <a:t>Operating System:</a:t>
            </a:r>
            <a:r>
              <a:rPr lang="en-US" dirty="0"/>
              <a:t> Windows 11</a:t>
            </a:r>
          </a:p>
          <a:p>
            <a:pPr lvl="1"/>
            <a:r>
              <a:rPr lang="en-US" b="1" dirty="0"/>
              <a:t>Programming Language:</a:t>
            </a:r>
            <a:r>
              <a:rPr lang="en-US" dirty="0"/>
              <a:t> Java (JDK 8 or above)</a:t>
            </a:r>
          </a:p>
          <a:p>
            <a:pPr lvl="1"/>
            <a:r>
              <a:rPr lang="en-US" b="1" dirty="0"/>
              <a:t>IDE :</a:t>
            </a:r>
            <a:r>
              <a:rPr lang="en-US" dirty="0"/>
              <a:t>  Eclipse</a:t>
            </a:r>
          </a:p>
          <a:p>
            <a:pPr lvl="1"/>
            <a:r>
              <a:rPr lang="en-US" b="1" dirty="0"/>
              <a:t>Database:</a:t>
            </a:r>
            <a:r>
              <a:rPr lang="en-US" dirty="0"/>
              <a:t> SQLite </a:t>
            </a:r>
          </a:p>
          <a:p>
            <a:pPr lvl="1"/>
            <a:r>
              <a:rPr lang="en-US" b="1" dirty="0"/>
              <a:t>Libraries / Drivers:</a:t>
            </a:r>
            <a:endParaRPr lang="en-US" dirty="0"/>
          </a:p>
          <a:p>
            <a:pPr lvl="2"/>
            <a:r>
              <a:rPr lang="en-US" dirty="0"/>
              <a:t>SQLite JDBC Driver</a:t>
            </a:r>
          </a:p>
          <a:p>
            <a:pPr lvl="2"/>
            <a:r>
              <a:rPr lang="en-US" dirty="0"/>
              <a:t>Java Swing (for GUI)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3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7218-23F6-5AFF-1C7E-CE4DE3B1E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9EE2-97DF-0C46-43CF-C6422460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Environment Setup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8273AB-62B0-59F2-9D83-A6D946B82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7388" y="1853248"/>
            <a:ext cx="4318262" cy="43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4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DA92-3555-F0FF-E928-13FBCB904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C5B0-5984-1AA2-F7CC-1326371B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34" y="1721089"/>
            <a:ext cx="8825657" cy="1915647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 Implementation Results 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E6D546-725C-CC3A-A49F-9184E27A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077" y="3636736"/>
            <a:ext cx="8825658" cy="860400"/>
          </a:xfrm>
        </p:spPr>
        <p:txBody>
          <a:bodyPr/>
          <a:lstStyle/>
          <a:p>
            <a:r>
              <a:rPr lang="en-US" dirty="0"/>
              <a:t>Role based Dashboard screenshots</a:t>
            </a:r>
          </a:p>
        </p:txBody>
      </p:sp>
    </p:spTree>
    <p:extLst>
      <p:ext uri="{BB962C8B-B14F-4D97-AF65-F5344CB8AC3E}">
        <p14:creationId xmlns:p14="http://schemas.microsoft.com/office/powerpoint/2010/main" val="325074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70214-4652-5B34-97D5-6B55AB84D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AA8F-E73A-87A4-B041-EEA20D5E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Login Page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1C7FC-CC83-42E5-C710-BE469D7A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13784"/>
            <a:ext cx="7190867" cy="402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CB229-01D8-3CBB-2996-2B410461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75" y="1786374"/>
            <a:ext cx="3657917" cy="38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37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538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SemiBold Condensed</vt:lpstr>
      <vt:lpstr>Calibri</vt:lpstr>
      <vt:lpstr>Century Gothic</vt:lpstr>
      <vt:lpstr>Wingdings 3</vt:lpstr>
      <vt:lpstr>Ion</vt:lpstr>
      <vt:lpstr>LOGISTICS &amp; DELIVERY MANAGEMENT SYSTEM</vt:lpstr>
      <vt:lpstr>Introduction </vt:lpstr>
      <vt:lpstr>Problem Statement and Objective </vt:lpstr>
      <vt:lpstr>Design Methodology </vt:lpstr>
      <vt:lpstr>Design Methodology </vt:lpstr>
      <vt:lpstr> Hardware &amp; Software Requirements</vt:lpstr>
      <vt:lpstr>Implementation Environment Setup</vt:lpstr>
      <vt:lpstr> Implementation Results </vt:lpstr>
      <vt:lpstr>1. Login Page</vt:lpstr>
      <vt:lpstr>2. Customer(User) Dashboard</vt:lpstr>
      <vt:lpstr>3. Admin Dashboard</vt:lpstr>
      <vt:lpstr>4. Warehouse Manager Dashboard</vt:lpstr>
      <vt:lpstr>5. Delivery Agent Dashboard</vt:lpstr>
      <vt:lpstr>Individual Contributions  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Sumod Kumar</dc:creator>
  <cp:lastModifiedBy>Sumod Kumar</cp:lastModifiedBy>
  <cp:revision>50</cp:revision>
  <dcterms:created xsi:type="dcterms:W3CDTF">2025-10-03T14:32:29Z</dcterms:created>
  <dcterms:modified xsi:type="dcterms:W3CDTF">2025-10-03T17:09:54Z</dcterms:modified>
</cp:coreProperties>
</file>