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4"/>
  </p:notesMasterIdLst>
  <p:sldIdLst>
    <p:sldId id="256" r:id="rId2"/>
    <p:sldId id="259" r:id="rId3"/>
    <p:sldId id="282" r:id="rId4"/>
    <p:sldId id="336" r:id="rId5"/>
    <p:sldId id="306" r:id="rId6"/>
    <p:sldId id="325" r:id="rId7"/>
    <p:sldId id="326" r:id="rId8"/>
    <p:sldId id="328" r:id="rId9"/>
    <p:sldId id="327" r:id="rId10"/>
    <p:sldId id="329" r:id="rId11"/>
    <p:sldId id="330" r:id="rId12"/>
    <p:sldId id="331" r:id="rId13"/>
    <p:sldId id="308" r:id="rId14"/>
    <p:sldId id="309" r:id="rId15"/>
    <p:sldId id="338" r:id="rId16"/>
    <p:sldId id="340" r:id="rId17"/>
    <p:sldId id="319" r:id="rId18"/>
    <p:sldId id="322" r:id="rId19"/>
    <p:sldId id="332" r:id="rId20"/>
    <p:sldId id="333" r:id="rId21"/>
    <p:sldId id="337" r:id="rId22"/>
    <p:sldId id="335" r:id="rId23"/>
  </p:sldIdLst>
  <p:sldSz cx="9144000" cy="5143500" type="screen16x9"/>
  <p:notesSz cx="6858000" cy="9144000"/>
  <p:embeddedFontLst>
    <p:embeddedFont>
      <p:font typeface="Albert Sans" panose="02010600030101010101" charset="0"/>
      <p:regular r:id="rId25"/>
      <p:bold r:id="rId26"/>
      <p:italic r:id="rId27"/>
      <p:boldItalic r:id="rId28"/>
    </p:embeddedFont>
    <p:embeddedFont>
      <p:font typeface="Albert Sans SemiBold" panose="02010600030101010101"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2CC543-97A7-47C9-BE5C-C29EAE17B6F9}">
  <a:tblStyle styleId="{2B2CC543-97A7-47C9-BE5C-C29EAE17B6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D0FF27-F965-4C70-8416-881E545122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9862fcd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49862fcd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35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459e70b79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459e70b79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74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459e70b79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459e70b79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df52a00d07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df52a00d0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459e70b79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5459e70b79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90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19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9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84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7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5459e70b79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5459e70b79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9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64950" y="737225"/>
            <a:ext cx="4814100" cy="2945700"/>
          </a:xfrm>
          <a:prstGeom prst="rect">
            <a:avLst/>
          </a:prstGeom>
          <a:solidFill>
            <a:schemeClr val="lt1"/>
          </a:solidFill>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b="0">
                <a:latin typeface="Albert Sans SemiBold"/>
                <a:ea typeface="Albert Sans SemiBold"/>
                <a:cs typeface="Albert Sans SemiBold"/>
                <a:sym typeface="Albert Sans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488500" y="3653275"/>
            <a:ext cx="4167000" cy="3528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rot="10800000">
            <a:off x="269250" y="362050"/>
            <a:ext cx="10977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rot="10800000">
            <a:off x="7750700" y="4970800"/>
            <a:ext cx="1097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301300" y="1536450"/>
            <a:ext cx="4541400" cy="84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9"/>
          <p:cNvSpPr txBox="1">
            <a:spLocks noGrp="1"/>
          </p:cNvSpPr>
          <p:nvPr>
            <p:ph type="subTitle" idx="1"/>
          </p:nvPr>
        </p:nvSpPr>
        <p:spPr>
          <a:xfrm>
            <a:off x="2301300" y="2517775"/>
            <a:ext cx="4541400" cy="979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9"/>
          <p:cNvSpPr/>
          <p:nvPr/>
        </p:nvSpPr>
        <p:spPr>
          <a:xfrm>
            <a:off x="924600" y="698700"/>
            <a:ext cx="7294800" cy="3746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26700" y="446525"/>
            <a:ext cx="3090600" cy="60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026700" y="4128725"/>
            <a:ext cx="3090600" cy="60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3"/>
        <p:cNvGrpSpPr/>
        <p:nvPr/>
      </p:nvGrpSpPr>
      <p:grpSpPr>
        <a:xfrm>
          <a:off x="0" y="0"/>
          <a:ext cx="0" cy="0"/>
          <a:chOff x="0" y="0"/>
          <a:chExt cx="0" cy="0"/>
        </a:xfrm>
      </p:grpSpPr>
      <p:sp>
        <p:nvSpPr>
          <p:cNvPr id="64" name="Google Shape;64;p11"/>
          <p:cNvSpPr txBox="1">
            <a:spLocks noGrp="1"/>
          </p:cNvSpPr>
          <p:nvPr>
            <p:ph type="title" hasCustomPrompt="1"/>
          </p:nvPr>
        </p:nvSpPr>
        <p:spPr>
          <a:xfrm>
            <a:off x="1284000" y="1744025"/>
            <a:ext cx="6576000" cy="1393200"/>
          </a:xfrm>
          <a:prstGeom prst="rect">
            <a:avLst/>
          </a:prstGeom>
          <a:solidFill>
            <a:schemeClr val="dk2"/>
          </a:solidFill>
        </p:spPr>
        <p:txBody>
          <a:bodyPr spcFirstLastPara="1" wrap="square" lIns="91425" tIns="91425" rIns="91425" bIns="91425" anchor="t" anchorCtr="0">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65" name="Google Shape;65;p11"/>
          <p:cNvSpPr txBox="1">
            <a:spLocks noGrp="1"/>
          </p:cNvSpPr>
          <p:nvPr>
            <p:ph type="subTitle" idx="1"/>
          </p:nvPr>
        </p:nvSpPr>
        <p:spPr>
          <a:xfrm>
            <a:off x="1284000" y="3255175"/>
            <a:ext cx="6576000" cy="44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2"/>
        <p:cNvGrpSpPr/>
        <p:nvPr/>
      </p:nvGrpSpPr>
      <p:grpSpPr>
        <a:xfrm>
          <a:off x="0" y="0"/>
          <a:ext cx="0" cy="0"/>
          <a:chOff x="0" y="0"/>
          <a:chExt cx="0" cy="0"/>
        </a:xfrm>
      </p:grpSpPr>
      <p:sp>
        <p:nvSpPr>
          <p:cNvPr id="213" name="Google Shape;213;p28"/>
          <p:cNvSpPr/>
          <p:nvPr/>
        </p:nvSpPr>
        <p:spPr>
          <a:xfrm rot="-804930">
            <a:off x="3666097" y="266076"/>
            <a:ext cx="5574305" cy="3295020"/>
          </a:xfrm>
          <a:prstGeom prst="arc">
            <a:avLst>
              <a:gd name="adj1" fmla="val 16057500"/>
              <a:gd name="adj2" fmla="val 5515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rot="-6395119">
            <a:off x="5840319" y="263514"/>
            <a:ext cx="173415" cy="173415"/>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rot="10800000" flipH="1">
            <a:off x="476902" y="4694300"/>
            <a:ext cx="152400" cy="1524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rot="10800000" flipH="1">
            <a:off x="629301" y="4608502"/>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7"/>
        <p:cNvGrpSpPr/>
        <p:nvPr/>
      </p:nvGrpSpPr>
      <p:grpSpPr>
        <a:xfrm>
          <a:off x="0" y="0"/>
          <a:ext cx="0" cy="0"/>
          <a:chOff x="0" y="0"/>
          <a:chExt cx="0" cy="0"/>
        </a:xfrm>
      </p:grpSpPr>
      <p:sp>
        <p:nvSpPr>
          <p:cNvPr id="218" name="Google Shape;218;p29"/>
          <p:cNvSpPr/>
          <p:nvPr/>
        </p:nvSpPr>
        <p:spPr>
          <a:xfrm rot="-2254707">
            <a:off x="-4148942" y="-1447448"/>
            <a:ext cx="7224432" cy="263702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rot="-5400000">
            <a:off x="1425296" y="222178"/>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2254707">
            <a:off x="6325708" y="3760577"/>
            <a:ext cx="7224432" cy="263702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rot="-5400000">
            <a:off x="7659671" y="4726428"/>
            <a:ext cx="85800" cy="85800"/>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1pPr>
            <a:lvl2pPr lvl="1"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74" r:id="rId5"/>
    <p:sldLayoutId id="214748367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postbot/distilgpt2-emailgen-V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huggingface.co/datasets/LightTai/personalized-emai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p:cNvGrpSpPr/>
        <p:nvPr/>
      </p:nvGrpSpPr>
      <p:grpSpPr>
        <a:xfrm>
          <a:off x="0" y="0"/>
          <a:ext cx="0" cy="0"/>
          <a:chOff x="0" y="0"/>
          <a:chExt cx="0" cy="0"/>
        </a:xfrm>
      </p:grpSpPr>
      <p:sp>
        <p:nvSpPr>
          <p:cNvPr id="232" name="Google Shape;232;p33"/>
          <p:cNvSpPr/>
          <p:nvPr/>
        </p:nvSpPr>
        <p:spPr>
          <a:xfrm rot="2260023">
            <a:off x="2241254" y="-402920"/>
            <a:ext cx="4502416" cy="584919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txBox="1">
            <a:spLocks noGrp="1"/>
          </p:cNvSpPr>
          <p:nvPr>
            <p:ph type="ctrTitle"/>
          </p:nvPr>
        </p:nvSpPr>
        <p:spPr>
          <a:xfrm>
            <a:off x="2164950" y="1060375"/>
            <a:ext cx="4814100" cy="294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Generating Personalized Emails with GPT-2</a:t>
            </a:r>
          </a:p>
        </p:txBody>
      </p:sp>
      <p:sp>
        <p:nvSpPr>
          <p:cNvPr id="234" name="Google Shape;234;p33"/>
          <p:cNvSpPr/>
          <p:nvPr/>
        </p:nvSpPr>
        <p:spPr>
          <a:xfrm rot="-428975">
            <a:off x="1955424" y="3663395"/>
            <a:ext cx="173549" cy="173549"/>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rot="-1124341">
            <a:off x="6652921" y="729319"/>
            <a:ext cx="250266" cy="250266"/>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txBox="1">
            <a:spLocks noGrp="1"/>
          </p:cNvSpPr>
          <p:nvPr>
            <p:ph type="subTitle" idx="1"/>
          </p:nvPr>
        </p:nvSpPr>
        <p:spPr>
          <a:xfrm>
            <a:off x="2488500" y="3653275"/>
            <a:ext cx="4167000" cy="3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Albert Sans"/>
              </a:rPr>
              <a:t>Group O: Yun Cao, Yue Liu, Muyang Cheng, Nan Chen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B72565-B55E-FE8C-615A-37B410EDD525}"/>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4" name="Content Placeholder 6" descr="A screenshot of a computer&#10;&#10;Description automatically generated">
            <a:extLst>
              <a:ext uri="{FF2B5EF4-FFF2-40B4-BE49-F238E27FC236}">
                <a16:creationId xmlns:a16="http://schemas.microsoft.com/office/drawing/2014/main" id="{469496F8-9962-2C01-50BB-193F0428BCF3}"/>
              </a:ext>
            </a:extLst>
          </p:cNvPr>
          <p:cNvPicPr>
            <a:picLocks noChangeAspect="1"/>
          </p:cNvPicPr>
          <p:nvPr/>
        </p:nvPicPr>
        <p:blipFill>
          <a:blip r:embed="rId2"/>
          <a:stretch>
            <a:fillRect/>
          </a:stretch>
        </p:blipFill>
        <p:spPr>
          <a:xfrm>
            <a:off x="742490" y="713168"/>
            <a:ext cx="7659019" cy="4023931"/>
          </a:xfrm>
          <a:prstGeom prst="rect">
            <a:avLst/>
          </a:prstGeom>
        </p:spPr>
      </p:pic>
      <p:sp>
        <p:nvSpPr>
          <p:cNvPr id="3" name="Rectangle 2">
            <a:extLst>
              <a:ext uri="{FF2B5EF4-FFF2-40B4-BE49-F238E27FC236}">
                <a16:creationId xmlns:a16="http://schemas.microsoft.com/office/drawing/2014/main" id="{DF143B8F-EF97-438B-AA4A-D637AB233A96}"/>
              </a:ext>
            </a:extLst>
          </p:cNvPr>
          <p:cNvSpPr/>
          <p:nvPr/>
        </p:nvSpPr>
        <p:spPr>
          <a:xfrm>
            <a:off x="1696940" y="252512"/>
            <a:ext cx="729411"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Clear</a:t>
            </a:r>
          </a:p>
        </p:txBody>
      </p:sp>
    </p:spTree>
    <p:extLst>
      <p:ext uri="{BB962C8B-B14F-4D97-AF65-F5344CB8AC3E}">
        <p14:creationId xmlns:p14="http://schemas.microsoft.com/office/powerpoint/2010/main" val="74201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F9D2D8-BFBC-E703-754E-4026133FBBF9}"/>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5" name="Content Placeholder 6" descr="A screenshot of a computer&#10;&#10;Description automatically generated">
            <a:extLst>
              <a:ext uri="{FF2B5EF4-FFF2-40B4-BE49-F238E27FC236}">
                <a16:creationId xmlns:a16="http://schemas.microsoft.com/office/drawing/2014/main" id="{8502F854-139D-4A6C-6285-DE4536B97FB8}"/>
              </a:ext>
            </a:extLst>
          </p:cNvPr>
          <p:cNvPicPr>
            <a:picLocks noChangeAspect="1"/>
          </p:cNvPicPr>
          <p:nvPr/>
        </p:nvPicPr>
        <p:blipFill>
          <a:blip r:embed="rId2"/>
          <a:stretch>
            <a:fillRect/>
          </a:stretch>
        </p:blipFill>
        <p:spPr>
          <a:xfrm>
            <a:off x="530436" y="695639"/>
            <a:ext cx="8083128" cy="4194489"/>
          </a:xfrm>
          <a:prstGeom prst="rect">
            <a:avLst/>
          </a:prstGeom>
        </p:spPr>
      </p:pic>
      <p:sp>
        <p:nvSpPr>
          <p:cNvPr id="3" name="Rectangle 2">
            <a:extLst>
              <a:ext uri="{FF2B5EF4-FFF2-40B4-BE49-F238E27FC236}">
                <a16:creationId xmlns:a16="http://schemas.microsoft.com/office/drawing/2014/main" id="{6F7208CE-1ACD-0F95-1CB8-68529A64D432}"/>
              </a:ext>
            </a:extLst>
          </p:cNvPr>
          <p:cNvSpPr/>
          <p:nvPr/>
        </p:nvSpPr>
        <p:spPr>
          <a:xfrm>
            <a:off x="1687804" y="253371"/>
            <a:ext cx="618345"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Retry</a:t>
            </a:r>
          </a:p>
        </p:txBody>
      </p:sp>
    </p:spTree>
    <p:extLst>
      <p:ext uri="{BB962C8B-B14F-4D97-AF65-F5344CB8AC3E}">
        <p14:creationId xmlns:p14="http://schemas.microsoft.com/office/powerpoint/2010/main" val="43671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CF9A66-6FAA-5C92-49B8-11C1CA82CCBE}"/>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4" name="Content Placeholder 8" descr="A screenshot of a computer&#10;&#10;Description automatically generated">
            <a:extLst>
              <a:ext uri="{FF2B5EF4-FFF2-40B4-BE49-F238E27FC236}">
                <a16:creationId xmlns:a16="http://schemas.microsoft.com/office/drawing/2014/main" id="{4B6C1F6B-C8AC-26EA-3FA1-F45711F6C2CE}"/>
              </a:ext>
            </a:extLst>
          </p:cNvPr>
          <p:cNvPicPr>
            <a:picLocks noChangeAspect="1"/>
          </p:cNvPicPr>
          <p:nvPr/>
        </p:nvPicPr>
        <p:blipFill>
          <a:blip r:embed="rId2"/>
          <a:stretch>
            <a:fillRect/>
          </a:stretch>
        </p:blipFill>
        <p:spPr>
          <a:xfrm>
            <a:off x="586982" y="677257"/>
            <a:ext cx="7970035" cy="4128981"/>
          </a:xfrm>
          <a:prstGeom prst="rect">
            <a:avLst/>
          </a:prstGeom>
        </p:spPr>
      </p:pic>
    </p:spTree>
    <p:extLst>
      <p:ext uri="{BB962C8B-B14F-4D97-AF65-F5344CB8AC3E}">
        <p14:creationId xmlns:p14="http://schemas.microsoft.com/office/powerpoint/2010/main" val="31232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2083027" y="405944"/>
            <a:ext cx="4977945"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Data Analysis</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4532FCE-A714-4B7A-DBC2-A18CB95E6238}"/>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pic>
        <p:nvPicPr>
          <p:cNvPr id="3" name="Picture 3">
            <a:extLst>
              <a:ext uri="{FF2B5EF4-FFF2-40B4-BE49-F238E27FC236}">
                <a16:creationId xmlns:a16="http://schemas.microsoft.com/office/drawing/2014/main" id="{9649FE5F-7A2A-9AFD-8B76-1DF1F486108E}"/>
              </a:ext>
            </a:extLst>
          </p:cNvPr>
          <p:cNvPicPr>
            <a:picLocks noChangeAspect="1"/>
          </p:cNvPicPr>
          <p:nvPr/>
        </p:nvPicPr>
        <p:blipFill>
          <a:blip r:embed="rId3"/>
          <a:stretch>
            <a:fillRect/>
          </a:stretch>
        </p:blipFill>
        <p:spPr>
          <a:xfrm>
            <a:off x="955390" y="1105673"/>
            <a:ext cx="7388180" cy="3784455"/>
          </a:xfrm>
          <a:prstGeom prst="rect">
            <a:avLst/>
          </a:prstGeom>
        </p:spPr>
      </p:pic>
    </p:spTree>
    <p:extLst>
      <p:ext uri="{BB962C8B-B14F-4D97-AF65-F5344CB8AC3E}">
        <p14:creationId xmlns:p14="http://schemas.microsoft.com/office/powerpoint/2010/main" val="273262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519448" y="558516"/>
            <a:ext cx="8105103"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NLP Methodology and Techniques Employed</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0DAB930-6CB0-B678-A28D-3A6E495CB393}"/>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sp>
        <p:nvSpPr>
          <p:cNvPr id="4" name="文本框 3">
            <a:extLst>
              <a:ext uri="{FF2B5EF4-FFF2-40B4-BE49-F238E27FC236}">
                <a16:creationId xmlns:a16="http://schemas.microsoft.com/office/drawing/2014/main" id="{5898F595-5B71-AF2D-80A4-BBFA2969AF62}"/>
              </a:ext>
            </a:extLst>
          </p:cNvPr>
          <p:cNvSpPr txBox="1"/>
          <p:nvPr/>
        </p:nvSpPr>
        <p:spPr>
          <a:xfrm>
            <a:off x="296213" y="1287887"/>
            <a:ext cx="8551572"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Tokenization and Text Processing:</a:t>
            </a:r>
            <a:r>
              <a:rPr lang="zh-CN" altLang="en-US" sz="1600" dirty="0"/>
              <a:t> </a:t>
            </a:r>
            <a:r>
              <a:rPr lang="en-US" altLang="zh-CN" sz="1600" dirty="0"/>
              <a:t>Use the </a:t>
            </a:r>
            <a:r>
              <a:rPr lang="en-US" altLang="zh-CN" sz="1600" dirty="0" err="1"/>
              <a:t>AutoTokenizer</a:t>
            </a:r>
            <a:r>
              <a:rPr lang="en-US" altLang="zh-CN" sz="1600" dirty="0"/>
              <a:t> from the transformers library to tokenize input data, which is crucial for processing text in a format suitable for NLP models.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Dataset Handling:</a:t>
            </a:r>
            <a:r>
              <a:rPr lang="zh-CN" altLang="en-US" sz="1600" dirty="0"/>
              <a:t> </a:t>
            </a:r>
            <a:r>
              <a:rPr lang="en-US" altLang="zh-CN" sz="1600" dirty="0"/>
              <a:t>Employs the datasets library to load and manage datasets, converting datasets to Pandas tables for easier handling and then back to the dataset format after preprocessing for training.</a:t>
            </a:r>
          </a:p>
          <a:p>
            <a:endParaRPr lang="en-US" altLang="zh-CN" sz="1600" dirty="0"/>
          </a:p>
          <a:p>
            <a:pPr marL="285750" indent="-285750">
              <a:buFont typeface="Arial" panose="020B0604020202020204" pitchFamily="34" charset="0"/>
              <a:buChar char="•"/>
            </a:pPr>
            <a:r>
              <a:rPr lang="en-US" altLang="zh-CN" sz="1600" dirty="0"/>
              <a:t>Neural Network Modeling: Use </a:t>
            </a:r>
            <a:r>
              <a:rPr lang="en-US" altLang="zh-CN" sz="1600" dirty="0" err="1"/>
              <a:t>AutoModelForCausalLM</a:t>
            </a:r>
            <a:r>
              <a:rPr lang="en-US" altLang="zh-CN" sz="1600" dirty="0"/>
              <a:t> from the transformers library to load a pretrained causal language model specifically designed for generating sequences of text.</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Evaluation Metrics: Implements evaluation metrics using the evaluate library (specifically the rouge metric), which is widely used to assess the quality of text generation against reference texts. This is critical for understanding model performance in generative tasks.</a:t>
            </a:r>
          </a:p>
        </p:txBody>
      </p:sp>
    </p:spTree>
    <p:extLst>
      <p:ext uri="{BB962C8B-B14F-4D97-AF65-F5344CB8AC3E}">
        <p14:creationId xmlns:p14="http://schemas.microsoft.com/office/powerpoint/2010/main" val="151047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519448" y="558516"/>
            <a:ext cx="8105103"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Transfer Dataset to Model Tokenize</a:t>
            </a:r>
          </a:p>
        </p:txBody>
      </p:sp>
      <p:sp>
        <p:nvSpPr>
          <p:cNvPr id="3" name="文本框 2">
            <a:extLst>
              <a:ext uri="{FF2B5EF4-FFF2-40B4-BE49-F238E27FC236}">
                <a16:creationId xmlns:a16="http://schemas.microsoft.com/office/drawing/2014/main" id="{A0DAB930-6CB0-B678-A28D-3A6E495CB393}"/>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sp>
        <p:nvSpPr>
          <p:cNvPr id="4" name="文本框 3">
            <a:extLst>
              <a:ext uri="{FF2B5EF4-FFF2-40B4-BE49-F238E27FC236}">
                <a16:creationId xmlns:a16="http://schemas.microsoft.com/office/drawing/2014/main" id="{5898F595-5B71-AF2D-80A4-BBFA2969AF62}"/>
              </a:ext>
            </a:extLst>
          </p:cNvPr>
          <p:cNvSpPr txBox="1"/>
          <p:nvPr/>
        </p:nvSpPr>
        <p:spPr>
          <a:xfrm>
            <a:off x="296213" y="1143291"/>
            <a:ext cx="8551572"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Loading Pre-trained Model Tokenizer: An </a:t>
            </a:r>
            <a:r>
              <a:rPr lang="en-US" altLang="zh-CN" sz="1600" dirty="0" err="1"/>
              <a:t>AutoTokenizer</a:t>
            </a:r>
            <a:r>
              <a:rPr lang="en-US" altLang="zh-CN" sz="1600" dirty="0"/>
              <a:t> is loaded with a specified pre-trained model checkpoint.</a:t>
            </a:r>
            <a:r>
              <a:rPr lang="zh-CN" altLang="en-US" sz="1600" dirty="0"/>
              <a:t> </a:t>
            </a:r>
            <a:r>
              <a:rPr lang="en-US" altLang="zh-CN" sz="1600" dirty="0"/>
              <a:t>The tokenizer is a crucial tool that converts text data into a format that can be processed by machine learning models.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Tokenization Function: The</a:t>
            </a:r>
            <a:r>
              <a:rPr lang="zh-CN" altLang="en-US" sz="1600" dirty="0"/>
              <a:t> </a:t>
            </a:r>
            <a:r>
              <a:rPr lang="en-US" altLang="zh-CN" sz="1600" dirty="0"/>
              <a:t>tokenize</a:t>
            </a:r>
            <a:r>
              <a:rPr lang="zh-CN" altLang="en-US" sz="1600" dirty="0"/>
              <a:t> </a:t>
            </a:r>
            <a:r>
              <a:rPr lang="en-US" altLang="zh-CN" sz="1600" dirty="0"/>
              <a:t>function is defined to tokenize the inputs. It takes examples from the dataset and pulls the product, gender, profession, and hobby columns. These columns are tokenized, meaning they are converted into a sequence of numbers that represent the text in a way the model can understand. </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Processing the Dataset: The dataset is split into a training set and a test set with a 50/50 split. The original Data</a:t>
            </a:r>
            <a:r>
              <a:rPr lang="zh-CN" altLang="en-US" sz="1600" dirty="0"/>
              <a:t> </a:t>
            </a:r>
            <a:r>
              <a:rPr lang="en-US" altLang="zh-CN" sz="1600" dirty="0"/>
              <a:t>Frame is then converted into a Dataset object, which is a more efficient format for handling datasets in machine learning workflows.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Tokenizing the Dataset: The actual tokenization process happens where the training and test sets are mapped with the tokenize</a:t>
            </a:r>
            <a:r>
              <a:rPr lang="zh-CN" altLang="en-US" sz="1600" dirty="0"/>
              <a:t> </a:t>
            </a:r>
            <a:r>
              <a:rPr lang="en-US" altLang="zh-CN" sz="1600" dirty="0"/>
              <a:t>function. This means that all the text data in these datasets is converted into tokens.</a:t>
            </a:r>
          </a:p>
        </p:txBody>
      </p:sp>
    </p:spTree>
    <p:extLst>
      <p:ext uri="{BB962C8B-B14F-4D97-AF65-F5344CB8AC3E}">
        <p14:creationId xmlns:p14="http://schemas.microsoft.com/office/powerpoint/2010/main" val="21499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1519209" y="350136"/>
            <a:ext cx="6105582" cy="584775"/>
          </a:xfrm>
          <a:prstGeom prst="rect">
            <a:avLst/>
          </a:prstGeom>
          <a:noFill/>
        </p:spPr>
        <p:txBody>
          <a:bodyPr wrap="square" rtlCol="0">
            <a:spAutoFit/>
          </a:bodyPr>
          <a:lstStyle/>
          <a:p>
            <a:pPr algn="ctr"/>
            <a:r>
              <a:rPr lang="en-US" altLang="zh-CN" sz="3200" dirty="0">
                <a:solidFill>
                  <a:schemeClr val="bg2">
                    <a:lumMod val="50000"/>
                  </a:schemeClr>
                </a:solidFill>
                <a:latin typeface="Times New Roman" panose="02020603050405020304" pitchFamily="18" charset="0"/>
                <a:cs typeface="Times New Roman" panose="02020603050405020304" pitchFamily="18" charset="0"/>
              </a:rPr>
              <a:t>Parameters</a:t>
            </a:r>
            <a:endParaRPr lang="zh-CN" alt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C925C58-C673-A285-B487-C34F5A9B76E2}"/>
              </a:ext>
            </a:extLst>
          </p:cNvPr>
          <p:cNvSpPr txBox="1"/>
          <p:nvPr/>
        </p:nvSpPr>
        <p:spPr>
          <a:xfrm>
            <a:off x="278590" y="253372"/>
            <a:ext cx="676800" cy="305144"/>
          </a:xfrm>
          <a:prstGeom prst="rect">
            <a:avLst/>
          </a:prstGeom>
          <a:solidFill>
            <a:schemeClr val="bg2"/>
          </a:solidFill>
        </p:spPr>
        <p:txBody>
          <a:bodyPr wrap="square" rtlCol="0">
            <a:spAutoFit/>
          </a:bodyPr>
          <a:lstStyle/>
          <a:p>
            <a:r>
              <a:rPr lang="en-US" altLang="zh-CN" dirty="0">
                <a:solidFill>
                  <a:schemeClr val="tx2"/>
                </a:solidFill>
              </a:rPr>
              <a:t>Model</a:t>
            </a:r>
            <a:endParaRPr lang="zh-CN" altLang="en-US" dirty="0">
              <a:solidFill>
                <a:schemeClr val="tx2"/>
              </a:solidFill>
            </a:endParaRPr>
          </a:p>
        </p:txBody>
      </p:sp>
      <p:pic>
        <p:nvPicPr>
          <p:cNvPr id="3" name="图片 2">
            <a:extLst>
              <a:ext uri="{FF2B5EF4-FFF2-40B4-BE49-F238E27FC236}">
                <a16:creationId xmlns:a16="http://schemas.microsoft.com/office/drawing/2014/main" id="{FC214C08-6C6E-1CC7-070F-3EEEB33933A9}"/>
              </a:ext>
            </a:extLst>
          </p:cNvPr>
          <p:cNvPicPr>
            <a:picLocks noChangeAspect="1"/>
          </p:cNvPicPr>
          <p:nvPr/>
        </p:nvPicPr>
        <p:blipFill>
          <a:blip r:embed="rId3"/>
          <a:stretch>
            <a:fillRect/>
          </a:stretch>
        </p:blipFill>
        <p:spPr>
          <a:xfrm>
            <a:off x="841498" y="1125785"/>
            <a:ext cx="7461003" cy="3480558"/>
          </a:xfrm>
          <a:prstGeom prst="rect">
            <a:avLst/>
          </a:prstGeom>
        </p:spPr>
      </p:pic>
    </p:spTree>
    <p:extLst>
      <p:ext uri="{BB962C8B-B14F-4D97-AF65-F5344CB8AC3E}">
        <p14:creationId xmlns:p14="http://schemas.microsoft.com/office/powerpoint/2010/main" val="191487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7" name="文本框 6">
            <a:extLst>
              <a:ext uri="{FF2B5EF4-FFF2-40B4-BE49-F238E27FC236}">
                <a16:creationId xmlns:a16="http://schemas.microsoft.com/office/drawing/2014/main" id="{208BF08D-0D55-93F1-6C55-E63B778B0876}"/>
              </a:ext>
            </a:extLst>
          </p:cNvPr>
          <p:cNvSpPr txBox="1"/>
          <p:nvPr/>
        </p:nvSpPr>
        <p:spPr>
          <a:xfrm>
            <a:off x="262428" y="1287063"/>
            <a:ext cx="4977945" cy="1077218"/>
          </a:xfrm>
          <a:prstGeom prst="rect">
            <a:avLst/>
          </a:prstGeom>
          <a:noFill/>
        </p:spPr>
        <p:txBody>
          <a:bodyPr wrap="square" rtlCol="0">
            <a:spAutoFit/>
          </a:bodyPr>
          <a:lstStyle/>
          <a:p>
            <a:r>
              <a:rPr lang="en-US" altLang="zh-CN" sz="3200" dirty="0">
                <a:solidFill>
                  <a:schemeClr val="bg2">
                    <a:lumMod val="50000"/>
                  </a:schemeClr>
                </a:solidFill>
                <a:latin typeface="Times New Roman" panose="02020603050405020304" pitchFamily="18" charset="0"/>
                <a:cs typeface="Times New Roman" panose="02020603050405020304" pitchFamily="18" charset="0"/>
              </a:rPr>
              <a:t>BLEU </a:t>
            </a:r>
            <a:r>
              <a:rPr lang="en-US" altLang="zh-CN" sz="1200" dirty="0">
                <a:solidFill>
                  <a:srgbClr val="4D5156"/>
                </a:solidFill>
                <a:latin typeface="Times New Roman" panose="02020603050405020304" pitchFamily="18" charset="0"/>
                <a:cs typeface="Times New Roman" panose="02020603050405020304" pitchFamily="18" charset="0"/>
              </a:rPr>
              <a:t>Bilingual</a:t>
            </a:r>
            <a:r>
              <a:rPr lang="en-US" altLang="zh-CN" sz="1200" b="0" i="0" dirty="0">
                <a:solidFill>
                  <a:srgbClr val="001D35"/>
                </a:solidFill>
                <a:effectLst/>
                <a:latin typeface="Times New Roman" panose="02020603050405020304" pitchFamily="18" charset="0"/>
                <a:cs typeface="Times New Roman" panose="02020603050405020304" pitchFamily="18" charset="0"/>
              </a:rPr>
              <a:t> Evaluation Understudy</a:t>
            </a:r>
            <a:endParaRPr lang="en-US" altLang="zh-CN" sz="1200" dirty="0">
              <a:latin typeface="Times New Roman" panose="02020603050405020304" pitchFamily="18" charset="0"/>
              <a:cs typeface="Times New Roman" panose="02020603050405020304" pitchFamily="18" charset="0"/>
            </a:endParaRPr>
          </a:p>
          <a:p>
            <a:endParaRPr lang="en-US" altLang="zh-CN"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4C9B030-B18B-D422-F633-808D6A0FBBB8}"/>
              </a:ext>
            </a:extLst>
          </p:cNvPr>
          <p:cNvSpPr txBox="1"/>
          <p:nvPr/>
        </p:nvSpPr>
        <p:spPr>
          <a:xfrm>
            <a:off x="262428" y="130971"/>
            <a:ext cx="1017410" cy="307777"/>
          </a:xfrm>
          <a:prstGeom prst="rect">
            <a:avLst/>
          </a:prstGeom>
          <a:solidFill>
            <a:schemeClr val="bg2"/>
          </a:solidFill>
        </p:spPr>
        <p:txBody>
          <a:bodyPr wrap="square" rtlCol="0">
            <a:spAutoFit/>
          </a:bodyPr>
          <a:lstStyle/>
          <a:p>
            <a:r>
              <a:rPr lang="en-US" altLang="zh-CN" dirty="0">
                <a:solidFill>
                  <a:schemeClr val="tx2"/>
                </a:solidFill>
              </a:rPr>
              <a:t>Evaluation</a:t>
            </a:r>
            <a:endParaRPr lang="zh-CN" altLang="en-US" dirty="0">
              <a:solidFill>
                <a:schemeClr val="tx2"/>
              </a:solidFill>
            </a:endParaRPr>
          </a:p>
        </p:txBody>
      </p:sp>
      <p:sp>
        <p:nvSpPr>
          <p:cNvPr id="3" name="文本框 2">
            <a:extLst>
              <a:ext uri="{FF2B5EF4-FFF2-40B4-BE49-F238E27FC236}">
                <a16:creationId xmlns:a16="http://schemas.microsoft.com/office/drawing/2014/main" id="{0107044A-769F-DB88-F3CA-4BAB922A4E2E}"/>
              </a:ext>
            </a:extLst>
          </p:cNvPr>
          <p:cNvSpPr txBox="1"/>
          <p:nvPr/>
        </p:nvSpPr>
        <p:spPr>
          <a:xfrm>
            <a:off x="262428" y="785493"/>
            <a:ext cx="6179376" cy="584775"/>
          </a:xfrm>
          <a:prstGeom prst="rect">
            <a:avLst/>
          </a:prstGeom>
          <a:noFill/>
        </p:spPr>
        <p:txBody>
          <a:bodyPr wrap="square" rtlCol="0">
            <a:spAutoFit/>
          </a:bodyPr>
          <a:lstStyle/>
          <a:p>
            <a:r>
              <a:rPr lang="en-US" altLang="zh-CN" sz="3200" dirty="0">
                <a:solidFill>
                  <a:schemeClr val="bg2">
                    <a:lumMod val="50000"/>
                  </a:schemeClr>
                </a:solidFill>
                <a:latin typeface="Times New Roman" panose="02020603050405020304" pitchFamily="18" charset="0"/>
                <a:cs typeface="Times New Roman" panose="02020603050405020304" pitchFamily="18" charset="0"/>
              </a:rPr>
              <a:t>BERT </a:t>
            </a:r>
            <a:r>
              <a:rPr lang="en-US" altLang="zh-CN" sz="1200" b="0" i="0" dirty="0">
                <a:solidFill>
                  <a:srgbClr val="4D5156"/>
                </a:solidFill>
                <a:effectLst/>
                <a:latin typeface="Times New Roman" panose="02020603050405020304" pitchFamily="18" charset="0"/>
                <a:cs typeface="Times New Roman" panose="02020603050405020304" pitchFamily="18" charset="0"/>
              </a:rPr>
              <a:t>Bidirectional Encoder Representations from Transformers</a:t>
            </a:r>
            <a:endParaRPr lang="en-US" altLang="zh-CN" sz="12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E536317-9526-065C-514D-51109343C8D1}"/>
              </a:ext>
            </a:extLst>
          </p:cNvPr>
          <p:cNvSpPr txBox="1"/>
          <p:nvPr/>
        </p:nvSpPr>
        <p:spPr>
          <a:xfrm>
            <a:off x="262428" y="1831156"/>
            <a:ext cx="6179376" cy="769441"/>
          </a:xfrm>
          <a:prstGeom prst="rect">
            <a:avLst/>
          </a:prstGeom>
          <a:noFill/>
        </p:spPr>
        <p:txBody>
          <a:bodyPr wrap="square" rtlCol="0">
            <a:spAutoFit/>
          </a:bodyPr>
          <a:lstStyle/>
          <a:p>
            <a:r>
              <a:rPr lang="en-US" altLang="zh-CN" sz="3200" dirty="0">
                <a:solidFill>
                  <a:schemeClr val="bg2">
                    <a:lumMod val="50000"/>
                  </a:schemeClr>
                </a:solidFill>
                <a:latin typeface="Times New Roman" panose="02020603050405020304" pitchFamily="18" charset="0"/>
                <a:cs typeface="Times New Roman" panose="02020603050405020304" pitchFamily="18" charset="0"/>
              </a:rPr>
              <a:t>ROUGE </a:t>
            </a:r>
            <a:r>
              <a:rPr lang="en-US" altLang="zh-CN" sz="1200" b="0" i="0" dirty="0">
                <a:solidFill>
                  <a:srgbClr val="4D5156"/>
                </a:solidFill>
                <a:effectLst/>
                <a:latin typeface="Times New Roman" panose="02020603050405020304" pitchFamily="18" charset="0"/>
                <a:cs typeface="Times New Roman" panose="02020603050405020304" pitchFamily="18" charset="0"/>
              </a:rPr>
              <a:t>Recall-Oriented Understudy for </a:t>
            </a:r>
            <a:r>
              <a:rPr lang="en-US" altLang="zh-CN" sz="1200" b="0" i="0" dirty="0" err="1">
                <a:solidFill>
                  <a:srgbClr val="4D5156"/>
                </a:solidFill>
                <a:effectLst/>
                <a:latin typeface="Times New Roman" panose="02020603050405020304" pitchFamily="18" charset="0"/>
                <a:cs typeface="Times New Roman" panose="02020603050405020304" pitchFamily="18" charset="0"/>
              </a:rPr>
              <a:t>Gisting</a:t>
            </a:r>
            <a:r>
              <a:rPr lang="en-US" altLang="zh-CN" sz="1200" b="0" i="0" dirty="0">
                <a:solidFill>
                  <a:srgbClr val="4D5156"/>
                </a:solidFill>
                <a:effectLst/>
                <a:latin typeface="Times New Roman" panose="02020603050405020304" pitchFamily="18" charset="0"/>
                <a:cs typeface="Times New Roman" panose="02020603050405020304" pitchFamily="18" charset="0"/>
              </a:rPr>
              <a:t> Evaluation</a:t>
            </a:r>
          </a:p>
          <a:p>
            <a:endParaRPr lang="en-US" altLang="zh-CN" sz="1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A375AD0B-C869-C357-5DD8-CB3522F17F64}"/>
              </a:ext>
            </a:extLst>
          </p:cNvPr>
          <p:cNvGraphicFramePr>
            <a:graphicFrameLocks noGrp="1"/>
          </p:cNvGraphicFramePr>
          <p:nvPr>
            <p:extLst>
              <p:ext uri="{D42A27DB-BD31-4B8C-83A1-F6EECF244321}">
                <p14:modId xmlns:p14="http://schemas.microsoft.com/office/powerpoint/2010/main" val="2211787172"/>
              </p:ext>
            </p:extLst>
          </p:nvPr>
        </p:nvGraphicFramePr>
        <p:xfrm>
          <a:off x="467186" y="2571750"/>
          <a:ext cx="8183968" cy="2256084"/>
        </p:xfrm>
        <a:graphic>
          <a:graphicData uri="http://schemas.openxmlformats.org/drawingml/2006/table">
            <a:tbl>
              <a:tblPr firstRow="1" bandRow="1">
                <a:tableStyleId>{073A0DAA-6AF3-43AB-8588-CEC1D06C72B9}</a:tableStyleId>
              </a:tblPr>
              <a:tblGrid>
                <a:gridCol w="2045992">
                  <a:extLst>
                    <a:ext uri="{9D8B030D-6E8A-4147-A177-3AD203B41FA5}">
                      <a16:colId xmlns:a16="http://schemas.microsoft.com/office/drawing/2014/main" val="1989452940"/>
                    </a:ext>
                  </a:extLst>
                </a:gridCol>
                <a:gridCol w="2045992">
                  <a:extLst>
                    <a:ext uri="{9D8B030D-6E8A-4147-A177-3AD203B41FA5}">
                      <a16:colId xmlns:a16="http://schemas.microsoft.com/office/drawing/2014/main" val="2879517583"/>
                    </a:ext>
                  </a:extLst>
                </a:gridCol>
                <a:gridCol w="2045992">
                  <a:extLst>
                    <a:ext uri="{9D8B030D-6E8A-4147-A177-3AD203B41FA5}">
                      <a16:colId xmlns:a16="http://schemas.microsoft.com/office/drawing/2014/main" val="3089356321"/>
                    </a:ext>
                  </a:extLst>
                </a:gridCol>
                <a:gridCol w="2045992">
                  <a:extLst>
                    <a:ext uri="{9D8B030D-6E8A-4147-A177-3AD203B41FA5}">
                      <a16:colId xmlns:a16="http://schemas.microsoft.com/office/drawing/2014/main" val="142783566"/>
                    </a:ext>
                  </a:extLst>
                </a:gridCol>
              </a:tblGrid>
              <a:tr h="401884">
                <a:tc>
                  <a:txBody>
                    <a:bodyPr/>
                    <a:lstStyle/>
                    <a:p>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lumMod val="60000"/>
                        <a:lumOff val="40000"/>
                      </a:schemeClr>
                    </a:solidFill>
                  </a:tcPr>
                </a:tc>
                <a:tc>
                  <a:txBody>
                    <a:bodyPr/>
                    <a:lstStyle/>
                    <a:p>
                      <a:r>
                        <a:rPr lang="en-US" sz="1600" dirty="0">
                          <a:solidFill>
                            <a:sysClr val="windowText" lastClr="000000"/>
                          </a:solidFill>
                        </a:rPr>
                        <a:t>BERT</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lumMod val="60000"/>
                        <a:lumOff val="40000"/>
                      </a:schemeClr>
                    </a:solidFill>
                  </a:tcPr>
                </a:tc>
                <a:tc>
                  <a:txBody>
                    <a:bodyPr/>
                    <a:lstStyle/>
                    <a:p>
                      <a:r>
                        <a:rPr lang="en-US" sz="1600" dirty="0">
                          <a:solidFill>
                            <a:sysClr val="windowText" lastClr="000000"/>
                          </a:solidFill>
                        </a:rPr>
                        <a:t>BLEU</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lumMod val="60000"/>
                        <a:lumOff val="40000"/>
                      </a:schemeClr>
                    </a:solidFill>
                  </a:tcPr>
                </a:tc>
                <a:tc>
                  <a:txBody>
                    <a:bodyPr/>
                    <a:lstStyle/>
                    <a:p>
                      <a:r>
                        <a:rPr lang="en-US" sz="1600" dirty="0">
                          <a:solidFill>
                            <a:sysClr val="windowText" lastClr="000000"/>
                          </a:solidFill>
                        </a:rPr>
                        <a:t>ROUGE</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lumMod val="60000"/>
                        <a:lumOff val="40000"/>
                      </a:schemeClr>
                    </a:solidFill>
                  </a:tcPr>
                </a:tc>
                <a:extLst>
                  <a:ext uri="{0D108BD9-81ED-4DB2-BD59-A6C34878D82A}">
                    <a16:rowId xmlns:a16="http://schemas.microsoft.com/office/drawing/2014/main" val="3041741898"/>
                  </a:ext>
                </a:extLst>
              </a:tr>
              <a:tr h="370840">
                <a:tc>
                  <a:txBody>
                    <a:bodyPr/>
                    <a:lstStyle/>
                    <a:p>
                      <a:r>
                        <a:rPr lang="en-US" sz="1600" dirty="0">
                          <a:solidFill>
                            <a:sysClr val="windowText" lastClr="000000"/>
                          </a:solidFill>
                        </a:rPr>
                        <a:t>Target</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1.0</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1.0</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1.0</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8569723"/>
                  </a:ext>
                </a:extLst>
              </a:tr>
              <a:tr h="370840">
                <a:tc>
                  <a:txBody>
                    <a:bodyPr/>
                    <a:lstStyle/>
                    <a:p>
                      <a:r>
                        <a:rPr lang="en-US" sz="1600" dirty="0">
                          <a:solidFill>
                            <a:sysClr val="windowText" lastClr="000000"/>
                          </a:solidFill>
                        </a:rPr>
                        <a:t>GPT3.5</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0.843668</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0.052389</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0.316623</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7292443"/>
                  </a:ext>
                </a:extLst>
              </a:tr>
              <a:tr h="370840">
                <a:tc>
                  <a:txBody>
                    <a:bodyPr/>
                    <a:lstStyle/>
                    <a:p>
                      <a:r>
                        <a:rPr lang="en-US" sz="1600" dirty="0">
                          <a:solidFill>
                            <a:sysClr val="windowText" lastClr="000000"/>
                          </a:solidFill>
                        </a:rPr>
                        <a:t>Translated Twice</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0.96876</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0.564568</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0.819048</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5638752"/>
                  </a:ext>
                </a:extLst>
              </a:tr>
              <a:tr h="370840">
                <a:tc>
                  <a:txBody>
                    <a:bodyPr/>
                    <a:lstStyle/>
                    <a:p>
                      <a:r>
                        <a:rPr lang="en-US" sz="1600" dirty="0">
                          <a:solidFill>
                            <a:sysClr val="windowText" lastClr="000000"/>
                          </a:solidFill>
                        </a:rPr>
                        <a:t>Title</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0.954038</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0.000041</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0.140351</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4134037"/>
                  </a:ext>
                </a:extLst>
              </a:tr>
              <a:tr h="370840">
                <a:tc>
                  <a:txBody>
                    <a:bodyPr/>
                    <a:lstStyle/>
                    <a:p>
                      <a:r>
                        <a:rPr lang="en-US" sz="1600" dirty="0">
                          <a:solidFill>
                            <a:sysClr val="windowText" lastClr="000000"/>
                          </a:solidFill>
                        </a:rPr>
                        <a:t>X</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0.774057</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ysClr val="windowText" lastClr="000000"/>
                          </a:solidFill>
                        </a:rPr>
                        <a:t>0.0</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ysClr val="windowText" lastClr="000000"/>
                          </a:solidFill>
                          <a:effectLst/>
                        </a:rPr>
                        <a:t>0.0</a:t>
                      </a:r>
                      <a:endParaRPr lang="en-US" sz="16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8224148"/>
                  </a:ext>
                </a:extLst>
              </a:tr>
            </a:tbl>
          </a:graphicData>
        </a:graphic>
      </p:graphicFrame>
    </p:spTree>
    <p:extLst>
      <p:ext uri="{BB962C8B-B14F-4D97-AF65-F5344CB8AC3E}">
        <p14:creationId xmlns:p14="http://schemas.microsoft.com/office/powerpoint/2010/main" val="2670082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4" name="Title 1">
            <a:extLst>
              <a:ext uri="{FF2B5EF4-FFF2-40B4-BE49-F238E27FC236}">
                <a16:creationId xmlns:a16="http://schemas.microsoft.com/office/drawing/2014/main" id="{1F570D58-EB1D-6534-AF9E-9EFA00B0A8E5}"/>
              </a:ext>
            </a:extLst>
          </p:cNvPr>
          <p:cNvSpPr txBox="1">
            <a:spLocks/>
          </p:cNvSpPr>
          <p:nvPr/>
        </p:nvSpPr>
        <p:spPr>
          <a:xfrm>
            <a:off x="-685800" y="1749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Eval Loss and Rouge Metrics</a:t>
            </a:r>
          </a:p>
        </p:txBody>
      </p:sp>
      <p:sp>
        <p:nvSpPr>
          <p:cNvPr id="5" name="TextBox 4">
            <a:extLst>
              <a:ext uri="{FF2B5EF4-FFF2-40B4-BE49-F238E27FC236}">
                <a16:creationId xmlns:a16="http://schemas.microsoft.com/office/drawing/2014/main" id="{93AB0D5D-FEAD-8FB7-0A99-E89EB05BDA11}"/>
              </a:ext>
            </a:extLst>
          </p:cNvPr>
          <p:cNvSpPr txBox="1"/>
          <p:nvPr/>
        </p:nvSpPr>
        <p:spPr>
          <a:xfrm>
            <a:off x="1524000" y="1192720"/>
            <a:ext cx="6096000" cy="307777"/>
          </a:xfrm>
          <a:prstGeom prst="rect">
            <a:avLst/>
          </a:prstGeom>
          <a:noFill/>
        </p:spPr>
        <p:txBody>
          <a:bodyPr wrap="square">
            <a:spAutoFit/>
          </a:bodyPr>
          <a:lstStyle/>
          <a:p>
            <a:pPr algn="ctr"/>
            <a:r>
              <a:rPr lang="en-US" dirty="0">
                <a:solidFill>
                  <a:srgbClr val="4D5156"/>
                </a:solidFill>
                <a:latin typeface="Times New Roman" panose="02020603050405020304" pitchFamily="18" charset="0"/>
                <a:cs typeface="Times New Roman" panose="02020603050405020304" pitchFamily="18" charset="0"/>
              </a:rPr>
              <a:t>Final perplexity: 14.17</a:t>
            </a:r>
            <a:endParaRPr 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DE0E3B3-9F5D-50D3-C913-A9C2BA615EBA}"/>
              </a:ext>
            </a:extLst>
          </p:cNvPr>
          <p:cNvPicPr>
            <a:picLocks noChangeAspect="1"/>
          </p:cNvPicPr>
          <p:nvPr/>
        </p:nvPicPr>
        <p:blipFill rotWithShape="1">
          <a:blip r:embed="rId3"/>
          <a:srcRect t="9789"/>
          <a:stretch/>
        </p:blipFill>
        <p:spPr>
          <a:xfrm>
            <a:off x="937147" y="1610434"/>
            <a:ext cx="7428932" cy="2773925"/>
          </a:xfrm>
          <a:prstGeom prst="rect">
            <a:avLst/>
          </a:prstGeom>
        </p:spPr>
      </p:pic>
      <p:sp>
        <p:nvSpPr>
          <p:cNvPr id="2" name="文本框 1">
            <a:extLst>
              <a:ext uri="{FF2B5EF4-FFF2-40B4-BE49-F238E27FC236}">
                <a16:creationId xmlns:a16="http://schemas.microsoft.com/office/drawing/2014/main" id="{8239F099-D3C8-EA06-E7F3-A39342FD5FED}"/>
              </a:ext>
            </a:extLst>
          </p:cNvPr>
          <p:cNvSpPr txBox="1"/>
          <p:nvPr/>
        </p:nvSpPr>
        <p:spPr>
          <a:xfrm>
            <a:off x="249790" y="174934"/>
            <a:ext cx="1017410" cy="307777"/>
          </a:xfrm>
          <a:prstGeom prst="rect">
            <a:avLst/>
          </a:prstGeom>
          <a:solidFill>
            <a:schemeClr val="bg2"/>
          </a:solidFill>
        </p:spPr>
        <p:txBody>
          <a:bodyPr wrap="square" rtlCol="0">
            <a:spAutoFit/>
          </a:bodyPr>
          <a:lstStyle/>
          <a:p>
            <a:r>
              <a:rPr lang="en-US" altLang="zh-CN" dirty="0">
                <a:solidFill>
                  <a:schemeClr val="tx2"/>
                </a:solidFill>
              </a:rPr>
              <a:t>Evaluation</a:t>
            </a:r>
            <a:endParaRPr lang="zh-CN" altLang="en-US" dirty="0">
              <a:solidFill>
                <a:schemeClr val="tx2"/>
              </a:solidFill>
            </a:endParaRPr>
          </a:p>
        </p:txBody>
      </p:sp>
    </p:spTree>
    <p:extLst>
      <p:ext uri="{BB962C8B-B14F-4D97-AF65-F5344CB8AC3E}">
        <p14:creationId xmlns:p14="http://schemas.microsoft.com/office/powerpoint/2010/main" val="3763766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950794" y="2150850"/>
            <a:ext cx="7260609"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Times New Roman" panose="02020603050405020304" pitchFamily="18" charset="0"/>
                <a:cs typeface="Times New Roman" panose="02020603050405020304" pitchFamily="18" charset="0"/>
              </a:rPr>
              <a:t>Limitations and Lessons Learned</a:t>
            </a:r>
          </a:p>
        </p:txBody>
      </p:sp>
      <p:sp>
        <p:nvSpPr>
          <p:cNvPr id="275" name="Google Shape;275;p36"/>
          <p:cNvSpPr/>
          <p:nvPr/>
        </p:nvSpPr>
        <p:spPr>
          <a:xfrm rot="-6325725">
            <a:off x="3015158" y="765387"/>
            <a:ext cx="173658" cy="173658"/>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rot="-6325725">
            <a:off x="5953883" y="4203512"/>
            <a:ext cx="173658" cy="173658"/>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40137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2301300" y="2150850"/>
            <a:ext cx="4541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275" name="Google Shape;275;p36"/>
          <p:cNvSpPr/>
          <p:nvPr/>
        </p:nvSpPr>
        <p:spPr>
          <a:xfrm rot="-6325725">
            <a:off x="3015158" y="765387"/>
            <a:ext cx="173658" cy="173658"/>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rot="-6325725">
            <a:off x="5953883" y="4203512"/>
            <a:ext cx="173658" cy="173658"/>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5EDAC3A-DFE5-A79D-9C59-10E7B76B0DF0}"/>
              </a:ext>
            </a:extLst>
          </p:cNvPr>
          <p:cNvSpPr txBox="1"/>
          <p:nvPr/>
        </p:nvSpPr>
        <p:spPr>
          <a:xfrm>
            <a:off x="554400" y="863590"/>
            <a:ext cx="8035200"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sz="1800" b="1" dirty="0"/>
              <a:t>Model results: </a:t>
            </a:r>
            <a:r>
              <a:rPr lang="en-US" altLang="zh-CN" sz="1800" dirty="0"/>
              <a:t>The output email is not the email we want to generate. Also, we can’t avoid generating spam or phishing emails. Based on the analysis, it won't improve with continued training. We guess there are two reasons for this:</a:t>
            </a:r>
          </a:p>
          <a:p>
            <a:pPr lvl="1"/>
            <a:r>
              <a:rPr lang="en-US" altLang="zh-CN" sz="1800" dirty="0"/>
              <a:t>	(1) Limitations of the model itself (2) Limitations of the dataset</a:t>
            </a:r>
          </a:p>
          <a:p>
            <a:pPr marL="285750" indent="-285750">
              <a:buFont typeface="Arial" panose="020B0604020202020204" pitchFamily="34" charset="0"/>
              <a:buChar char="•"/>
            </a:pPr>
            <a:endParaRPr lang="en-US" altLang="zh-CN" sz="1800" dirty="0"/>
          </a:p>
          <a:p>
            <a:pPr marL="285750" indent="-285750">
              <a:buFont typeface="Arial" panose="020B0604020202020204" pitchFamily="34" charset="0"/>
              <a:buChar char="•"/>
            </a:pPr>
            <a:r>
              <a:rPr lang="en-US" altLang="zh-CN" sz="1800" b="1" dirty="0"/>
              <a:t>Processing Time</a:t>
            </a:r>
            <a:r>
              <a:rPr lang="en-US" altLang="zh-CN" sz="1800" dirty="0"/>
              <a:t>: The model takes over three minutes to run in the application. This could potentially lead to a less-than-optimal user experience, especially if users are expecting quick results. </a:t>
            </a:r>
          </a:p>
          <a:p>
            <a:endParaRPr lang="en-US" altLang="zh-CN" sz="1800" dirty="0"/>
          </a:p>
          <a:p>
            <a:pPr marL="285750" indent="-285750">
              <a:buFont typeface="Arial" panose="020B0604020202020204" pitchFamily="34" charset="0"/>
              <a:buChar char="•"/>
            </a:pPr>
            <a:r>
              <a:rPr lang="en-US" altLang="zh-CN" sz="1800" b="1" dirty="0"/>
              <a:t>Data Formatting</a:t>
            </a:r>
            <a:r>
              <a:rPr lang="en-US" altLang="zh-CN" sz="1800" dirty="0"/>
              <a:t>: Ensuring the output is well-formatted and easy to understand is crucial for the end-user experience. The generated email does not have a perfect format. </a:t>
            </a:r>
          </a:p>
        </p:txBody>
      </p:sp>
      <p:sp>
        <p:nvSpPr>
          <p:cNvPr id="8" name="文本框 7">
            <a:extLst>
              <a:ext uri="{FF2B5EF4-FFF2-40B4-BE49-F238E27FC236}">
                <a16:creationId xmlns:a16="http://schemas.microsoft.com/office/drawing/2014/main" id="{0EAA0FF3-E015-08B4-8B1A-4EE3CCD2B72B}"/>
              </a:ext>
            </a:extLst>
          </p:cNvPr>
          <p:cNvSpPr txBox="1"/>
          <p:nvPr/>
        </p:nvSpPr>
        <p:spPr>
          <a:xfrm>
            <a:off x="249790" y="174934"/>
            <a:ext cx="952610" cy="307777"/>
          </a:xfrm>
          <a:prstGeom prst="rect">
            <a:avLst/>
          </a:prstGeom>
          <a:solidFill>
            <a:schemeClr val="bg2"/>
          </a:solidFill>
        </p:spPr>
        <p:txBody>
          <a:bodyPr wrap="square" rtlCol="0">
            <a:spAutoFit/>
          </a:bodyPr>
          <a:lstStyle/>
          <a:p>
            <a:r>
              <a:rPr lang="en-US" altLang="zh-CN" dirty="0">
                <a:solidFill>
                  <a:schemeClr val="tx2"/>
                </a:solidFill>
              </a:rPr>
              <a:t>Limitation</a:t>
            </a:r>
            <a:endParaRPr lang="zh-CN" altLang="en-US" dirty="0">
              <a:solidFill>
                <a:schemeClr val="tx2"/>
              </a:solidFill>
            </a:endParaRPr>
          </a:p>
        </p:txBody>
      </p:sp>
    </p:spTree>
    <p:extLst>
      <p:ext uri="{BB962C8B-B14F-4D97-AF65-F5344CB8AC3E}">
        <p14:creationId xmlns:p14="http://schemas.microsoft.com/office/powerpoint/2010/main" val="3200570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5EDAC3A-DFE5-A79D-9C59-10E7B76B0DF0}"/>
              </a:ext>
            </a:extLst>
          </p:cNvPr>
          <p:cNvSpPr txBox="1"/>
          <p:nvPr/>
        </p:nvSpPr>
        <p:spPr>
          <a:xfrm>
            <a:off x="554400" y="863590"/>
            <a:ext cx="8035200"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t>The use of hugging face</a:t>
            </a:r>
            <a:r>
              <a:rPr lang="en-US" altLang="zh-CN" sz="1600" dirty="0"/>
              <a:t>: Understood the process of uploading models and building spaces from scratch on hugging face. Also learned how to work together on hugging face.</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b="1" dirty="0"/>
              <a:t>The effect of model parameters</a:t>
            </a:r>
            <a:r>
              <a:rPr lang="en-US" altLang="zh-CN" sz="1600" dirty="0"/>
              <a:t>: Figure out how to add or modify parameters to change the model outputs.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b="1" dirty="0"/>
              <a:t>Evaluation model</a:t>
            </a:r>
            <a:r>
              <a:rPr lang="en-US" altLang="zh-CN" sz="1600" dirty="0"/>
              <a:t>: Understood the effect of different evaluations, and thought about how to choose the right evaluation.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b="1" dirty="0"/>
              <a:t>Interactive User Interface</a:t>
            </a:r>
            <a:r>
              <a:rPr lang="en-US" altLang="zh-CN" sz="1600" dirty="0"/>
              <a:t>: We use </a:t>
            </a:r>
            <a:r>
              <a:rPr lang="en-US" altLang="zh-CN" sz="1600" dirty="0" err="1"/>
              <a:t>Streamlit</a:t>
            </a:r>
            <a:r>
              <a:rPr lang="en-US" altLang="zh-CN" sz="1600" dirty="0"/>
              <a:t> to create an interactive user interface for the model. It provides a user-friendly way to input data and view the results.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b="1" dirty="0"/>
              <a:t>Ethical consideration</a:t>
            </a:r>
            <a:r>
              <a:rPr lang="en-US" altLang="zh-CN" sz="1600" dirty="0"/>
              <a:t>: We consider the ethical nature of model-generated content. Learned about methods to avoid generating spam and phishing.</a:t>
            </a:r>
          </a:p>
        </p:txBody>
      </p:sp>
      <p:sp>
        <p:nvSpPr>
          <p:cNvPr id="8" name="文本框 7">
            <a:extLst>
              <a:ext uri="{FF2B5EF4-FFF2-40B4-BE49-F238E27FC236}">
                <a16:creationId xmlns:a16="http://schemas.microsoft.com/office/drawing/2014/main" id="{0EAA0FF3-E015-08B4-8B1A-4EE3CCD2B72B}"/>
              </a:ext>
            </a:extLst>
          </p:cNvPr>
          <p:cNvSpPr txBox="1"/>
          <p:nvPr/>
        </p:nvSpPr>
        <p:spPr>
          <a:xfrm>
            <a:off x="249790" y="174934"/>
            <a:ext cx="772610" cy="307777"/>
          </a:xfrm>
          <a:prstGeom prst="rect">
            <a:avLst/>
          </a:prstGeom>
          <a:solidFill>
            <a:schemeClr val="bg2"/>
          </a:solidFill>
        </p:spPr>
        <p:txBody>
          <a:bodyPr wrap="square" rtlCol="0">
            <a:spAutoFit/>
          </a:bodyPr>
          <a:lstStyle/>
          <a:p>
            <a:r>
              <a:rPr lang="en-US" altLang="zh-CN" dirty="0">
                <a:solidFill>
                  <a:schemeClr val="tx2"/>
                </a:solidFill>
              </a:rPr>
              <a:t>Lesson</a:t>
            </a:r>
            <a:endParaRPr lang="zh-CN" altLang="en-US" dirty="0">
              <a:solidFill>
                <a:schemeClr val="tx2"/>
              </a:solidFill>
            </a:endParaRPr>
          </a:p>
        </p:txBody>
      </p:sp>
    </p:spTree>
    <p:extLst>
      <p:ext uri="{BB962C8B-B14F-4D97-AF65-F5344CB8AC3E}">
        <p14:creationId xmlns:p14="http://schemas.microsoft.com/office/powerpoint/2010/main" val="252113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7C56F-BD86-8EC4-A603-95D16B62187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Thanks!</a:t>
            </a:r>
            <a:br>
              <a:rPr lang="en-US" altLang="zh-CN"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Q&amp;A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02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9"/>
          <p:cNvSpPr txBox="1">
            <a:spLocks noGrp="1"/>
          </p:cNvSpPr>
          <p:nvPr>
            <p:ph type="title"/>
          </p:nvPr>
        </p:nvSpPr>
        <p:spPr>
          <a:xfrm>
            <a:off x="621030" y="303665"/>
            <a:ext cx="7475220" cy="8569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Times New Roman" panose="02020603050405020304" pitchFamily="18" charset="0"/>
                <a:cs typeface="Times New Roman" panose="02020603050405020304" pitchFamily="18" charset="0"/>
              </a:rPr>
              <a:t>Personal Emails Generation</a:t>
            </a:r>
            <a:endParaRPr sz="4000" dirty="0">
              <a:latin typeface="Times New Roman" panose="02020603050405020304" pitchFamily="18" charset="0"/>
              <a:cs typeface="Times New Roman" panose="02020603050405020304" pitchFamily="18" charset="0"/>
            </a:endParaRPr>
          </a:p>
        </p:txBody>
      </p:sp>
      <p:sp>
        <p:nvSpPr>
          <p:cNvPr id="684" name="Google Shape;684;p59"/>
          <p:cNvSpPr txBox="1">
            <a:spLocks noGrp="1"/>
          </p:cNvSpPr>
          <p:nvPr>
            <p:ph type="body" idx="4294967295"/>
          </p:nvPr>
        </p:nvSpPr>
        <p:spPr>
          <a:xfrm>
            <a:off x="621030" y="1537505"/>
            <a:ext cx="7901940" cy="1340485"/>
          </a:xfrm>
          <a:prstGeom prst="rect">
            <a:avLst/>
          </a:prstGeom>
        </p:spPr>
        <p:txBody>
          <a:bodyPr spcFirstLastPara="1" wrap="square" lIns="91425" tIns="91425" rIns="91425" bIns="91425" anchor="t" anchorCtr="0">
            <a:noAutofit/>
          </a:bodyPr>
          <a:lstStyle/>
          <a:p>
            <a:pPr marL="0" indent="0">
              <a:buNone/>
            </a:pPr>
            <a:r>
              <a:rPr lang="en-US" sz="2000" dirty="0">
                <a:latin typeface="Times New Roman" panose="02020603050405020304" pitchFamily="18" charset="0"/>
                <a:cs typeface="Times New Roman" panose="02020603050405020304" pitchFamily="18" charset="0"/>
              </a:rPr>
              <a:t>This project </a:t>
            </a:r>
            <a:r>
              <a:rPr lang="en-US" altLang="zh-CN" sz="2000" dirty="0">
                <a:latin typeface="Times New Roman" panose="02020603050405020304" pitchFamily="18" charset="0"/>
                <a:cs typeface="Times New Roman" panose="02020603050405020304" pitchFamily="18" charset="0"/>
              </a:rPr>
              <a:t>aims to create an effective communication tool that can help establish connections on platforms like LinkedIn. We </a:t>
            </a:r>
            <a:r>
              <a:rPr lang="en-US" sz="2000" dirty="0">
                <a:latin typeface="Times New Roman" panose="02020603050405020304" pitchFamily="18" charset="0"/>
                <a:cs typeface="Times New Roman" panose="02020603050405020304" pitchFamily="18" charset="0"/>
              </a:rPr>
              <a:t>trained a model using GPT-2 to generate personalized emails based on user inputs. </a:t>
            </a:r>
          </a:p>
          <a:p>
            <a:pPr marL="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indent="0">
              <a:buNone/>
            </a:pPr>
            <a:r>
              <a:rPr lang="en-US" altLang="zh-CN" sz="1600" dirty="0">
                <a:solidFill>
                  <a:srgbClr val="333333"/>
                </a:solidFill>
                <a:latin typeface="Times New Roman" panose="02020603050405020304" pitchFamily="18" charset="0"/>
                <a:cs typeface="Times New Roman" panose="02020603050405020304" pitchFamily="18" charset="0"/>
              </a:rPr>
              <a:t>Task: </a:t>
            </a:r>
            <a:r>
              <a:rPr lang="en-US" altLang="zh-CN" sz="1600" dirty="0">
                <a:latin typeface="Times New Roman" panose="02020603050405020304" pitchFamily="18" charset="0"/>
                <a:cs typeface="Times New Roman" panose="02020603050405020304" pitchFamily="18" charset="0"/>
              </a:rPr>
              <a:t>Text Generation</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Model: </a:t>
            </a:r>
            <a:r>
              <a:rPr lang="en-US" altLang="zh-CN" sz="1600" b="0" i="0" u="none" strike="noStrike" dirty="0" err="1">
                <a:solidFill>
                  <a:srgbClr val="333333"/>
                </a:solidFill>
                <a:effectLst/>
                <a:latin typeface="Times New Roman" panose="02020603050405020304" pitchFamily="18" charset="0"/>
                <a:cs typeface="Times New Roman" panose="02020603050405020304" pitchFamily="18" charset="0"/>
                <a:hlinkClick r:id="rId3"/>
              </a:rPr>
              <a:t>postbot</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hlinkClick r:id="rId3"/>
              </a:rPr>
              <a:t>/distilgpt2-emailgen-V2</a:t>
            </a:r>
            <a:endParaRPr lang="en-US" altLang="zh-CN" sz="1600" b="0" i="0" u="none" strike="noStrike"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Dataset: </a:t>
            </a:r>
            <a:r>
              <a:rPr lang="en-US" altLang="zh-CN" sz="1600" b="0" i="0" u="none" strike="noStrike" dirty="0" err="1">
                <a:solidFill>
                  <a:srgbClr val="333333"/>
                </a:solidFill>
                <a:effectLst/>
                <a:latin typeface="Times New Roman" panose="02020603050405020304" pitchFamily="18" charset="0"/>
                <a:cs typeface="Times New Roman" panose="02020603050405020304" pitchFamily="18" charset="0"/>
                <a:hlinkClick r:id="rId4"/>
              </a:rPr>
              <a:t>LightTai</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hlinkClick r:id="rId4"/>
              </a:rPr>
              <a:t>/personalized-email</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Libraries: </a:t>
            </a:r>
            <a:r>
              <a:rPr lang="en-US" altLang="zh-CN" sz="1600" b="0" i="0" u="none" strike="noStrike" dirty="0">
                <a:solidFill>
                  <a:srgbClr val="333333"/>
                </a:solidFill>
                <a:effectLst/>
                <a:latin typeface="Times New Roman" panose="02020603050405020304" pitchFamily="18" charset="0"/>
                <a:cs typeface="Times New Roman" panose="02020603050405020304" pitchFamily="18" charset="0"/>
              </a:rPr>
              <a:t>Transformers, datasets, torch, scikit-learn, accelerate</a:t>
            </a:r>
            <a:endParaRPr lang="en-US" altLang="zh-CN"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CC55D-C761-EF94-F62E-D6CCDE467A45}"/>
              </a:ext>
            </a:extLst>
          </p:cNvPr>
          <p:cNvSpPr>
            <a:spLocks noGrp="1"/>
          </p:cNvSpPr>
          <p:nvPr>
            <p:ph type="title"/>
          </p:nvPr>
        </p:nvSpPr>
        <p:spPr>
          <a:xfrm>
            <a:off x="2446650" y="684800"/>
            <a:ext cx="4250700" cy="1207500"/>
          </a:xfrm>
        </p:spPr>
        <p:txBody>
          <a:bodyPr/>
          <a:lstStyle/>
          <a:p>
            <a:r>
              <a:rPr lang="en-US" altLang="zh-CN" sz="4400" dirty="0">
                <a:latin typeface="Times New Roman" panose="02020603050405020304" pitchFamily="18" charset="0"/>
                <a:cs typeface="Times New Roman" panose="02020603050405020304" pitchFamily="18" charset="0"/>
              </a:rPr>
              <a:t>Main Problem</a:t>
            </a:r>
            <a:endParaRPr lang="zh-CN" altLang="en-US" sz="4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30C85E5-D2DA-7F86-FC01-2143FE2690AE}"/>
              </a:ext>
            </a:extLst>
          </p:cNvPr>
          <p:cNvSpPr txBox="1"/>
          <p:nvPr/>
        </p:nvSpPr>
        <p:spPr>
          <a:xfrm>
            <a:off x="958850" y="2281714"/>
            <a:ext cx="7797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How to train our model to generate personalized emails?</a:t>
            </a:r>
          </a:p>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How to use our model?</a:t>
            </a:r>
          </a:p>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How to evaluate our model?</a:t>
            </a:r>
          </a:p>
          <a:p>
            <a:pPr marL="285750" indent="-28575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How to avoid misuse of our models and ethical considerations?</a:t>
            </a:r>
          </a:p>
        </p:txBody>
      </p:sp>
    </p:spTree>
    <p:extLst>
      <p:ext uri="{BB962C8B-B14F-4D97-AF65-F5344CB8AC3E}">
        <p14:creationId xmlns:p14="http://schemas.microsoft.com/office/powerpoint/2010/main" val="182068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title"/>
          </p:nvPr>
        </p:nvSpPr>
        <p:spPr>
          <a:xfrm>
            <a:off x="975906" y="2150850"/>
            <a:ext cx="7200387"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Analysis and Findings</a:t>
            </a:r>
          </a:p>
        </p:txBody>
      </p:sp>
      <p:sp>
        <p:nvSpPr>
          <p:cNvPr id="275" name="Google Shape;275;p36"/>
          <p:cNvSpPr/>
          <p:nvPr/>
        </p:nvSpPr>
        <p:spPr>
          <a:xfrm rot="-6325725">
            <a:off x="3015158" y="765387"/>
            <a:ext cx="173658" cy="173658"/>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6"/>
          <p:cNvSpPr/>
          <p:nvPr/>
        </p:nvSpPr>
        <p:spPr>
          <a:xfrm rot="-6325725">
            <a:off x="5953883" y="4203512"/>
            <a:ext cx="173658" cy="173658"/>
          </a:xfrm>
          <a:prstGeom prst="plaqu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2151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2A5FB4-D125-FBD9-739D-81CE310456E0}"/>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4" name="Content Placeholder 4" descr="A screenshot of a computer&#10;&#10;Description automatically generated">
            <a:extLst>
              <a:ext uri="{FF2B5EF4-FFF2-40B4-BE49-F238E27FC236}">
                <a16:creationId xmlns:a16="http://schemas.microsoft.com/office/drawing/2014/main" id="{CBE5F5DF-2033-9837-A402-560F0FFCAF6A}"/>
              </a:ext>
            </a:extLst>
          </p:cNvPr>
          <p:cNvPicPr>
            <a:picLocks noChangeAspect="1"/>
          </p:cNvPicPr>
          <p:nvPr/>
        </p:nvPicPr>
        <p:blipFill>
          <a:blip r:embed="rId2"/>
          <a:stretch>
            <a:fillRect/>
          </a:stretch>
        </p:blipFill>
        <p:spPr>
          <a:xfrm>
            <a:off x="899056" y="821403"/>
            <a:ext cx="7345887" cy="3783387"/>
          </a:xfrm>
          <a:prstGeom prst="rect">
            <a:avLst/>
          </a:prstGeom>
        </p:spPr>
      </p:pic>
      <p:sp>
        <p:nvSpPr>
          <p:cNvPr id="3" name="Rectangle 2">
            <a:extLst>
              <a:ext uri="{FF2B5EF4-FFF2-40B4-BE49-F238E27FC236}">
                <a16:creationId xmlns:a16="http://schemas.microsoft.com/office/drawing/2014/main" id="{5444B00B-37F8-D88D-FD91-07CFC88E5EBE}"/>
              </a:ext>
            </a:extLst>
          </p:cNvPr>
          <p:cNvSpPr/>
          <p:nvPr/>
        </p:nvSpPr>
        <p:spPr>
          <a:xfrm>
            <a:off x="1702075" y="253372"/>
            <a:ext cx="1197879"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 the app</a:t>
            </a:r>
          </a:p>
        </p:txBody>
      </p:sp>
    </p:spTree>
    <p:extLst>
      <p:ext uri="{BB962C8B-B14F-4D97-AF65-F5344CB8AC3E}">
        <p14:creationId xmlns:p14="http://schemas.microsoft.com/office/powerpoint/2010/main" val="354721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8512329-93E1-4C12-81E6-DE5524D91C64}"/>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4" name="Content Placeholder 8" descr="A screenshot of a computer&#10;&#10;Description automatically generated">
            <a:extLst>
              <a:ext uri="{FF2B5EF4-FFF2-40B4-BE49-F238E27FC236}">
                <a16:creationId xmlns:a16="http://schemas.microsoft.com/office/drawing/2014/main" id="{75D4660C-6CC8-8F48-2709-17E03BD89863}"/>
              </a:ext>
            </a:extLst>
          </p:cNvPr>
          <p:cNvPicPr>
            <a:picLocks noChangeAspect="1"/>
          </p:cNvPicPr>
          <p:nvPr/>
        </p:nvPicPr>
        <p:blipFill>
          <a:blip r:embed="rId2"/>
          <a:stretch>
            <a:fillRect/>
          </a:stretch>
        </p:blipFill>
        <p:spPr>
          <a:xfrm>
            <a:off x="867064" y="823178"/>
            <a:ext cx="7409872" cy="3753348"/>
          </a:xfrm>
          <a:prstGeom prst="rect">
            <a:avLst/>
          </a:prstGeom>
        </p:spPr>
      </p:pic>
      <p:sp>
        <p:nvSpPr>
          <p:cNvPr id="2" name="Rectangle 2">
            <a:extLst>
              <a:ext uri="{FF2B5EF4-FFF2-40B4-BE49-F238E27FC236}">
                <a16:creationId xmlns:a16="http://schemas.microsoft.com/office/drawing/2014/main" id="{40F336A4-507E-39AA-F785-8055FC04AC3A}"/>
              </a:ext>
            </a:extLst>
          </p:cNvPr>
          <p:cNvSpPr/>
          <p:nvPr/>
        </p:nvSpPr>
        <p:spPr>
          <a:xfrm>
            <a:off x="1698072" y="253372"/>
            <a:ext cx="1036420" cy="3077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a:t>
            </a:r>
          </a:p>
        </p:txBody>
      </p:sp>
    </p:spTree>
    <p:extLst>
      <p:ext uri="{BB962C8B-B14F-4D97-AF65-F5344CB8AC3E}">
        <p14:creationId xmlns:p14="http://schemas.microsoft.com/office/powerpoint/2010/main" val="333273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096CBE-7C45-1956-621D-AD3A7713E5C3}"/>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4" name="Content Placeholder 10" descr="A screenshot of a computer&#10;&#10;Description automatically generated">
            <a:extLst>
              <a:ext uri="{FF2B5EF4-FFF2-40B4-BE49-F238E27FC236}">
                <a16:creationId xmlns:a16="http://schemas.microsoft.com/office/drawing/2014/main" id="{DF9CAA07-920D-1EAC-897D-9434E1E04090}"/>
              </a:ext>
            </a:extLst>
          </p:cNvPr>
          <p:cNvPicPr>
            <a:picLocks noChangeAspect="1"/>
          </p:cNvPicPr>
          <p:nvPr/>
        </p:nvPicPr>
        <p:blipFill>
          <a:blip r:embed="rId2"/>
          <a:stretch>
            <a:fillRect/>
          </a:stretch>
        </p:blipFill>
        <p:spPr>
          <a:xfrm>
            <a:off x="1048571" y="797920"/>
            <a:ext cx="7046857" cy="3784827"/>
          </a:xfrm>
          <a:prstGeom prst="rect">
            <a:avLst/>
          </a:prstGeom>
        </p:spPr>
      </p:pic>
      <p:sp>
        <p:nvSpPr>
          <p:cNvPr id="3" name="Rectangle 2">
            <a:extLst>
              <a:ext uri="{FF2B5EF4-FFF2-40B4-BE49-F238E27FC236}">
                <a16:creationId xmlns:a16="http://schemas.microsoft.com/office/drawing/2014/main" id="{0BEC99C5-AC19-0563-7740-0B6484D985B7}"/>
              </a:ext>
            </a:extLst>
          </p:cNvPr>
          <p:cNvSpPr/>
          <p:nvPr/>
        </p:nvSpPr>
        <p:spPr>
          <a:xfrm>
            <a:off x="1693667" y="253372"/>
            <a:ext cx="1470447" cy="3077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Wait for minutes</a:t>
            </a:r>
          </a:p>
        </p:txBody>
      </p:sp>
    </p:spTree>
    <p:extLst>
      <p:ext uri="{BB962C8B-B14F-4D97-AF65-F5344CB8AC3E}">
        <p14:creationId xmlns:p14="http://schemas.microsoft.com/office/powerpoint/2010/main" val="388475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51F3817-4A14-0F99-1809-8AAB34F60771}"/>
              </a:ext>
            </a:extLst>
          </p:cNvPr>
          <p:cNvSpPr txBox="1"/>
          <p:nvPr/>
        </p:nvSpPr>
        <p:spPr>
          <a:xfrm>
            <a:off x="278590" y="253372"/>
            <a:ext cx="729410" cy="307777"/>
          </a:xfrm>
          <a:prstGeom prst="rect">
            <a:avLst/>
          </a:prstGeom>
          <a:solidFill>
            <a:schemeClr val="bg2"/>
          </a:solidFill>
        </p:spPr>
        <p:txBody>
          <a:bodyPr wrap="square" rtlCol="0">
            <a:spAutoFit/>
          </a:bodyPr>
          <a:lstStyle/>
          <a:p>
            <a:r>
              <a:rPr lang="en-US" altLang="zh-CN" dirty="0">
                <a:solidFill>
                  <a:schemeClr val="tx2"/>
                </a:solidFill>
              </a:rPr>
              <a:t>Usage</a:t>
            </a:r>
            <a:endParaRPr lang="zh-CN" altLang="en-US" dirty="0">
              <a:solidFill>
                <a:schemeClr val="tx2"/>
              </a:solidFill>
            </a:endParaRPr>
          </a:p>
        </p:txBody>
      </p:sp>
      <p:pic>
        <p:nvPicPr>
          <p:cNvPr id="4" name="Content Placeholder 10" descr="A screenshot of a computer&#10;&#10;Description automatically generated">
            <a:extLst>
              <a:ext uri="{FF2B5EF4-FFF2-40B4-BE49-F238E27FC236}">
                <a16:creationId xmlns:a16="http://schemas.microsoft.com/office/drawing/2014/main" id="{B806B376-D425-C80F-1B36-D830F3432BDA}"/>
              </a:ext>
            </a:extLst>
          </p:cNvPr>
          <p:cNvPicPr>
            <a:picLocks noChangeAspect="1"/>
          </p:cNvPicPr>
          <p:nvPr/>
        </p:nvPicPr>
        <p:blipFill>
          <a:blip r:embed="rId2"/>
          <a:stretch>
            <a:fillRect/>
          </a:stretch>
        </p:blipFill>
        <p:spPr>
          <a:xfrm>
            <a:off x="578335" y="684202"/>
            <a:ext cx="7987330" cy="4116927"/>
          </a:xfrm>
          <a:prstGeom prst="rect">
            <a:avLst/>
          </a:prstGeom>
        </p:spPr>
      </p:pic>
      <p:sp>
        <p:nvSpPr>
          <p:cNvPr id="3" name="Rectangle 2">
            <a:extLst>
              <a:ext uri="{FF2B5EF4-FFF2-40B4-BE49-F238E27FC236}">
                <a16:creationId xmlns:a16="http://schemas.microsoft.com/office/drawing/2014/main" id="{5F480B6A-C932-B88F-75D5-D78B29952E97}"/>
              </a:ext>
            </a:extLst>
          </p:cNvPr>
          <p:cNvSpPr/>
          <p:nvPr/>
        </p:nvSpPr>
        <p:spPr>
          <a:xfrm>
            <a:off x="1688319" y="253371"/>
            <a:ext cx="729411"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a:t>
            </a:r>
          </a:p>
        </p:txBody>
      </p:sp>
    </p:spTree>
    <p:extLst>
      <p:ext uri="{BB962C8B-B14F-4D97-AF65-F5344CB8AC3E}">
        <p14:creationId xmlns:p14="http://schemas.microsoft.com/office/powerpoint/2010/main" val="1314951692"/>
      </p:ext>
    </p:extLst>
  </p:cSld>
  <p:clrMapOvr>
    <a:masterClrMapping/>
  </p:clrMapOvr>
</p:sld>
</file>

<file path=ppt/theme/theme1.xml><?xml version="1.0" encoding="utf-8"?>
<a:theme xmlns:a="http://schemas.openxmlformats.org/drawingml/2006/main"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780</Words>
  <Application>Microsoft Office PowerPoint</Application>
  <PresentationFormat>On-screen Show (16:9)</PresentationFormat>
  <Paragraphs>104</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Albert Sans SemiBold</vt:lpstr>
      <vt:lpstr>Arial</vt:lpstr>
      <vt:lpstr>Albert Sans</vt:lpstr>
      <vt:lpstr>Clear &amp; Simple Business Meeting by Slidesgo</vt:lpstr>
      <vt:lpstr>Generating Personalized Emails with GPT-2</vt:lpstr>
      <vt:lpstr>Introduction</vt:lpstr>
      <vt:lpstr>Personal Emails Generation</vt:lpstr>
      <vt:lpstr>Main Problem</vt:lpstr>
      <vt:lpstr>Analysis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and Lessons Learned</vt:lpstr>
      <vt:lpstr>PowerPoint Presentation</vt:lpstr>
      <vt:lpstr>PowerPoint Presentation</vt:lpstr>
      <vt:lpstr>Thanks!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Personalized Emails with GPT-2</dc:title>
  <dc:creator>Yue</dc:creator>
  <cp:lastModifiedBy>Yue Liu</cp:lastModifiedBy>
  <cp:revision>11</cp:revision>
  <dcterms:modified xsi:type="dcterms:W3CDTF">2024-04-24T21:57:46Z</dcterms:modified>
</cp:coreProperties>
</file>