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6"/>
  </p:notesMasterIdLst>
  <p:sldIdLst>
    <p:sldId id="308" r:id="rId2"/>
    <p:sldId id="309" r:id="rId3"/>
    <p:sldId id="338" r:id="rId4"/>
    <p:sldId id="340" r:id="rId5"/>
  </p:sldIdLst>
  <p:sldSz cx="9144000" cy="5143500" type="screen16x9"/>
  <p:notesSz cx="6858000" cy="9144000"/>
  <p:embeddedFontLst>
    <p:embeddedFont>
      <p:font typeface="Albert Sans" pitchFamily="2" charset="77"/>
      <p:regular r:id="rId7"/>
      <p:bold r:id="rId8"/>
      <p:italic r:id="rId9"/>
      <p:boldItalic r:id="rId10"/>
    </p:embeddedFont>
    <p:embeddedFont>
      <p:font typeface="Albert Sans SemiBold" pitchFamily="2" charset="77"/>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2CC543-97A7-47C9-BE5C-C29EAE17B6F9}">
  <a:tblStyle styleId="{2B2CC543-97A7-47C9-BE5C-C29EAE17B6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4D0FF27-F965-4C70-8416-881E5451222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5459e70b79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5459e70b79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191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5459e70b79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5459e70b79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296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5459e70b79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5459e70b79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846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5459e70b79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5459e70b79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776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3"/>
        <p:cNvGrpSpPr/>
        <p:nvPr/>
      </p:nvGrpSpPr>
      <p:grpSpPr>
        <a:xfrm>
          <a:off x="0" y="0"/>
          <a:ext cx="0" cy="0"/>
          <a:chOff x="0" y="0"/>
          <a:chExt cx="0" cy="0"/>
        </a:xfrm>
      </p:grpSpPr>
      <p:sp>
        <p:nvSpPr>
          <p:cNvPr id="64" name="Google Shape;64;p11"/>
          <p:cNvSpPr txBox="1">
            <a:spLocks noGrp="1"/>
          </p:cNvSpPr>
          <p:nvPr>
            <p:ph type="title" hasCustomPrompt="1"/>
          </p:nvPr>
        </p:nvSpPr>
        <p:spPr>
          <a:xfrm>
            <a:off x="1284000" y="1744025"/>
            <a:ext cx="6576000" cy="1393200"/>
          </a:xfrm>
          <a:prstGeom prst="rect">
            <a:avLst/>
          </a:prstGeom>
          <a:solidFill>
            <a:schemeClr val="dk2"/>
          </a:solidFill>
        </p:spPr>
        <p:txBody>
          <a:bodyPr spcFirstLastPara="1" wrap="square" lIns="91425" tIns="91425" rIns="91425" bIns="91425" anchor="t" anchorCtr="0">
            <a:noAutofit/>
          </a:bodyPr>
          <a:lstStyle>
            <a:lvl1pPr lvl="0" algn="ctr">
              <a:spcBef>
                <a:spcPts val="0"/>
              </a:spcBef>
              <a:spcAft>
                <a:spcPts val="0"/>
              </a:spcAft>
              <a:buSzPts val="8500"/>
              <a:buNone/>
              <a:defRPr sz="8000">
                <a:solidFill>
                  <a:srgbClr val="101122"/>
                </a:solidFill>
              </a:defRPr>
            </a:lvl1pPr>
            <a:lvl2pPr lvl="1" algn="ctr">
              <a:spcBef>
                <a:spcPts val="0"/>
              </a:spcBef>
              <a:spcAft>
                <a:spcPts val="0"/>
              </a:spcAft>
              <a:buSzPts val="8500"/>
              <a:buNone/>
              <a:defRPr sz="8500"/>
            </a:lvl2pPr>
            <a:lvl3pPr lvl="2" algn="ctr">
              <a:spcBef>
                <a:spcPts val="0"/>
              </a:spcBef>
              <a:spcAft>
                <a:spcPts val="0"/>
              </a:spcAft>
              <a:buSzPts val="8500"/>
              <a:buNone/>
              <a:defRPr sz="8500"/>
            </a:lvl3pPr>
            <a:lvl4pPr lvl="3" algn="ctr">
              <a:spcBef>
                <a:spcPts val="0"/>
              </a:spcBef>
              <a:spcAft>
                <a:spcPts val="0"/>
              </a:spcAft>
              <a:buSzPts val="8500"/>
              <a:buNone/>
              <a:defRPr sz="8500"/>
            </a:lvl4pPr>
            <a:lvl5pPr lvl="4" algn="ctr">
              <a:spcBef>
                <a:spcPts val="0"/>
              </a:spcBef>
              <a:spcAft>
                <a:spcPts val="0"/>
              </a:spcAft>
              <a:buSzPts val="8500"/>
              <a:buNone/>
              <a:defRPr sz="8500"/>
            </a:lvl5pPr>
            <a:lvl6pPr lvl="5" algn="ctr">
              <a:spcBef>
                <a:spcPts val="0"/>
              </a:spcBef>
              <a:spcAft>
                <a:spcPts val="0"/>
              </a:spcAft>
              <a:buSzPts val="8500"/>
              <a:buNone/>
              <a:defRPr sz="8500"/>
            </a:lvl6pPr>
            <a:lvl7pPr lvl="6" algn="ctr">
              <a:spcBef>
                <a:spcPts val="0"/>
              </a:spcBef>
              <a:spcAft>
                <a:spcPts val="0"/>
              </a:spcAft>
              <a:buSzPts val="8500"/>
              <a:buNone/>
              <a:defRPr sz="8500"/>
            </a:lvl7pPr>
            <a:lvl8pPr lvl="7" algn="ctr">
              <a:spcBef>
                <a:spcPts val="0"/>
              </a:spcBef>
              <a:spcAft>
                <a:spcPts val="0"/>
              </a:spcAft>
              <a:buSzPts val="8500"/>
              <a:buNone/>
              <a:defRPr sz="8500"/>
            </a:lvl8pPr>
            <a:lvl9pPr lvl="8" algn="ctr">
              <a:spcBef>
                <a:spcPts val="0"/>
              </a:spcBef>
              <a:spcAft>
                <a:spcPts val="0"/>
              </a:spcAft>
              <a:buSzPts val="8500"/>
              <a:buNone/>
              <a:defRPr sz="8500"/>
            </a:lvl9pPr>
          </a:lstStyle>
          <a:p>
            <a:r>
              <a:t>xx%</a:t>
            </a:r>
          </a:p>
        </p:txBody>
      </p:sp>
      <p:sp>
        <p:nvSpPr>
          <p:cNvPr id="65" name="Google Shape;65;p11"/>
          <p:cNvSpPr txBox="1">
            <a:spLocks noGrp="1"/>
          </p:cNvSpPr>
          <p:nvPr>
            <p:ph type="subTitle" idx="1"/>
          </p:nvPr>
        </p:nvSpPr>
        <p:spPr>
          <a:xfrm>
            <a:off x="1284000" y="3255175"/>
            <a:ext cx="6576000" cy="44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2"/>
        <p:cNvGrpSpPr/>
        <p:nvPr/>
      </p:nvGrpSpPr>
      <p:grpSpPr>
        <a:xfrm>
          <a:off x="0" y="0"/>
          <a:ext cx="0" cy="0"/>
          <a:chOff x="0" y="0"/>
          <a:chExt cx="0" cy="0"/>
        </a:xfrm>
      </p:grpSpPr>
      <p:sp>
        <p:nvSpPr>
          <p:cNvPr id="213" name="Google Shape;213;p28"/>
          <p:cNvSpPr/>
          <p:nvPr/>
        </p:nvSpPr>
        <p:spPr>
          <a:xfrm rot="-804930">
            <a:off x="3666097" y="266076"/>
            <a:ext cx="5574305" cy="3295020"/>
          </a:xfrm>
          <a:prstGeom prst="arc">
            <a:avLst>
              <a:gd name="adj1" fmla="val 16057500"/>
              <a:gd name="adj2" fmla="val 5515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rot="-6395119">
            <a:off x="5840319" y="263514"/>
            <a:ext cx="173415" cy="173415"/>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rot="10800000" flipH="1">
            <a:off x="476902" y="4694300"/>
            <a:ext cx="152400" cy="152400"/>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rot="10800000" flipH="1">
            <a:off x="629301" y="4608502"/>
            <a:ext cx="85800" cy="85800"/>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17"/>
        <p:cNvGrpSpPr/>
        <p:nvPr/>
      </p:nvGrpSpPr>
      <p:grpSpPr>
        <a:xfrm>
          <a:off x="0" y="0"/>
          <a:ext cx="0" cy="0"/>
          <a:chOff x="0" y="0"/>
          <a:chExt cx="0" cy="0"/>
        </a:xfrm>
      </p:grpSpPr>
      <p:sp>
        <p:nvSpPr>
          <p:cNvPr id="218" name="Google Shape;218;p29"/>
          <p:cNvSpPr/>
          <p:nvPr/>
        </p:nvSpPr>
        <p:spPr>
          <a:xfrm rot="-2254707">
            <a:off x="-4148942" y="-1447448"/>
            <a:ext cx="7224432" cy="263702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rot="-5400000">
            <a:off x="1425296" y="222178"/>
            <a:ext cx="85800" cy="85800"/>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rot="-2254707">
            <a:off x="6325708" y="3760577"/>
            <a:ext cx="7224432" cy="263702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rot="-5400000">
            <a:off x="7659671" y="4726428"/>
            <a:ext cx="85800" cy="85800"/>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1pPr>
            <a:lvl2pPr lvl="1"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2pPr>
            <a:lvl3pPr lvl="2"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3pPr>
            <a:lvl4pPr lvl="3"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4pPr>
            <a:lvl5pPr lvl="4"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5pPr>
            <a:lvl6pPr lvl="5"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6pPr>
            <a:lvl7pPr lvl="6"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7pPr>
            <a:lvl8pPr lvl="7"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8pPr>
            <a:lvl9pPr lvl="8"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 id="2147483674" r:id="rId2"/>
    <p:sldLayoutId id="2147483675"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7" name="文本框 6">
            <a:extLst>
              <a:ext uri="{FF2B5EF4-FFF2-40B4-BE49-F238E27FC236}">
                <a16:creationId xmlns:a16="http://schemas.microsoft.com/office/drawing/2014/main" id="{208BF08D-0D55-93F1-6C55-E63B778B0876}"/>
              </a:ext>
            </a:extLst>
          </p:cNvPr>
          <p:cNvSpPr txBox="1"/>
          <p:nvPr/>
        </p:nvSpPr>
        <p:spPr>
          <a:xfrm>
            <a:off x="2083027" y="405944"/>
            <a:ext cx="4977945" cy="584775"/>
          </a:xfrm>
          <a:prstGeom prst="rect">
            <a:avLst/>
          </a:prstGeom>
          <a:noFill/>
        </p:spPr>
        <p:txBody>
          <a:bodyPr wrap="square" rtlCol="0">
            <a:spAutoFit/>
          </a:bodyPr>
          <a:lstStyle/>
          <a:p>
            <a:pPr algn="ctr"/>
            <a:r>
              <a:rPr lang="en-US" altLang="zh-CN" sz="3200" dirty="0">
                <a:solidFill>
                  <a:schemeClr val="bg2">
                    <a:lumMod val="50000"/>
                  </a:schemeClr>
                </a:solidFill>
                <a:latin typeface="Times New Roman" panose="02020603050405020304" pitchFamily="18" charset="0"/>
                <a:cs typeface="Times New Roman" panose="02020603050405020304" pitchFamily="18" charset="0"/>
              </a:rPr>
              <a:t>Data Analysis</a:t>
            </a:r>
            <a:endParaRPr lang="zh-CN" alt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A4532FCE-A714-4B7A-DBC2-A18CB95E6238}"/>
              </a:ext>
            </a:extLst>
          </p:cNvPr>
          <p:cNvSpPr txBox="1"/>
          <p:nvPr/>
        </p:nvSpPr>
        <p:spPr>
          <a:xfrm>
            <a:off x="278590" y="253372"/>
            <a:ext cx="676800" cy="305144"/>
          </a:xfrm>
          <a:prstGeom prst="rect">
            <a:avLst/>
          </a:prstGeom>
          <a:solidFill>
            <a:schemeClr val="bg2"/>
          </a:solidFill>
        </p:spPr>
        <p:txBody>
          <a:bodyPr wrap="square" rtlCol="0">
            <a:spAutoFit/>
          </a:bodyPr>
          <a:lstStyle/>
          <a:p>
            <a:r>
              <a:rPr lang="en-US" altLang="zh-CN" dirty="0">
                <a:solidFill>
                  <a:schemeClr val="tx2"/>
                </a:solidFill>
              </a:rPr>
              <a:t>Model</a:t>
            </a:r>
            <a:endParaRPr lang="zh-CN" altLang="en-US" dirty="0">
              <a:solidFill>
                <a:schemeClr val="tx2"/>
              </a:solidFill>
            </a:endParaRPr>
          </a:p>
        </p:txBody>
      </p:sp>
      <p:pic>
        <p:nvPicPr>
          <p:cNvPr id="3" name="Picture 3">
            <a:extLst>
              <a:ext uri="{FF2B5EF4-FFF2-40B4-BE49-F238E27FC236}">
                <a16:creationId xmlns:a16="http://schemas.microsoft.com/office/drawing/2014/main" id="{9649FE5F-7A2A-9AFD-8B76-1DF1F486108E}"/>
              </a:ext>
            </a:extLst>
          </p:cNvPr>
          <p:cNvPicPr>
            <a:picLocks noChangeAspect="1"/>
          </p:cNvPicPr>
          <p:nvPr/>
        </p:nvPicPr>
        <p:blipFill>
          <a:blip r:embed="rId3"/>
          <a:stretch>
            <a:fillRect/>
          </a:stretch>
        </p:blipFill>
        <p:spPr>
          <a:xfrm>
            <a:off x="955390" y="1105673"/>
            <a:ext cx="7388180" cy="3784455"/>
          </a:xfrm>
          <a:prstGeom prst="rect">
            <a:avLst/>
          </a:prstGeom>
        </p:spPr>
      </p:pic>
    </p:spTree>
    <p:extLst>
      <p:ext uri="{BB962C8B-B14F-4D97-AF65-F5344CB8AC3E}">
        <p14:creationId xmlns:p14="http://schemas.microsoft.com/office/powerpoint/2010/main" val="2732623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7" name="文本框 6">
            <a:extLst>
              <a:ext uri="{FF2B5EF4-FFF2-40B4-BE49-F238E27FC236}">
                <a16:creationId xmlns:a16="http://schemas.microsoft.com/office/drawing/2014/main" id="{208BF08D-0D55-93F1-6C55-E63B778B0876}"/>
              </a:ext>
            </a:extLst>
          </p:cNvPr>
          <p:cNvSpPr txBox="1"/>
          <p:nvPr/>
        </p:nvSpPr>
        <p:spPr>
          <a:xfrm>
            <a:off x="519448" y="558516"/>
            <a:ext cx="8105103" cy="584775"/>
          </a:xfrm>
          <a:prstGeom prst="rect">
            <a:avLst/>
          </a:prstGeom>
          <a:noFill/>
        </p:spPr>
        <p:txBody>
          <a:bodyPr wrap="square" rtlCol="0">
            <a:spAutoFit/>
          </a:bodyPr>
          <a:lstStyle/>
          <a:p>
            <a:pPr algn="ctr"/>
            <a:r>
              <a:rPr lang="en-US" altLang="zh-CN" sz="3200" dirty="0">
                <a:solidFill>
                  <a:schemeClr val="bg2">
                    <a:lumMod val="50000"/>
                  </a:schemeClr>
                </a:solidFill>
                <a:latin typeface="Times New Roman" panose="02020603050405020304" pitchFamily="18" charset="0"/>
                <a:cs typeface="Times New Roman" panose="02020603050405020304" pitchFamily="18" charset="0"/>
              </a:rPr>
              <a:t>NLP Methodology and Techniques Employed</a:t>
            </a:r>
            <a:endParaRPr lang="zh-CN" alt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A0DAB930-6CB0-B678-A28D-3A6E495CB393}"/>
              </a:ext>
            </a:extLst>
          </p:cNvPr>
          <p:cNvSpPr txBox="1"/>
          <p:nvPr/>
        </p:nvSpPr>
        <p:spPr>
          <a:xfrm>
            <a:off x="278590" y="253372"/>
            <a:ext cx="676800" cy="305144"/>
          </a:xfrm>
          <a:prstGeom prst="rect">
            <a:avLst/>
          </a:prstGeom>
          <a:solidFill>
            <a:schemeClr val="bg2"/>
          </a:solidFill>
        </p:spPr>
        <p:txBody>
          <a:bodyPr wrap="square" rtlCol="0">
            <a:spAutoFit/>
          </a:bodyPr>
          <a:lstStyle/>
          <a:p>
            <a:r>
              <a:rPr lang="en-US" altLang="zh-CN" dirty="0">
                <a:solidFill>
                  <a:schemeClr val="tx2"/>
                </a:solidFill>
              </a:rPr>
              <a:t>Model</a:t>
            </a:r>
            <a:endParaRPr lang="zh-CN" altLang="en-US" dirty="0">
              <a:solidFill>
                <a:schemeClr val="tx2"/>
              </a:solidFill>
            </a:endParaRPr>
          </a:p>
        </p:txBody>
      </p:sp>
      <p:sp>
        <p:nvSpPr>
          <p:cNvPr id="4" name="文本框 3">
            <a:extLst>
              <a:ext uri="{FF2B5EF4-FFF2-40B4-BE49-F238E27FC236}">
                <a16:creationId xmlns:a16="http://schemas.microsoft.com/office/drawing/2014/main" id="{5898F595-5B71-AF2D-80A4-BBFA2969AF62}"/>
              </a:ext>
            </a:extLst>
          </p:cNvPr>
          <p:cNvSpPr txBox="1"/>
          <p:nvPr/>
        </p:nvSpPr>
        <p:spPr>
          <a:xfrm>
            <a:off x="296213" y="1287887"/>
            <a:ext cx="8551572" cy="3785652"/>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Tokenization and Text Processing:</a:t>
            </a:r>
            <a:r>
              <a:rPr lang="zh-CN" altLang="en-US" sz="1600" dirty="0"/>
              <a:t> </a:t>
            </a:r>
            <a:r>
              <a:rPr lang="en-US" altLang="zh-CN" sz="1600" dirty="0"/>
              <a:t>Use the </a:t>
            </a:r>
            <a:r>
              <a:rPr lang="en-US" altLang="zh-CN" sz="1600" dirty="0" err="1"/>
              <a:t>AutoTokenizer</a:t>
            </a:r>
            <a:r>
              <a:rPr lang="en-US" altLang="zh-CN" sz="1600" dirty="0"/>
              <a:t> from the transformers library to tokenize input data, which is crucial for processing text in a format suitable for NLP models.</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Dataset Handling:</a:t>
            </a:r>
            <a:r>
              <a:rPr lang="zh-CN" altLang="en-US" sz="1600" dirty="0"/>
              <a:t> </a:t>
            </a:r>
            <a:r>
              <a:rPr lang="en-US" altLang="zh-CN" sz="1600" dirty="0"/>
              <a:t>Employs the datasets library to load and manage datasets, converting datasets to Pandas tables for easier handling and then back to the dataset format after preprocessing for training.</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Neural Network Modeling: Use </a:t>
            </a:r>
            <a:r>
              <a:rPr lang="en-US" altLang="zh-CN" sz="1600" dirty="0" err="1"/>
              <a:t>AutoModelForCausalLM</a:t>
            </a:r>
            <a:r>
              <a:rPr lang="en-US" altLang="zh-CN" sz="1600" dirty="0"/>
              <a:t> from the transformers library to load a pretrained causal language model specifically designed for generating sequences of text.</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Evaluation Metrics: Implements evaluation metrics using the evaluate library (specifically the rouge metric), which is widely used to assess the quality of text generation against reference texts. This is critical for understanding model performance in generative tasks.</a:t>
            </a:r>
          </a:p>
        </p:txBody>
      </p:sp>
    </p:spTree>
    <p:extLst>
      <p:ext uri="{BB962C8B-B14F-4D97-AF65-F5344CB8AC3E}">
        <p14:creationId xmlns:p14="http://schemas.microsoft.com/office/powerpoint/2010/main" val="1510479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7" name="文本框 6">
            <a:extLst>
              <a:ext uri="{FF2B5EF4-FFF2-40B4-BE49-F238E27FC236}">
                <a16:creationId xmlns:a16="http://schemas.microsoft.com/office/drawing/2014/main" id="{208BF08D-0D55-93F1-6C55-E63B778B0876}"/>
              </a:ext>
            </a:extLst>
          </p:cNvPr>
          <p:cNvSpPr txBox="1"/>
          <p:nvPr/>
        </p:nvSpPr>
        <p:spPr>
          <a:xfrm>
            <a:off x="519447" y="407869"/>
            <a:ext cx="8105103" cy="584775"/>
          </a:xfrm>
          <a:prstGeom prst="rect">
            <a:avLst/>
          </a:prstGeom>
          <a:noFill/>
        </p:spPr>
        <p:txBody>
          <a:bodyPr wrap="square" rtlCol="0">
            <a:spAutoFit/>
          </a:bodyPr>
          <a:lstStyle/>
          <a:p>
            <a:pPr algn="ctr"/>
            <a:r>
              <a:rPr lang="en-US" altLang="zh-CN" sz="3200" dirty="0">
                <a:solidFill>
                  <a:schemeClr val="bg2">
                    <a:lumMod val="50000"/>
                  </a:schemeClr>
                </a:solidFill>
                <a:latin typeface="Times New Roman" panose="02020603050405020304" pitchFamily="18" charset="0"/>
                <a:cs typeface="Times New Roman" panose="02020603050405020304" pitchFamily="18" charset="0"/>
              </a:rPr>
              <a:t>Transfer Dataset to Model Tokenize</a:t>
            </a:r>
            <a:endParaRPr lang="zh-CN" alt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A0DAB930-6CB0-B678-A28D-3A6E495CB393}"/>
              </a:ext>
            </a:extLst>
          </p:cNvPr>
          <p:cNvSpPr txBox="1"/>
          <p:nvPr/>
        </p:nvSpPr>
        <p:spPr>
          <a:xfrm>
            <a:off x="278590" y="253372"/>
            <a:ext cx="676800" cy="305144"/>
          </a:xfrm>
          <a:prstGeom prst="rect">
            <a:avLst/>
          </a:prstGeom>
          <a:solidFill>
            <a:schemeClr val="bg2"/>
          </a:solidFill>
        </p:spPr>
        <p:txBody>
          <a:bodyPr wrap="square" rtlCol="0">
            <a:spAutoFit/>
          </a:bodyPr>
          <a:lstStyle/>
          <a:p>
            <a:r>
              <a:rPr lang="en-US" altLang="zh-CN" dirty="0">
                <a:solidFill>
                  <a:schemeClr val="tx2"/>
                </a:solidFill>
              </a:rPr>
              <a:t>Model</a:t>
            </a:r>
            <a:endParaRPr lang="zh-CN" altLang="en-US" dirty="0">
              <a:solidFill>
                <a:schemeClr val="tx2"/>
              </a:solidFill>
            </a:endParaRPr>
          </a:p>
        </p:txBody>
      </p:sp>
      <p:sp>
        <p:nvSpPr>
          <p:cNvPr id="4" name="文本框 3">
            <a:extLst>
              <a:ext uri="{FF2B5EF4-FFF2-40B4-BE49-F238E27FC236}">
                <a16:creationId xmlns:a16="http://schemas.microsoft.com/office/drawing/2014/main" id="{5898F595-5B71-AF2D-80A4-BBFA2969AF62}"/>
              </a:ext>
            </a:extLst>
          </p:cNvPr>
          <p:cNvSpPr txBox="1"/>
          <p:nvPr/>
        </p:nvSpPr>
        <p:spPr>
          <a:xfrm>
            <a:off x="296212" y="1147141"/>
            <a:ext cx="8551572" cy="4031873"/>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Loading Pre-trained Model Tokenizer: An </a:t>
            </a:r>
            <a:r>
              <a:rPr lang="en-US" altLang="zh-CN" sz="1600" dirty="0" err="1"/>
              <a:t>AutoTokenizer</a:t>
            </a:r>
            <a:r>
              <a:rPr lang="en-US" altLang="zh-CN" sz="1600" dirty="0"/>
              <a:t> is loaded with a specified pre-trained model checkpoint.</a:t>
            </a:r>
            <a:r>
              <a:rPr lang="zh-CN" altLang="en-US" sz="1600" dirty="0"/>
              <a:t> </a:t>
            </a:r>
            <a:r>
              <a:rPr lang="en-US" altLang="zh-CN" sz="1600" dirty="0"/>
              <a:t>The tokenizer is a crucial tool that converts text data into a format that can be processed by machine learning models.</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Tokenization Function: The</a:t>
            </a:r>
            <a:r>
              <a:rPr lang="zh-CN" altLang="en-US" sz="1600" dirty="0"/>
              <a:t> </a:t>
            </a:r>
            <a:r>
              <a:rPr lang="en-US" altLang="zh-CN" sz="1600" dirty="0"/>
              <a:t>tokenize</a:t>
            </a:r>
            <a:r>
              <a:rPr lang="zh-CN" altLang="en-US" sz="1600" dirty="0"/>
              <a:t> </a:t>
            </a:r>
            <a:r>
              <a:rPr lang="en-US" altLang="zh-CN" sz="1600" dirty="0"/>
              <a:t>function is defined to tokenize the inputs. It takes examples from the dataset and pulls the product, gender, profession, and hobby columns. These columns are tokenized, meaning they are converted into a sequence of numbers that represent the text in a way the model can understand. </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Processing the Dataset: The dataset is split into a training set and a test set with a 50/50 split. The original Data</a:t>
            </a:r>
            <a:r>
              <a:rPr lang="zh-CN" altLang="en-US" sz="1600" dirty="0"/>
              <a:t> </a:t>
            </a:r>
            <a:r>
              <a:rPr lang="en-US" altLang="zh-CN" sz="1600" dirty="0"/>
              <a:t>Frame is then converted into a Dataset object, which is a more efficient format for handling datasets in machine learning workflows.</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Tokenizing the Dataset: The actual tokenization process happens where the training and test sets are mapped with the tokenize</a:t>
            </a:r>
            <a:r>
              <a:rPr lang="zh-CN" altLang="en-US" sz="1600" dirty="0"/>
              <a:t> </a:t>
            </a:r>
            <a:r>
              <a:rPr lang="en-US" altLang="zh-CN" sz="1600" dirty="0"/>
              <a:t>function. This means that all the text data in these datasets is converted into tokens.</a:t>
            </a:r>
          </a:p>
        </p:txBody>
      </p:sp>
    </p:spTree>
    <p:extLst>
      <p:ext uri="{BB962C8B-B14F-4D97-AF65-F5344CB8AC3E}">
        <p14:creationId xmlns:p14="http://schemas.microsoft.com/office/powerpoint/2010/main" val="214997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7" name="文本框 6">
            <a:extLst>
              <a:ext uri="{FF2B5EF4-FFF2-40B4-BE49-F238E27FC236}">
                <a16:creationId xmlns:a16="http://schemas.microsoft.com/office/drawing/2014/main" id="{208BF08D-0D55-93F1-6C55-E63B778B0876}"/>
              </a:ext>
            </a:extLst>
          </p:cNvPr>
          <p:cNvSpPr txBox="1"/>
          <p:nvPr/>
        </p:nvSpPr>
        <p:spPr>
          <a:xfrm>
            <a:off x="1519209" y="350136"/>
            <a:ext cx="6105582" cy="584775"/>
          </a:xfrm>
          <a:prstGeom prst="rect">
            <a:avLst/>
          </a:prstGeom>
          <a:noFill/>
        </p:spPr>
        <p:txBody>
          <a:bodyPr wrap="square" rtlCol="0">
            <a:spAutoFit/>
          </a:bodyPr>
          <a:lstStyle/>
          <a:p>
            <a:pPr algn="ctr"/>
            <a:r>
              <a:rPr lang="en-US" altLang="zh-CN" sz="3200" dirty="0">
                <a:solidFill>
                  <a:schemeClr val="bg2">
                    <a:lumMod val="50000"/>
                  </a:schemeClr>
                </a:solidFill>
                <a:latin typeface="Times New Roman" panose="02020603050405020304" pitchFamily="18" charset="0"/>
                <a:cs typeface="Times New Roman" panose="02020603050405020304" pitchFamily="18" charset="0"/>
              </a:rPr>
              <a:t>Parameters</a:t>
            </a:r>
            <a:endParaRPr lang="zh-CN" alt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0C925C58-C673-A285-B487-C34F5A9B76E2}"/>
              </a:ext>
            </a:extLst>
          </p:cNvPr>
          <p:cNvSpPr txBox="1"/>
          <p:nvPr/>
        </p:nvSpPr>
        <p:spPr>
          <a:xfrm>
            <a:off x="278590" y="253372"/>
            <a:ext cx="676800" cy="305144"/>
          </a:xfrm>
          <a:prstGeom prst="rect">
            <a:avLst/>
          </a:prstGeom>
          <a:solidFill>
            <a:schemeClr val="bg2"/>
          </a:solidFill>
        </p:spPr>
        <p:txBody>
          <a:bodyPr wrap="square" rtlCol="0">
            <a:spAutoFit/>
          </a:bodyPr>
          <a:lstStyle/>
          <a:p>
            <a:r>
              <a:rPr lang="en-US" altLang="zh-CN" dirty="0">
                <a:solidFill>
                  <a:schemeClr val="tx2"/>
                </a:solidFill>
              </a:rPr>
              <a:t>Model</a:t>
            </a:r>
            <a:endParaRPr lang="zh-CN" altLang="en-US" dirty="0">
              <a:solidFill>
                <a:schemeClr val="tx2"/>
              </a:solidFill>
            </a:endParaRPr>
          </a:p>
        </p:txBody>
      </p:sp>
      <p:pic>
        <p:nvPicPr>
          <p:cNvPr id="3" name="图片 2">
            <a:extLst>
              <a:ext uri="{FF2B5EF4-FFF2-40B4-BE49-F238E27FC236}">
                <a16:creationId xmlns:a16="http://schemas.microsoft.com/office/drawing/2014/main" id="{FC214C08-6C6E-1CC7-070F-3EEEB33933A9}"/>
              </a:ext>
            </a:extLst>
          </p:cNvPr>
          <p:cNvPicPr>
            <a:picLocks noChangeAspect="1"/>
          </p:cNvPicPr>
          <p:nvPr/>
        </p:nvPicPr>
        <p:blipFill>
          <a:blip r:embed="rId3"/>
          <a:stretch>
            <a:fillRect/>
          </a:stretch>
        </p:blipFill>
        <p:spPr>
          <a:xfrm>
            <a:off x="841498" y="1125785"/>
            <a:ext cx="7461003" cy="3480558"/>
          </a:xfrm>
          <a:prstGeom prst="rect">
            <a:avLst/>
          </a:prstGeom>
        </p:spPr>
      </p:pic>
    </p:spTree>
    <p:extLst>
      <p:ext uri="{BB962C8B-B14F-4D97-AF65-F5344CB8AC3E}">
        <p14:creationId xmlns:p14="http://schemas.microsoft.com/office/powerpoint/2010/main" val="1914872004"/>
      </p:ext>
    </p:extLst>
  </p:cSld>
  <p:clrMapOvr>
    <a:masterClrMapping/>
  </p:clrMapOvr>
</p:sld>
</file>

<file path=ppt/theme/theme1.xml><?xml version="1.0" encoding="utf-8"?>
<a:theme xmlns:a="http://schemas.openxmlformats.org/drawingml/2006/main" name="Clear &amp; Simple Business Meeting by Slidesgo">
  <a:themeElements>
    <a:clrScheme name="Simple Light">
      <a:dk1>
        <a:srgbClr val="2A362D"/>
      </a:dk1>
      <a:lt1>
        <a:srgbClr val="EFEEF4"/>
      </a:lt1>
      <a:dk2>
        <a:srgbClr val="B2BBDA"/>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328</Words>
  <Application>Microsoft Macintosh PowerPoint</Application>
  <PresentationFormat>On-screen Show (16:9)</PresentationFormat>
  <Paragraphs>22</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Times New Roman</vt:lpstr>
      <vt:lpstr>Arial</vt:lpstr>
      <vt:lpstr>Albert Sans</vt:lpstr>
      <vt:lpstr>Albert Sans SemiBold</vt:lpstr>
      <vt:lpstr>Clear &amp; Simple Business Meeting by Slidesgo</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Personalized Emails with GPT-2</dc:title>
  <dc:creator>Yue</dc:creator>
  <cp:lastModifiedBy>office</cp:lastModifiedBy>
  <cp:revision>18</cp:revision>
  <dcterms:modified xsi:type="dcterms:W3CDTF">2024-04-23T18:54:35Z</dcterms:modified>
</cp:coreProperties>
</file>