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3" r:id="rId6"/>
    <p:sldId id="260" r:id="rId7"/>
    <p:sldId id="261"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22"/>
    <p:restoredTop sz="94737"/>
  </p:normalViewPr>
  <p:slideViewPr>
    <p:cSldViewPr snapToGrid="0">
      <p:cViewPr varScale="1">
        <p:scale>
          <a:sx n="113" d="100"/>
          <a:sy n="113" d="100"/>
        </p:scale>
        <p:origin x="176" y="5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Eval Loss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Epoch1</c:v>
                </c:pt>
                <c:pt idx="1">
                  <c:v>Epoch2</c:v>
                </c:pt>
                <c:pt idx="2">
                  <c:v>Epoch3</c:v>
                </c:pt>
                <c:pt idx="3">
                  <c:v>Epoch4</c:v>
                </c:pt>
                <c:pt idx="4">
                  <c:v>Epoch5</c:v>
                </c:pt>
                <c:pt idx="5">
                  <c:v>Epoch6</c:v>
                </c:pt>
                <c:pt idx="6">
                  <c:v>Epoch7</c:v>
                </c:pt>
                <c:pt idx="7">
                  <c:v>Epoch8</c:v>
                </c:pt>
                <c:pt idx="8">
                  <c:v>Epoch9</c:v>
                </c:pt>
                <c:pt idx="9">
                  <c:v>Epoch10</c:v>
                </c:pt>
              </c:strCache>
            </c:strRef>
          </c:cat>
          <c:val>
            <c:numRef>
              <c:f>Sheet1!$B$2:$B$11</c:f>
              <c:numCache>
                <c:formatCode>General</c:formatCode>
                <c:ptCount val="10"/>
                <c:pt idx="0">
                  <c:v>4.3</c:v>
                </c:pt>
                <c:pt idx="1">
                  <c:v>4</c:v>
                </c:pt>
                <c:pt idx="2">
                  <c:v>3.1</c:v>
                </c:pt>
                <c:pt idx="3">
                  <c:v>3</c:v>
                </c:pt>
                <c:pt idx="4">
                  <c:v>2.9</c:v>
                </c:pt>
                <c:pt idx="5">
                  <c:v>2.8</c:v>
                </c:pt>
                <c:pt idx="6">
                  <c:v>2.7</c:v>
                </c:pt>
                <c:pt idx="7">
                  <c:v>2.7</c:v>
                </c:pt>
                <c:pt idx="8">
                  <c:v>2.66</c:v>
                </c:pt>
                <c:pt idx="9">
                  <c:v>2.65</c:v>
                </c:pt>
              </c:numCache>
            </c:numRef>
          </c:val>
          <c:smooth val="0"/>
          <c:extLst>
            <c:ext xmlns:c16="http://schemas.microsoft.com/office/drawing/2014/chart" uri="{C3380CC4-5D6E-409C-BE32-E72D297353CC}">
              <c16:uniqueId val="{00000000-6387-404B-9CC6-02AC979F5076}"/>
            </c:ext>
          </c:extLst>
        </c:ser>
        <c:ser>
          <c:idx val="1"/>
          <c:order val="1"/>
          <c:tx>
            <c:strRef>
              <c:f>Sheet1!$C$1</c:f>
              <c:strCache>
                <c:ptCount val="1"/>
                <c:pt idx="0">
                  <c:v>Rouge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Epoch1</c:v>
                </c:pt>
                <c:pt idx="1">
                  <c:v>Epoch2</c:v>
                </c:pt>
                <c:pt idx="2">
                  <c:v>Epoch3</c:v>
                </c:pt>
                <c:pt idx="3">
                  <c:v>Epoch4</c:v>
                </c:pt>
                <c:pt idx="4">
                  <c:v>Epoch5</c:v>
                </c:pt>
                <c:pt idx="5">
                  <c:v>Epoch6</c:v>
                </c:pt>
                <c:pt idx="6">
                  <c:v>Epoch7</c:v>
                </c:pt>
                <c:pt idx="7">
                  <c:v>Epoch8</c:v>
                </c:pt>
                <c:pt idx="8">
                  <c:v>Epoch9</c:v>
                </c:pt>
                <c:pt idx="9">
                  <c:v>Epoch10</c:v>
                </c:pt>
              </c:strCache>
            </c:strRef>
          </c:cat>
          <c:val>
            <c:numRef>
              <c:f>Sheet1!$C$2:$C$11</c:f>
              <c:numCache>
                <c:formatCode>General</c:formatCode>
                <c:ptCount val="10"/>
                <c:pt idx="0">
                  <c:v>4.2999999999999997E-2</c:v>
                </c:pt>
                <c:pt idx="1">
                  <c:v>4.8399999999999999E-2</c:v>
                </c:pt>
                <c:pt idx="2">
                  <c:v>4.8399999999999999E-2</c:v>
                </c:pt>
                <c:pt idx="3">
                  <c:v>4.8399999999999999E-2</c:v>
                </c:pt>
                <c:pt idx="4">
                  <c:v>4.5600000000000002E-2</c:v>
                </c:pt>
                <c:pt idx="5">
                  <c:v>4.0099999999999997E-2</c:v>
                </c:pt>
                <c:pt idx="6">
                  <c:v>4.0099999999999997E-2</c:v>
                </c:pt>
                <c:pt idx="7">
                  <c:v>4.0099999999999997E-2</c:v>
                </c:pt>
                <c:pt idx="8">
                  <c:v>4.0099999999999997E-2</c:v>
                </c:pt>
                <c:pt idx="9">
                  <c:v>4.0099999999999997E-2</c:v>
                </c:pt>
              </c:numCache>
            </c:numRef>
          </c:val>
          <c:smooth val="0"/>
          <c:extLst>
            <c:ext xmlns:c16="http://schemas.microsoft.com/office/drawing/2014/chart" uri="{C3380CC4-5D6E-409C-BE32-E72D297353CC}">
              <c16:uniqueId val="{00000001-6387-404B-9CC6-02AC979F5076}"/>
            </c:ext>
          </c:extLst>
        </c:ser>
        <c:ser>
          <c:idx val="2"/>
          <c:order val="2"/>
          <c:tx>
            <c:strRef>
              <c:f>Sheet1!$D$1</c:f>
              <c:strCache>
                <c:ptCount val="1"/>
                <c:pt idx="0">
                  <c:v>100 * Rouge</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Epoch1</c:v>
                </c:pt>
                <c:pt idx="1">
                  <c:v>Epoch2</c:v>
                </c:pt>
                <c:pt idx="2">
                  <c:v>Epoch3</c:v>
                </c:pt>
                <c:pt idx="3">
                  <c:v>Epoch4</c:v>
                </c:pt>
                <c:pt idx="4">
                  <c:v>Epoch5</c:v>
                </c:pt>
                <c:pt idx="5">
                  <c:v>Epoch6</c:v>
                </c:pt>
                <c:pt idx="6">
                  <c:v>Epoch7</c:v>
                </c:pt>
                <c:pt idx="7">
                  <c:v>Epoch8</c:v>
                </c:pt>
                <c:pt idx="8">
                  <c:v>Epoch9</c:v>
                </c:pt>
                <c:pt idx="9">
                  <c:v>Epoch10</c:v>
                </c:pt>
              </c:strCache>
            </c:strRef>
          </c:cat>
          <c:val>
            <c:numRef>
              <c:f>Sheet1!$D$2:$D$11</c:f>
              <c:numCache>
                <c:formatCode>General</c:formatCode>
                <c:ptCount val="10"/>
                <c:pt idx="0">
                  <c:v>4.3</c:v>
                </c:pt>
                <c:pt idx="1">
                  <c:v>4.84</c:v>
                </c:pt>
                <c:pt idx="2">
                  <c:v>4.84</c:v>
                </c:pt>
                <c:pt idx="3">
                  <c:v>4.84</c:v>
                </c:pt>
                <c:pt idx="4">
                  <c:v>4.5600000000000005</c:v>
                </c:pt>
                <c:pt idx="5">
                  <c:v>4.01</c:v>
                </c:pt>
                <c:pt idx="6">
                  <c:v>4.01</c:v>
                </c:pt>
                <c:pt idx="7">
                  <c:v>4.01</c:v>
                </c:pt>
                <c:pt idx="8">
                  <c:v>4.01</c:v>
                </c:pt>
                <c:pt idx="9">
                  <c:v>4.01</c:v>
                </c:pt>
              </c:numCache>
            </c:numRef>
          </c:val>
          <c:smooth val="0"/>
          <c:extLst>
            <c:ext xmlns:c16="http://schemas.microsoft.com/office/drawing/2014/chart" uri="{C3380CC4-5D6E-409C-BE32-E72D297353CC}">
              <c16:uniqueId val="{00000003-6387-404B-9CC6-02AC979F5076}"/>
            </c:ext>
          </c:extLst>
        </c:ser>
        <c:dLbls>
          <c:dLblPos val="t"/>
          <c:showLegendKey val="0"/>
          <c:showVal val="1"/>
          <c:showCatName val="0"/>
          <c:showSerName val="0"/>
          <c:showPercent val="0"/>
          <c:showBubbleSize val="0"/>
        </c:dLbls>
        <c:marker val="1"/>
        <c:smooth val="0"/>
        <c:axId val="1048267695"/>
        <c:axId val="1048550927"/>
      </c:lineChart>
      <c:catAx>
        <c:axId val="1048267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48550927"/>
        <c:crosses val="autoZero"/>
        <c:auto val="1"/>
        <c:lblAlgn val="ctr"/>
        <c:lblOffset val="100"/>
        <c:noMultiLvlLbl val="0"/>
      </c:catAx>
      <c:valAx>
        <c:axId val="10485509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482676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9C70E-AA42-B0A5-94E8-354F888321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37EE82-CDA7-3676-7E8F-F912C13F08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4011A9-2097-E80F-1327-D09E944DC9E6}"/>
              </a:ext>
            </a:extLst>
          </p:cNvPr>
          <p:cNvSpPr>
            <a:spLocks noGrp="1"/>
          </p:cNvSpPr>
          <p:nvPr>
            <p:ph type="dt" sz="half" idx="10"/>
          </p:nvPr>
        </p:nvSpPr>
        <p:spPr/>
        <p:txBody>
          <a:bodyPr/>
          <a:lstStyle/>
          <a:p>
            <a:fld id="{919FE54B-C4E0-8643-9D27-EB8586CA27C7}" type="datetimeFigureOut">
              <a:rPr lang="en-US" smtClean="0"/>
              <a:t>4/21/24</a:t>
            </a:fld>
            <a:endParaRPr lang="en-US"/>
          </a:p>
        </p:txBody>
      </p:sp>
      <p:sp>
        <p:nvSpPr>
          <p:cNvPr id="5" name="Footer Placeholder 4">
            <a:extLst>
              <a:ext uri="{FF2B5EF4-FFF2-40B4-BE49-F238E27FC236}">
                <a16:creationId xmlns:a16="http://schemas.microsoft.com/office/drawing/2014/main" id="{D2151D82-D69F-FB5A-7B3A-C9122C9441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741460-6733-556D-E16F-436E67DC3CCC}"/>
              </a:ext>
            </a:extLst>
          </p:cNvPr>
          <p:cNvSpPr>
            <a:spLocks noGrp="1"/>
          </p:cNvSpPr>
          <p:nvPr>
            <p:ph type="sldNum" sz="quarter" idx="12"/>
          </p:nvPr>
        </p:nvSpPr>
        <p:spPr/>
        <p:txBody>
          <a:bodyPr/>
          <a:lstStyle/>
          <a:p>
            <a:fld id="{621D86AD-BF0B-EE48-97A8-9986DE62D3EE}" type="slidenum">
              <a:rPr lang="en-US" smtClean="0"/>
              <a:t>‹#›</a:t>
            </a:fld>
            <a:endParaRPr lang="en-US"/>
          </a:p>
        </p:txBody>
      </p:sp>
    </p:spTree>
    <p:extLst>
      <p:ext uri="{BB962C8B-B14F-4D97-AF65-F5344CB8AC3E}">
        <p14:creationId xmlns:p14="http://schemas.microsoft.com/office/powerpoint/2010/main" val="1206200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7E40D-7489-BE9D-DF10-E2031C6404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C8AC78-53E0-0516-6D0E-7A8719EA75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C53E8-017D-54C9-244E-2EA83E61DA0E}"/>
              </a:ext>
            </a:extLst>
          </p:cNvPr>
          <p:cNvSpPr>
            <a:spLocks noGrp="1"/>
          </p:cNvSpPr>
          <p:nvPr>
            <p:ph type="dt" sz="half" idx="10"/>
          </p:nvPr>
        </p:nvSpPr>
        <p:spPr/>
        <p:txBody>
          <a:bodyPr/>
          <a:lstStyle/>
          <a:p>
            <a:fld id="{919FE54B-C4E0-8643-9D27-EB8586CA27C7}" type="datetimeFigureOut">
              <a:rPr lang="en-US" smtClean="0"/>
              <a:t>4/21/24</a:t>
            </a:fld>
            <a:endParaRPr lang="en-US"/>
          </a:p>
        </p:txBody>
      </p:sp>
      <p:sp>
        <p:nvSpPr>
          <p:cNvPr id="5" name="Footer Placeholder 4">
            <a:extLst>
              <a:ext uri="{FF2B5EF4-FFF2-40B4-BE49-F238E27FC236}">
                <a16:creationId xmlns:a16="http://schemas.microsoft.com/office/drawing/2014/main" id="{28CE5B20-0F1B-7475-333A-FB394605F0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17334B-4CDA-56C1-F1D9-D42B92FED9B5}"/>
              </a:ext>
            </a:extLst>
          </p:cNvPr>
          <p:cNvSpPr>
            <a:spLocks noGrp="1"/>
          </p:cNvSpPr>
          <p:nvPr>
            <p:ph type="sldNum" sz="quarter" idx="12"/>
          </p:nvPr>
        </p:nvSpPr>
        <p:spPr/>
        <p:txBody>
          <a:bodyPr/>
          <a:lstStyle/>
          <a:p>
            <a:fld id="{621D86AD-BF0B-EE48-97A8-9986DE62D3EE}" type="slidenum">
              <a:rPr lang="en-US" smtClean="0"/>
              <a:t>‹#›</a:t>
            </a:fld>
            <a:endParaRPr lang="en-US"/>
          </a:p>
        </p:txBody>
      </p:sp>
    </p:spTree>
    <p:extLst>
      <p:ext uri="{BB962C8B-B14F-4D97-AF65-F5344CB8AC3E}">
        <p14:creationId xmlns:p14="http://schemas.microsoft.com/office/powerpoint/2010/main" val="2659001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0F7075-3DFE-B93E-975C-46D36CD5A2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6D3E48-FC07-3FB1-AC62-4C9F408599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46BF54-B8BA-19F7-B22B-D38380E36816}"/>
              </a:ext>
            </a:extLst>
          </p:cNvPr>
          <p:cNvSpPr>
            <a:spLocks noGrp="1"/>
          </p:cNvSpPr>
          <p:nvPr>
            <p:ph type="dt" sz="half" idx="10"/>
          </p:nvPr>
        </p:nvSpPr>
        <p:spPr/>
        <p:txBody>
          <a:bodyPr/>
          <a:lstStyle/>
          <a:p>
            <a:fld id="{919FE54B-C4E0-8643-9D27-EB8586CA27C7}" type="datetimeFigureOut">
              <a:rPr lang="en-US" smtClean="0"/>
              <a:t>4/21/24</a:t>
            </a:fld>
            <a:endParaRPr lang="en-US"/>
          </a:p>
        </p:txBody>
      </p:sp>
      <p:sp>
        <p:nvSpPr>
          <p:cNvPr id="5" name="Footer Placeholder 4">
            <a:extLst>
              <a:ext uri="{FF2B5EF4-FFF2-40B4-BE49-F238E27FC236}">
                <a16:creationId xmlns:a16="http://schemas.microsoft.com/office/drawing/2014/main" id="{5227A8A4-2542-C230-0C73-1A7797F8B0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D8553-90C3-3C54-64B9-BC531D4A30B1}"/>
              </a:ext>
            </a:extLst>
          </p:cNvPr>
          <p:cNvSpPr>
            <a:spLocks noGrp="1"/>
          </p:cNvSpPr>
          <p:nvPr>
            <p:ph type="sldNum" sz="quarter" idx="12"/>
          </p:nvPr>
        </p:nvSpPr>
        <p:spPr/>
        <p:txBody>
          <a:bodyPr/>
          <a:lstStyle/>
          <a:p>
            <a:fld id="{621D86AD-BF0B-EE48-97A8-9986DE62D3EE}" type="slidenum">
              <a:rPr lang="en-US" smtClean="0"/>
              <a:t>‹#›</a:t>
            </a:fld>
            <a:endParaRPr lang="en-US"/>
          </a:p>
        </p:txBody>
      </p:sp>
    </p:spTree>
    <p:extLst>
      <p:ext uri="{BB962C8B-B14F-4D97-AF65-F5344CB8AC3E}">
        <p14:creationId xmlns:p14="http://schemas.microsoft.com/office/powerpoint/2010/main" val="2727531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8090-1211-7034-509F-D0C24BE356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49B05D-83EF-0553-BE8B-E760A7B59F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048D52-350E-2AD1-1296-CBEC400ED7C2}"/>
              </a:ext>
            </a:extLst>
          </p:cNvPr>
          <p:cNvSpPr>
            <a:spLocks noGrp="1"/>
          </p:cNvSpPr>
          <p:nvPr>
            <p:ph type="dt" sz="half" idx="10"/>
          </p:nvPr>
        </p:nvSpPr>
        <p:spPr/>
        <p:txBody>
          <a:bodyPr/>
          <a:lstStyle/>
          <a:p>
            <a:fld id="{919FE54B-C4E0-8643-9D27-EB8586CA27C7}" type="datetimeFigureOut">
              <a:rPr lang="en-US" smtClean="0"/>
              <a:t>4/21/24</a:t>
            </a:fld>
            <a:endParaRPr lang="en-US"/>
          </a:p>
        </p:txBody>
      </p:sp>
      <p:sp>
        <p:nvSpPr>
          <p:cNvPr id="5" name="Footer Placeholder 4">
            <a:extLst>
              <a:ext uri="{FF2B5EF4-FFF2-40B4-BE49-F238E27FC236}">
                <a16:creationId xmlns:a16="http://schemas.microsoft.com/office/drawing/2014/main" id="{51095582-62C1-27FD-765E-4EE69D492B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AB544A-F704-EF56-569C-FAAFB67ADCE6}"/>
              </a:ext>
            </a:extLst>
          </p:cNvPr>
          <p:cNvSpPr>
            <a:spLocks noGrp="1"/>
          </p:cNvSpPr>
          <p:nvPr>
            <p:ph type="sldNum" sz="quarter" idx="12"/>
          </p:nvPr>
        </p:nvSpPr>
        <p:spPr/>
        <p:txBody>
          <a:bodyPr/>
          <a:lstStyle/>
          <a:p>
            <a:fld id="{621D86AD-BF0B-EE48-97A8-9986DE62D3EE}" type="slidenum">
              <a:rPr lang="en-US" smtClean="0"/>
              <a:t>‹#›</a:t>
            </a:fld>
            <a:endParaRPr lang="en-US"/>
          </a:p>
        </p:txBody>
      </p:sp>
    </p:spTree>
    <p:extLst>
      <p:ext uri="{BB962C8B-B14F-4D97-AF65-F5344CB8AC3E}">
        <p14:creationId xmlns:p14="http://schemas.microsoft.com/office/powerpoint/2010/main" val="4228007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61DCE-D7BF-B0AF-8D37-7E1E1334C0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B1F7DC-6E75-72EC-0111-8ECBAE66D2D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47C985-1D85-1D21-1101-E317BA735595}"/>
              </a:ext>
            </a:extLst>
          </p:cNvPr>
          <p:cNvSpPr>
            <a:spLocks noGrp="1"/>
          </p:cNvSpPr>
          <p:nvPr>
            <p:ph type="dt" sz="half" idx="10"/>
          </p:nvPr>
        </p:nvSpPr>
        <p:spPr/>
        <p:txBody>
          <a:bodyPr/>
          <a:lstStyle/>
          <a:p>
            <a:fld id="{919FE54B-C4E0-8643-9D27-EB8586CA27C7}" type="datetimeFigureOut">
              <a:rPr lang="en-US" smtClean="0"/>
              <a:t>4/21/24</a:t>
            </a:fld>
            <a:endParaRPr lang="en-US"/>
          </a:p>
        </p:txBody>
      </p:sp>
      <p:sp>
        <p:nvSpPr>
          <p:cNvPr id="5" name="Footer Placeholder 4">
            <a:extLst>
              <a:ext uri="{FF2B5EF4-FFF2-40B4-BE49-F238E27FC236}">
                <a16:creationId xmlns:a16="http://schemas.microsoft.com/office/drawing/2014/main" id="{76D089FA-B385-81E6-EEB5-B4813557EA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40448F-4701-4053-D0B6-7FA9AC316CEA}"/>
              </a:ext>
            </a:extLst>
          </p:cNvPr>
          <p:cNvSpPr>
            <a:spLocks noGrp="1"/>
          </p:cNvSpPr>
          <p:nvPr>
            <p:ph type="sldNum" sz="quarter" idx="12"/>
          </p:nvPr>
        </p:nvSpPr>
        <p:spPr/>
        <p:txBody>
          <a:bodyPr/>
          <a:lstStyle/>
          <a:p>
            <a:fld id="{621D86AD-BF0B-EE48-97A8-9986DE62D3EE}" type="slidenum">
              <a:rPr lang="en-US" smtClean="0"/>
              <a:t>‹#›</a:t>
            </a:fld>
            <a:endParaRPr lang="en-US"/>
          </a:p>
        </p:txBody>
      </p:sp>
    </p:spTree>
    <p:extLst>
      <p:ext uri="{BB962C8B-B14F-4D97-AF65-F5344CB8AC3E}">
        <p14:creationId xmlns:p14="http://schemas.microsoft.com/office/powerpoint/2010/main" val="1355673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DB8C0-565E-510C-0C9F-E7A4A176F7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037FF-6579-A823-BEE3-71E4647DEE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7BE9AC-2355-AE40-5650-D6210070D8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B02A58-E5AA-A854-7117-032FB9C3A52D}"/>
              </a:ext>
            </a:extLst>
          </p:cNvPr>
          <p:cNvSpPr>
            <a:spLocks noGrp="1"/>
          </p:cNvSpPr>
          <p:nvPr>
            <p:ph type="dt" sz="half" idx="10"/>
          </p:nvPr>
        </p:nvSpPr>
        <p:spPr/>
        <p:txBody>
          <a:bodyPr/>
          <a:lstStyle/>
          <a:p>
            <a:fld id="{919FE54B-C4E0-8643-9D27-EB8586CA27C7}" type="datetimeFigureOut">
              <a:rPr lang="en-US" smtClean="0"/>
              <a:t>4/21/24</a:t>
            </a:fld>
            <a:endParaRPr lang="en-US"/>
          </a:p>
        </p:txBody>
      </p:sp>
      <p:sp>
        <p:nvSpPr>
          <p:cNvPr id="6" name="Footer Placeholder 5">
            <a:extLst>
              <a:ext uri="{FF2B5EF4-FFF2-40B4-BE49-F238E27FC236}">
                <a16:creationId xmlns:a16="http://schemas.microsoft.com/office/drawing/2014/main" id="{58F8ABC9-1922-8A5A-32F7-483B6FE61B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5F7EC3-EE84-DEB7-2F55-63AA30353032}"/>
              </a:ext>
            </a:extLst>
          </p:cNvPr>
          <p:cNvSpPr>
            <a:spLocks noGrp="1"/>
          </p:cNvSpPr>
          <p:nvPr>
            <p:ph type="sldNum" sz="quarter" idx="12"/>
          </p:nvPr>
        </p:nvSpPr>
        <p:spPr/>
        <p:txBody>
          <a:bodyPr/>
          <a:lstStyle/>
          <a:p>
            <a:fld id="{621D86AD-BF0B-EE48-97A8-9986DE62D3EE}" type="slidenum">
              <a:rPr lang="en-US" smtClean="0"/>
              <a:t>‹#›</a:t>
            </a:fld>
            <a:endParaRPr lang="en-US"/>
          </a:p>
        </p:txBody>
      </p:sp>
    </p:spTree>
    <p:extLst>
      <p:ext uri="{BB962C8B-B14F-4D97-AF65-F5344CB8AC3E}">
        <p14:creationId xmlns:p14="http://schemas.microsoft.com/office/powerpoint/2010/main" val="136120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91EDC-BBA3-86FD-73EA-1BCD723B42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A2F3AB-D50C-7985-57E5-C6075B7898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A6D7CA-3CA7-BDCA-7DF5-D2E1F92FE7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2F1AC6-8E56-ED5C-62D2-9ACFEE4019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CFC7DB-B88B-3A33-D5CE-1CE2F84CD6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2E820D-669A-D069-9930-CBBBA88D0F65}"/>
              </a:ext>
            </a:extLst>
          </p:cNvPr>
          <p:cNvSpPr>
            <a:spLocks noGrp="1"/>
          </p:cNvSpPr>
          <p:nvPr>
            <p:ph type="dt" sz="half" idx="10"/>
          </p:nvPr>
        </p:nvSpPr>
        <p:spPr/>
        <p:txBody>
          <a:bodyPr/>
          <a:lstStyle/>
          <a:p>
            <a:fld id="{919FE54B-C4E0-8643-9D27-EB8586CA27C7}" type="datetimeFigureOut">
              <a:rPr lang="en-US" smtClean="0"/>
              <a:t>4/21/24</a:t>
            </a:fld>
            <a:endParaRPr lang="en-US"/>
          </a:p>
        </p:txBody>
      </p:sp>
      <p:sp>
        <p:nvSpPr>
          <p:cNvPr id="8" name="Footer Placeholder 7">
            <a:extLst>
              <a:ext uri="{FF2B5EF4-FFF2-40B4-BE49-F238E27FC236}">
                <a16:creationId xmlns:a16="http://schemas.microsoft.com/office/drawing/2014/main" id="{02BE5304-D962-A2DF-6CB3-94F15E6ADF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2E8C8C-831E-ECDB-8CBF-9C5B95AAE0FA}"/>
              </a:ext>
            </a:extLst>
          </p:cNvPr>
          <p:cNvSpPr>
            <a:spLocks noGrp="1"/>
          </p:cNvSpPr>
          <p:nvPr>
            <p:ph type="sldNum" sz="quarter" idx="12"/>
          </p:nvPr>
        </p:nvSpPr>
        <p:spPr/>
        <p:txBody>
          <a:bodyPr/>
          <a:lstStyle/>
          <a:p>
            <a:fld id="{621D86AD-BF0B-EE48-97A8-9986DE62D3EE}" type="slidenum">
              <a:rPr lang="en-US" smtClean="0"/>
              <a:t>‹#›</a:t>
            </a:fld>
            <a:endParaRPr lang="en-US"/>
          </a:p>
        </p:txBody>
      </p:sp>
    </p:spTree>
    <p:extLst>
      <p:ext uri="{BB962C8B-B14F-4D97-AF65-F5344CB8AC3E}">
        <p14:creationId xmlns:p14="http://schemas.microsoft.com/office/powerpoint/2010/main" val="1544417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053D4-D555-D00D-9398-241B4C8B6A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0611B-3227-EA4A-517D-C696BCE9435E}"/>
              </a:ext>
            </a:extLst>
          </p:cNvPr>
          <p:cNvSpPr>
            <a:spLocks noGrp="1"/>
          </p:cNvSpPr>
          <p:nvPr>
            <p:ph type="dt" sz="half" idx="10"/>
          </p:nvPr>
        </p:nvSpPr>
        <p:spPr/>
        <p:txBody>
          <a:bodyPr/>
          <a:lstStyle/>
          <a:p>
            <a:fld id="{919FE54B-C4E0-8643-9D27-EB8586CA27C7}" type="datetimeFigureOut">
              <a:rPr lang="en-US" smtClean="0"/>
              <a:t>4/21/24</a:t>
            </a:fld>
            <a:endParaRPr lang="en-US"/>
          </a:p>
        </p:txBody>
      </p:sp>
      <p:sp>
        <p:nvSpPr>
          <p:cNvPr id="4" name="Footer Placeholder 3">
            <a:extLst>
              <a:ext uri="{FF2B5EF4-FFF2-40B4-BE49-F238E27FC236}">
                <a16:creationId xmlns:a16="http://schemas.microsoft.com/office/drawing/2014/main" id="{1883BB85-07E6-2FE0-3927-FFEFFB0762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988B0F-2307-D340-4ABE-29FCCEFCFFF4}"/>
              </a:ext>
            </a:extLst>
          </p:cNvPr>
          <p:cNvSpPr>
            <a:spLocks noGrp="1"/>
          </p:cNvSpPr>
          <p:nvPr>
            <p:ph type="sldNum" sz="quarter" idx="12"/>
          </p:nvPr>
        </p:nvSpPr>
        <p:spPr/>
        <p:txBody>
          <a:bodyPr/>
          <a:lstStyle/>
          <a:p>
            <a:fld id="{621D86AD-BF0B-EE48-97A8-9986DE62D3EE}" type="slidenum">
              <a:rPr lang="en-US" smtClean="0"/>
              <a:t>‹#›</a:t>
            </a:fld>
            <a:endParaRPr lang="en-US"/>
          </a:p>
        </p:txBody>
      </p:sp>
    </p:spTree>
    <p:extLst>
      <p:ext uri="{BB962C8B-B14F-4D97-AF65-F5344CB8AC3E}">
        <p14:creationId xmlns:p14="http://schemas.microsoft.com/office/powerpoint/2010/main" val="2641411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676E93-9691-5B95-723A-EA3C6A6964DF}"/>
              </a:ext>
            </a:extLst>
          </p:cNvPr>
          <p:cNvSpPr>
            <a:spLocks noGrp="1"/>
          </p:cNvSpPr>
          <p:nvPr>
            <p:ph type="dt" sz="half" idx="10"/>
          </p:nvPr>
        </p:nvSpPr>
        <p:spPr/>
        <p:txBody>
          <a:bodyPr/>
          <a:lstStyle/>
          <a:p>
            <a:fld id="{919FE54B-C4E0-8643-9D27-EB8586CA27C7}" type="datetimeFigureOut">
              <a:rPr lang="en-US" smtClean="0"/>
              <a:t>4/21/24</a:t>
            </a:fld>
            <a:endParaRPr lang="en-US"/>
          </a:p>
        </p:txBody>
      </p:sp>
      <p:sp>
        <p:nvSpPr>
          <p:cNvPr id="3" name="Footer Placeholder 2">
            <a:extLst>
              <a:ext uri="{FF2B5EF4-FFF2-40B4-BE49-F238E27FC236}">
                <a16:creationId xmlns:a16="http://schemas.microsoft.com/office/drawing/2014/main" id="{8ECBFFD7-8139-9021-1A51-368D8B9838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D8B9D4-3555-0181-E3B3-C3AADBDA659E}"/>
              </a:ext>
            </a:extLst>
          </p:cNvPr>
          <p:cNvSpPr>
            <a:spLocks noGrp="1"/>
          </p:cNvSpPr>
          <p:nvPr>
            <p:ph type="sldNum" sz="quarter" idx="12"/>
          </p:nvPr>
        </p:nvSpPr>
        <p:spPr/>
        <p:txBody>
          <a:bodyPr/>
          <a:lstStyle/>
          <a:p>
            <a:fld id="{621D86AD-BF0B-EE48-97A8-9986DE62D3EE}" type="slidenum">
              <a:rPr lang="en-US" smtClean="0"/>
              <a:t>‹#›</a:t>
            </a:fld>
            <a:endParaRPr lang="en-US"/>
          </a:p>
        </p:txBody>
      </p:sp>
    </p:spTree>
    <p:extLst>
      <p:ext uri="{BB962C8B-B14F-4D97-AF65-F5344CB8AC3E}">
        <p14:creationId xmlns:p14="http://schemas.microsoft.com/office/powerpoint/2010/main" val="2157255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05BBA-9844-A2BF-6538-4A08F4FB1A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722AC5-C015-8F5E-0524-A3173815A5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E77D4B-E4BD-1B2E-9B0E-96562901D5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2877F-98F9-BFFC-9DF7-45AB5634738B}"/>
              </a:ext>
            </a:extLst>
          </p:cNvPr>
          <p:cNvSpPr>
            <a:spLocks noGrp="1"/>
          </p:cNvSpPr>
          <p:nvPr>
            <p:ph type="dt" sz="half" idx="10"/>
          </p:nvPr>
        </p:nvSpPr>
        <p:spPr/>
        <p:txBody>
          <a:bodyPr/>
          <a:lstStyle/>
          <a:p>
            <a:fld id="{919FE54B-C4E0-8643-9D27-EB8586CA27C7}" type="datetimeFigureOut">
              <a:rPr lang="en-US" smtClean="0"/>
              <a:t>4/21/24</a:t>
            </a:fld>
            <a:endParaRPr lang="en-US"/>
          </a:p>
        </p:txBody>
      </p:sp>
      <p:sp>
        <p:nvSpPr>
          <p:cNvPr id="6" name="Footer Placeholder 5">
            <a:extLst>
              <a:ext uri="{FF2B5EF4-FFF2-40B4-BE49-F238E27FC236}">
                <a16:creationId xmlns:a16="http://schemas.microsoft.com/office/drawing/2014/main" id="{F3981A23-F95E-C41F-2ABA-81CFAEF61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5A848F-9B98-BD0A-7E4B-62DB16F38291}"/>
              </a:ext>
            </a:extLst>
          </p:cNvPr>
          <p:cNvSpPr>
            <a:spLocks noGrp="1"/>
          </p:cNvSpPr>
          <p:nvPr>
            <p:ph type="sldNum" sz="quarter" idx="12"/>
          </p:nvPr>
        </p:nvSpPr>
        <p:spPr/>
        <p:txBody>
          <a:bodyPr/>
          <a:lstStyle/>
          <a:p>
            <a:fld id="{621D86AD-BF0B-EE48-97A8-9986DE62D3EE}" type="slidenum">
              <a:rPr lang="en-US" smtClean="0"/>
              <a:t>‹#›</a:t>
            </a:fld>
            <a:endParaRPr lang="en-US"/>
          </a:p>
        </p:txBody>
      </p:sp>
    </p:spTree>
    <p:extLst>
      <p:ext uri="{BB962C8B-B14F-4D97-AF65-F5344CB8AC3E}">
        <p14:creationId xmlns:p14="http://schemas.microsoft.com/office/powerpoint/2010/main" val="1963297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E336A-B9EA-98D4-E27F-481C4FEE91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98C11C-40FF-0F8D-15C1-7F118B1A04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3D9E0D-977A-A85E-0A92-272BFD0F51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BCC768-AA01-98CF-87C9-EAE6F4070934}"/>
              </a:ext>
            </a:extLst>
          </p:cNvPr>
          <p:cNvSpPr>
            <a:spLocks noGrp="1"/>
          </p:cNvSpPr>
          <p:nvPr>
            <p:ph type="dt" sz="half" idx="10"/>
          </p:nvPr>
        </p:nvSpPr>
        <p:spPr/>
        <p:txBody>
          <a:bodyPr/>
          <a:lstStyle/>
          <a:p>
            <a:fld id="{919FE54B-C4E0-8643-9D27-EB8586CA27C7}" type="datetimeFigureOut">
              <a:rPr lang="en-US" smtClean="0"/>
              <a:t>4/21/24</a:t>
            </a:fld>
            <a:endParaRPr lang="en-US"/>
          </a:p>
        </p:txBody>
      </p:sp>
      <p:sp>
        <p:nvSpPr>
          <p:cNvPr id="6" name="Footer Placeholder 5">
            <a:extLst>
              <a:ext uri="{FF2B5EF4-FFF2-40B4-BE49-F238E27FC236}">
                <a16:creationId xmlns:a16="http://schemas.microsoft.com/office/drawing/2014/main" id="{B61D7376-123C-8BB5-A3D6-8AE4837E06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70C395-6AA6-AF49-56FD-C8B75A542E4F}"/>
              </a:ext>
            </a:extLst>
          </p:cNvPr>
          <p:cNvSpPr>
            <a:spLocks noGrp="1"/>
          </p:cNvSpPr>
          <p:nvPr>
            <p:ph type="sldNum" sz="quarter" idx="12"/>
          </p:nvPr>
        </p:nvSpPr>
        <p:spPr/>
        <p:txBody>
          <a:bodyPr/>
          <a:lstStyle/>
          <a:p>
            <a:fld id="{621D86AD-BF0B-EE48-97A8-9986DE62D3EE}" type="slidenum">
              <a:rPr lang="en-US" smtClean="0"/>
              <a:t>‹#›</a:t>
            </a:fld>
            <a:endParaRPr lang="en-US"/>
          </a:p>
        </p:txBody>
      </p:sp>
    </p:spTree>
    <p:extLst>
      <p:ext uri="{BB962C8B-B14F-4D97-AF65-F5344CB8AC3E}">
        <p14:creationId xmlns:p14="http://schemas.microsoft.com/office/powerpoint/2010/main" val="3574187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9371DD-B1B3-51D4-11F5-F4C27DA886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809498-BE06-9316-B827-056850B459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31A362-2F22-0149-A0F8-17321FE87D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19FE54B-C4E0-8643-9D27-EB8586CA27C7}" type="datetimeFigureOut">
              <a:rPr lang="en-US" smtClean="0"/>
              <a:t>4/21/24</a:t>
            </a:fld>
            <a:endParaRPr lang="en-US"/>
          </a:p>
        </p:txBody>
      </p:sp>
      <p:sp>
        <p:nvSpPr>
          <p:cNvPr id="5" name="Footer Placeholder 4">
            <a:extLst>
              <a:ext uri="{FF2B5EF4-FFF2-40B4-BE49-F238E27FC236}">
                <a16:creationId xmlns:a16="http://schemas.microsoft.com/office/drawing/2014/main" id="{41933FDF-506F-9E3B-86DF-DD14030B04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93ED0D0-770E-DAE6-250D-6E7D764BF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21D86AD-BF0B-EE48-97A8-9986DE62D3EE}" type="slidenum">
              <a:rPr lang="en-US" smtClean="0"/>
              <a:t>‹#›</a:t>
            </a:fld>
            <a:endParaRPr lang="en-US"/>
          </a:p>
        </p:txBody>
      </p:sp>
    </p:spTree>
    <p:extLst>
      <p:ext uri="{BB962C8B-B14F-4D97-AF65-F5344CB8AC3E}">
        <p14:creationId xmlns:p14="http://schemas.microsoft.com/office/powerpoint/2010/main" val="1218345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36C8257-B422-834E-FE3A-8BF20C1559A2}"/>
              </a:ext>
            </a:extLst>
          </p:cNvPr>
          <p:cNvSpPr/>
          <p:nvPr/>
        </p:nvSpPr>
        <p:spPr>
          <a:xfrm>
            <a:off x="891822" y="728134"/>
            <a:ext cx="3014134" cy="485422"/>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Target Email</a:t>
            </a:r>
          </a:p>
        </p:txBody>
      </p:sp>
      <p:sp>
        <p:nvSpPr>
          <p:cNvPr id="7" name="Rectangle 6">
            <a:extLst>
              <a:ext uri="{FF2B5EF4-FFF2-40B4-BE49-F238E27FC236}">
                <a16:creationId xmlns:a16="http://schemas.microsoft.com/office/drawing/2014/main" id="{CC56A888-FD1A-CDFB-050B-AF160D2F0204}"/>
              </a:ext>
            </a:extLst>
          </p:cNvPr>
          <p:cNvSpPr/>
          <p:nvPr/>
        </p:nvSpPr>
        <p:spPr>
          <a:xfrm>
            <a:off x="891822" y="1709509"/>
            <a:ext cx="3014134" cy="48542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Email Generated By GPT 3.5</a:t>
            </a:r>
          </a:p>
        </p:txBody>
      </p:sp>
      <p:sp>
        <p:nvSpPr>
          <p:cNvPr id="8" name="Rectangle 7">
            <a:extLst>
              <a:ext uri="{FF2B5EF4-FFF2-40B4-BE49-F238E27FC236}">
                <a16:creationId xmlns:a16="http://schemas.microsoft.com/office/drawing/2014/main" id="{9B7020F3-7D62-B92C-160F-70DD104B3FDD}"/>
              </a:ext>
            </a:extLst>
          </p:cNvPr>
          <p:cNvSpPr/>
          <p:nvPr/>
        </p:nvSpPr>
        <p:spPr>
          <a:xfrm>
            <a:off x="891822" y="2822221"/>
            <a:ext cx="3014134" cy="57008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Translated Twice By DEEPL</a:t>
            </a:r>
          </a:p>
        </p:txBody>
      </p:sp>
      <p:sp>
        <p:nvSpPr>
          <p:cNvPr id="9" name="Rectangle 8">
            <a:extLst>
              <a:ext uri="{FF2B5EF4-FFF2-40B4-BE49-F238E27FC236}">
                <a16:creationId xmlns:a16="http://schemas.microsoft.com/office/drawing/2014/main" id="{1E822F03-1AC1-A727-A9C2-E2AE2959CF15}"/>
              </a:ext>
            </a:extLst>
          </p:cNvPr>
          <p:cNvSpPr/>
          <p:nvPr/>
        </p:nvSpPr>
        <p:spPr>
          <a:xfrm>
            <a:off x="891822" y="4905780"/>
            <a:ext cx="3014134" cy="48542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10" name="TextBox 9">
            <a:extLst>
              <a:ext uri="{FF2B5EF4-FFF2-40B4-BE49-F238E27FC236}">
                <a16:creationId xmlns:a16="http://schemas.microsoft.com/office/drawing/2014/main" id="{8EC9E8DB-CC0A-3FB0-33AF-4BE94E787703}"/>
              </a:ext>
            </a:extLst>
          </p:cNvPr>
          <p:cNvSpPr txBox="1"/>
          <p:nvPr/>
        </p:nvSpPr>
        <p:spPr>
          <a:xfrm>
            <a:off x="5746043" y="1484488"/>
            <a:ext cx="6028267" cy="3815643"/>
          </a:xfrm>
          <a:prstGeom prst="rect">
            <a:avLst/>
          </a:prstGeom>
          <a:noFill/>
        </p:spPr>
        <p:txBody>
          <a:bodyPr wrap="square" rtlCol="0">
            <a:noAutofit/>
          </a:bodyPr>
          <a:lstStyle/>
          <a:p>
            <a:r>
              <a:rPr lang="en-US" sz="1600" b="0" dirty="0">
                <a:effectLst/>
                <a:latin typeface="Menlo" panose="020B0609030804020204" pitchFamily="49" charset="0"/>
              </a:rPr>
              <a:t>Subject: Elevate Your Piano Skills - Exclusive Offer Inside! Hey [Name], Looking to unlock your piano potential? As a fellow male college student and a passionate piano player, I understand your love for music. That's why I'm thrilled to offer you exclusive piano lessons designed to fit your busy student schedule. Master your favorite melodies, refine techniques, and gain a deeper understanding of music theory-all while enjoying a flexible lesson plan tailored to your goals. Let's embark on this musical journey together! Limited slots available, so act fast! Reply now for more details and an irresistible offer. Keep playing and shining! [Your Name]</a:t>
            </a:r>
          </a:p>
          <a:p>
            <a:endParaRPr lang="en-US" sz="1600" dirty="0"/>
          </a:p>
        </p:txBody>
      </p:sp>
      <p:sp>
        <p:nvSpPr>
          <p:cNvPr id="11" name="TextBox 10">
            <a:extLst>
              <a:ext uri="{FF2B5EF4-FFF2-40B4-BE49-F238E27FC236}">
                <a16:creationId xmlns:a16="http://schemas.microsoft.com/office/drawing/2014/main" id="{CE480D84-5D1E-8EB8-F3F5-BFFB3D1CA44C}"/>
              </a:ext>
            </a:extLst>
          </p:cNvPr>
          <p:cNvSpPr txBox="1"/>
          <p:nvPr/>
        </p:nvSpPr>
        <p:spPr>
          <a:xfrm>
            <a:off x="5746044" y="728134"/>
            <a:ext cx="2718758" cy="369332"/>
          </a:xfrm>
          <a:prstGeom prst="rect">
            <a:avLst/>
          </a:prstGeom>
          <a:noFill/>
        </p:spPr>
        <p:txBody>
          <a:bodyPr wrap="none" rtlCol="0">
            <a:spAutoFit/>
          </a:bodyPr>
          <a:lstStyle/>
          <a:p>
            <a:r>
              <a:rPr lang="en-US" dirty="0">
                <a:solidFill>
                  <a:srgbClr val="92D050"/>
                </a:solidFill>
              </a:rPr>
              <a:t>Email from the database. </a:t>
            </a:r>
          </a:p>
        </p:txBody>
      </p:sp>
      <p:sp>
        <p:nvSpPr>
          <p:cNvPr id="12" name="Rectangle 11">
            <a:extLst>
              <a:ext uri="{FF2B5EF4-FFF2-40B4-BE49-F238E27FC236}">
                <a16:creationId xmlns:a16="http://schemas.microsoft.com/office/drawing/2014/main" id="{3F955FEB-7B20-6B2E-C6D8-6D33D3C95864}"/>
              </a:ext>
            </a:extLst>
          </p:cNvPr>
          <p:cNvSpPr/>
          <p:nvPr/>
        </p:nvSpPr>
        <p:spPr>
          <a:xfrm>
            <a:off x="891822" y="3939820"/>
            <a:ext cx="3014134" cy="48542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Title</a:t>
            </a:r>
          </a:p>
        </p:txBody>
      </p:sp>
    </p:spTree>
    <p:extLst>
      <p:ext uri="{BB962C8B-B14F-4D97-AF65-F5344CB8AC3E}">
        <p14:creationId xmlns:p14="http://schemas.microsoft.com/office/powerpoint/2010/main" val="3001053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36C8257-B422-834E-FE3A-8BF20C1559A2}"/>
              </a:ext>
            </a:extLst>
          </p:cNvPr>
          <p:cNvSpPr/>
          <p:nvPr/>
        </p:nvSpPr>
        <p:spPr>
          <a:xfrm>
            <a:off x="891822" y="1689376"/>
            <a:ext cx="3014134" cy="485422"/>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Email Generated By GPT 3.5</a:t>
            </a:r>
          </a:p>
        </p:txBody>
      </p:sp>
      <p:sp>
        <p:nvSpPr>
          <p:cNvPr id="7" name="Rectangle 6">
            <a:extLst>
              <a:ext uri="{FF2B5EF4-FFF2-40B4-BE49-F238E27FC236}">
                <a16:creationId xmlns:a16="http://schemas.microsoft.com/office/drawing/2014/main" id="{CC56A888-FD1A-CDFB-050B-AF160D2F0204}"/>
              </a:ext>
            </a:extLst>
          </p:cNvPr>
          <p:cNvSpPr/>
          <p:nvPr/>
        </p:nvSpPr>
        <p:spPr>
          <a:xfrm>
            <a:off x="891822" y="745065"/>
            <a:ext cx="3014134" cy="48542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Target Email</a:t>
            </a:r>
          </a:p>
        </p:txBody>
      </p:sp>
      <p:sp>
        <p:nvSpPr>
          <p:cNvPr id="8" name="Rectangle 7">
            <a:extLst>
              <a:ext uri="{FF2B5EF4-FFF2-40B4-BE49-F238E27FC236}">
                <a16:creationId xmlns:a16="http://schemas.microsoft.com/office/drawing/2014/main" id="{9B7020F3-7D62-B92C-160F-70DD104B3FDD}"/>
              </a:ext>
            </a:extLst>
          </p:cNvPr>
          <p:cNvSpPr/>
          <p:nvPr/>
        </p:nvSpPr>
        <p:spPr>
          <a:xfrm>
            <a:off x="891822" y="2810935"/>
            <a:ext cx="3014134" cy="5813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Translated Twice By DEEPL</a:t>
            </a:r>
          </a:p>
        </p:txBody>
      </p:sp>
      <p:pic>
        <p:nvPicPr>
          <p:cNvPr id="2" name="Picture 1">
            <a:extLst>
              <a:ext uri="{FF2B5EF4-FFF2-40B4-BE49-F238E27FC236}">
                <a16:creationId xmlns:a16="http://schemas.microsoft.com/office/drawing/2014/main" id="{2E5F7A3D-CD9D-37FC-A746-D102E12FDFBC}"/>
              </a:ext>
            </a:extLst>
          </p:cNvPr>
          <p:cNvPicPr>
            <a:picLocks noChangeAspect="1"/>
          </p:cNvPicPr>
          <p:nvPr/>
        </p:nvPicPr>
        <p:blipFill>
          <a:blip r:embed="rId2"/>
          <a:stretch>
            <a:fillRect/>
          </a:stretch>
        </p:blipFill>
        <p:spPr>
          <a:xfrm>
            <a:off x="5488516" y="745064"/>
            <a:ext cx="4953705" cy="5393283"/>
          </a:xfrm>
          <a:prstGeom prst="rect">
            <a:avLst/>
          </a:prstGeom>
        </p:spPr>
      </p:pic>
      <p:sp>
        <p:nvSpPr>
          <p:cNvPr id="3" name="Rectangle 2">
            <a:extLst>
              <a:ext uri="{FF2B5EF4-FFF2-40B4-BE49-F238E27FC236}">
                <a16:creationId xmlns:a16="http://schemas.microsoft.com/office/drawing/2014/main" id="{891B05A6-DE1D-2A68-58C6-D19C0FD9D4C4}"/>
              </a:ext>
            </a:extLst>
          </p:cNvPr>
          <p:cNvSpPr/>
          <p:nvPr/>
        </p:nvSpPr>
        <p:spPr>
          <a:xfrm>
            <a:off x="891822" y="4905780"/>
            <a:ext cx="3014134" cy="48542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4" name="Rectangle 3">
            <a:extLst>
              <a:ext uri="{FF2B5EF4-FFF2-40B4-BE49-F238E27FC236}">
                <a16:creationId xmlns:a16="http://schemas.microsoft.com/office/drawing/2014/main" id="{DC5152B5-5D90-3988-2F28-C18D846D4386}"/>
              </a:ext>
            </a:extLst>
          </p:cNvPr>
          <p:cNvSpPr/>
          <p:nvPr/>
        </p:nvSpPr>
        <p:spPr>
          <a:xfrm>
            <a:off x="891822" y="3939820"/>
            <a:ext cx="3014134" cy="48542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Title</a:t>
            </a:r>
          </a:p>
        </p:txBody>
      </p:sp>
    </p:spTree>
    <p:extLst>
      <p:ext uri="{BB962C8B-B14F-4D97-AF65-F5344CB8AC3E}">
        <p14:creationId xmlns:p14="http://schemas.microsoft.com/office/powerpoint/2010/main" val="1235154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36C8257-B422-834E-FE3A-8BF20C1559A2}"/>
              </a:ext>
            </a:extLst>
          </p:cNvPr>
          <p:cNvSpPr/>
          <p:nvPr/>
        </p:nvSpPr>
        <p:spPr>
          <a:xfrm>
            <a:off x="891822" y="2822221"/>
            <a:ext cx="3014134" cy="570089"/>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Translated Twice By DEEPL</a:t>
            </a:r>
          </a:p>
        </p:txBody>
      </p:sp>
      <p:sp>
        <p:nvSpPr>
          <p:cNvPr id="7" name="Rectangle 6">
            <a:extLst>
              <a:ext uri="{FF2B5EF4-FFF2-40B4-BE49-F238E27FC236}">
                <a16:creationId xmlns:a16="http://schemas.microsoft.com/office/drawing/2014/main" id="{CC56A888-FD1A-CDFB-050B-AF160D2F0204}"/>
              </a:ext>
            </a:extLst>
          </p:cNvPr>
          <p:cNvSpPr/>
          <p:nvPr/>
        </p:nvSpPr>
        <p:spPr>
          <a:xfrm>
            <a:off x="891822" y="745065"/>
            <a:ext cx="3014134" cy="48542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Target Email</a:t>
            </a:r>
          </a:p>
        </p:txBody>
      </p:sp>
      <p:sp>
        <p:nvSpPr>
          <p:cNvPr id="4" name="TextBox 3">
            <a:extLst>
              <a:ext uri="{FF2B5EF4-FFF2-40B4-BE49-F238E27FC236}">
                <a16:creationId xmlns:a16="http://schemas.microsoft.com/office/drawing/2014/main" id="{A1924B4D-3261-E3B2-1623-125C31FC30DA}"/>
              </a:ext>
            </a:extLst>
          </p:cNvPr>
          <p:cNvSpPr txBox="1"/>
          <p:nvPr/>
        </p:nvSpPr>
        <p:spPr>
          <a:xfrm>
            <a:off x="5667021" y="1484488"/>
            <a:ext cx="5949245" cy="3815643"/>
          </a:xfrm>
          <a:prstGeom prst="rect">
            <a:avLst/>
          </a:prstGeom>
          <a:noFill/>
        </p:spPr>
        <p:txBody>
          <a:bodyPr wrap="square" rtlCol="0">
            <a:noAutofit/>
          </a:bodyPr>
          <a:lstStyle/>
          <a:p>
            <a:r>
              <a:rPr lang="en-US" sz="1600" b="0" dirty="0">
                <a:effectLst/>
                <a:latin typeface="Menlo" panose="020B0609030804020204" pitchFamily="49" charset="0"/>
              </a:rPr>
              <a:t>Subject Boost your piano skills - exclusive insider discount! Hey [name], want to unleash your piano potential? As a male college student and a passionate piano player, I understand your love for music. That's why I'm excited to offer you exclusive piano lessons to fit your busy student schedule. Master your favorite melodies, perfect your technique, and gain a deeper understanding of music theory while enjoying a flexible lesson plan tailored to your goals. Let's embark on a musical journey together! Places are limited, so sign up soon! RSVP now for more details and irresistible offers. Keep playing and shine! [your name]</a:t>
            </a:r>
          </a:p>
          <a:p>
            <a:endParaRPr lang="en-US" sz="1600" b="0" dirty="0">
              <a:effectLst/>
              <a:latin typeface="Menlo" panose="020B0609030804020204" pitchFamily="49" charset="0"/>
            </a:endParaRPr>
          </a:p>
        </p:txBody>
      </p:sp>
      <p:sp>
        <p:nvSpPr>
          <p:cNvPr id="5" name="Rectangle 4">
            <a:extLst>
              <a:ext uri="{FF2B5EF4-FFF2-40B4-BE49-F238E27FC236}">
                <a16:creationId xmlns:a16="http://schemas.microsoft.com/office/drawing/2014/main" id="{D5B69646-72F0-48AD-7F54-1F74FE92F6E7}"/>
              </a:ext>
            </a:extLst>
          </p:cNvPr>
          <p:cNvSpPr/>
          <p:nvPr/>
        </p:nvSpPr>
        <p:spPr>
          <a:xfrm>
            <a:off x="891822" y="4905780"/>
            <a:ext cx="3014134" cy="48542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10" name="Rectangle 9">
            <a:extLst>
              <a:ext uri="{FF2B5EF4-FFF2-40B4-BE49-F238E27FC236}">
                <a16:creationId xmlns:a16="http://schemas.microsoft.com/office/drawing/2014/main" id="{D35EF292-0AC2-CAE8-B685-3D0490E1F63E}"/>
              </a:ext>
            </a:extLst>
          </p:cNvPr>
          <p:cNvSpPr/>
          <p:nvPr/>
        </p:nvSpPr>
        <p:spPr>
          <a:xfrm>
            <a:off x="891822" y="3939820"/>
            <a:ext cx="3014134" cy="48542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Title</a:t>
            </a:r>
          </a:p>
        </p:txBody>
      </p:sp>
      <p:sp>
        <p:nvSpPr>
          <p:cNvPr id="11" name="Rectangle 10">
            <a:extLst>
              <a:ext uri="{FF2B5EF4-FFF2-40B4-BE49-F238E27FC236}">
                <a16:creationId xmlns:a16="http://schemas.microsoft.com/office/drawing/2014/main" id="{6E8B54ED-6329-8596-51FD-5DB8A3CFB370}"/>
              </a:ext>
            </a:extLst>
          </p:cNvPr>
          <p:cNvSpPr/>
          <p:nvPr/>
        </p:nvSpPr>
        <p:spPr>
          <a:xfrm>
            <a:off x="891822" y="1709509"/>
            <a:ext cx="3014134" cy="48542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Email Generated By GPT 3.5</a:t>
            </a:r>
          </a:p>
        </p:txBody>
      </p:sp>
      <p:sp>
        <p:nvSpPr>
          <p:cNvPr id="12" name="TextBox 11">
            <a:extLst>
              <a:ext uri="{FF2B5EF4-FFF2-40B4-BE49-F238E27FC236}">
                <a16:creationId xmlns:a16="http://schemas.microsoft.com/office/drawing/2014/main" id="{69673544-4FF9-AFEC-A99A-F5A1A5DABEBF}"/>
              </a:ext>
            </a:extLst>
          </p:cNvPr>
          <p:cNvSpPr txBox="1"/>
          <p:nvPr/>
        </p:nvSpPr>
        <p:spPr>
          <a:xfrm>
            <a:off x="5667021" y="745065"/>
            <a:ext cx="5429371" cy="646331"/>
          </a:xfrm>
          <a:prstGeom prst="rect">
            <a:avLst/>
          </a:prstGeom>
          <a:noFill/>
        </p:spPr>
        <p:txBody>
          <a:bodyPr wrap="none" rtlCol="0">
            <a:spAutoFit/>
          </a:bodyPr>
          <a:lstStyle/>
          <a:p>
            <a:r>
              <a:rPr lang="en-US" dirty="0">
                <a:solidFill>
                  <a:srgbClr val="92D050"/>
                </a:solidFill>
              </a:rPr>
              <a:t>Translated Target Email from English to Chinese, then</a:t>
            </a:r>
          </a:p>
          <a:p>
            <a:r>
              <a:rPr lang="en-US" dirty="0">
                <a:solidFill>
                  <a:srgbClr val="92D050"/>
                </a:solidFill>
              </a:rPr>
              <a:t> translated Chinese result to English</a:t>
            </a:r>
          </a:p>
        </p:txBody>
      </p:sp>
    </p:spTree>
    <p:extLst>
      <p:ext uri="{BB962C8B-B14F-4D97-AF65-F5344CB8AC3E}">
        <p14:creationId xmlns:p14="http://schemas.microsoft.com/office/powerpoint/2010/main" val="3035357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36C8257-B422-834E-FE3A-8BF20C1559A2}"/>
              </a:ext>
            </a:extLst>
          </p:cNvPr>
          <p:cNvSpPr/>
          <p:nvPr/>
        </p:nvSpPr>
        <p:spPr>
          <a:xfrm>
            <a:off x="891822" y="4905780"/>
            <a:ext cx="3014134" cy="48542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7" name="Rectangle 6">
            <a:extLst>
              <a:ext uri="{FF2B5EF4-FFF2-40B4-BE49-F238E27FC236}">
                <a16:creationId xmlns:a16="http://schemas.microsoft.com/office/drawing/2014/main" id="{CC56A888-FD1A-CDFB-050B-AF160D2F0204}"/>
              </a:ext>
            </a:extLst>
          </p:cNvPr>
          <p:cNvSpPr/>
          <p:nvPr/>
        </p:nvSpPr>
        <p:spPr>
          <a:xfrm>
            <a:off x="891822" y="745065"/>
            <a:ext cx="3014134" cy="48542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Target Email</a:t>
            </a:r>
          </a:p>
        </p:txBody>
      </p:sp>
      <p:sp>
        <p:nvSpPr>
          <p:cNvPr id="8" name="Rectangle 7">
            <a:extLst>
              <a:ext uri="{FF2B5EF4-FFF2-40B4-BE49-F238E27FC236}">
                <a16:creationId xmlns:a16="http://schemas.microsoft.com/office/drawing/2014/main" id="{9B7020F3-7D62-B92C-160F-70DD104B3FDD}"/>
              </a:ext>
            </a:extLst>
          </p:cNvPr>
          <p:cNvSpPr/>
          <p:nvPr/>
        </p:nvSpPr>
        <p:spPr>
          <a:xfrm>
            <a:off x="891822" y="2810935"/>
            <a:ext cx="3014134" cy="5813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Translated Twice By DEEPL</a:t>
            </a:r>
          </a:p>
        </p:txBody>
      </p:sp>
      <p:sp>
        <p:nvSpPr>
          <p:cNvPr id="3" name="TextBox 2">
            <a:extLst>
              <a:ext uri="{FF2B5EF4-FFF2-40B4-BE49-F238E27FC236}">
                <a16:creationId xmlns:a16="http://schemas.microsoft.com/office/drawing/2014/main" id="{5E00C778-A741-94F2-FC1A-CDEA72731094}"/>
              </a:ext>
            </a:extLst>
          </p:cNvPr>
          <p:cNvSpPr txBox="1"/>
          <p:nvPr/>
        </p:nvSpPr>
        <p:spPr>
          <a:xfrm>
            <a:off x="5458179" y="1952220"/>
            <a:ext cx="5655733" cy="1384995"/>
          </a:xfrm>
          <a:prstGeom prst="rect">
            <a:avLst/>
          </a:prstGeom>
          <a:noFill/>
        </p:spPr>
        <p:txBody>
          <a:bodyPr wrap="square" rtlCol="0">
            <a:spAutoFit/>
          </a:bodyPr>
          <a:lstStyle/>
          <a:p>
            <a:r>
              <a:rPr lang="en-US" sz="2800" b="0" dirty="0">
                <a:effectLst/>
                <a:latin typeface="Menlo" panose="020B0609030804020204" pitchFamily="49" charset="0"/>
              </a:rPr>
              <a:t>Subject: Elevate Your Piano Skills - Exclusive Offer Inside!</a:t>
            </a:r>
            <a:endParaRPr lang="en-US" sz="2800" dirty="0"/>
          </a:p>
        </p:txBody>
      </p:sp>
      <p:sp>
        <p:nvSpPr>
          <p:cNvPr id="10" name="Rectangle 9">
            <a:extLst>
              <a:ext uri="{FF2B5EF4-FFF2-40B4-BE49-F238E27FC236}">
                <a16:creationId xmlns:a16="http://schemas.microsoft.com/office/drawing/2014/main" id="{4249DABD-C9A6-6A75-B200-5283A1B5C531}"/>
              </a:ext>
            </a:extLst>
          </p:cNvPr>
          <p:cNvSpPr/>
          <p:nvPr/>
        </p:nvSpPr>
        <p:spPr>
          <a:xfrm>
            <a:off x="891822" y="3939820"/>
            <a:ext cx="3014134" cy="485422"/>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Title</a:t>
            </a:r>
          </a:p>
        </p:txBody>
      </p:sp>
      <p:sp>
        <p:nvSpPr>
          <p:cNvPr id="11" name="Rectangle 10">
            <a:extLst>
              <a:ext uri="{FF2B5EF4-FFF2-40B4-BE49-F238E27FC236}">
                <a16:creationId xmlns:a16="http://schemas.microsoft.com/office/drawing/2014/main" id="{3F4A4FF7-3DDE-B702-6DE3-6C993DC9BE64}"/>
              </a:ext>
            </a:extLst>
          </p:cNvPr>
          <p:cNvSpPr/>
          <p:nvPr/>
        </p:nvSpPr>
        <p:spPr>
          <a:xfrm>
            <a:off x="891822" y="1709509"/>
            <a:ext cx="3014134" cy="48542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Email Generated By GPT 3.5</a:t>
            </a:r>
          </a:p>
        </p:txBody>
      </p:sp>
      <p:sp>
        <p:nvSpPr>
          <p:cNvPr id="12" name="TextBox 11">
            <a:extLst>
              <a:ext uri="{FF2B5EF4-FFF2-40B4-BE49-F238E27FC236}">
                <a16:creationId xmlns:a16="http://schemas.microsoft.com/office/drawing/2014/main" id="{4B66919D-AD88-4127-17F3-AC1BC5609BAE}"/>
              </a:ext>
            </a:extLst>
          </p:cNvPr>
          <p:cNvSpPr txBox="1"/>
          <p:nvPr/>
        </p:nvSpPr>
        <p:spPr>
          <a:xfrm>
            <a:off x="5567287" y="987776"/>
            <a:ext cx="3200620" cy="369332"/>
          </a:xfrm>
          <a:prstGeom prst="rect">
            <a:avLst/>
          </a:prstGeom>
          <a:noFill/>
        </p:spPr>
        <p:txBody>
          <a:bodyPr wrap="none" rtlCol="0">
            <a:spAutoFit/>
          </a:bodyPr>
          <a:lstStyle/>
          <a:p>
            <a:r>
              <a:rPr lang="en-US" dirty="0">
                <a:solidFill>
                  <a:srgbClr val="92D050"/>
                </a:solidFill>
              </a:rPr>
              <a:t>Only keep the target email title</a:t>
            </a:r>
          </a:p>
        </p:txBody>
      </p:sp>
    </p:spTree>
    <p:extLst>
      <p:ext uri="{BB962C8B-B14F-4D97-AF65-F5344CB8AC3E}">
        <p14:creationId xmlns:p14="http://schemas.microsoft.com/office/powerpoint/2010/main" val="3830199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36C8257-B422-834E-FE3A-8BF20C1559A2}"/>
              </a:ext>
            </a:extLst>
          </p:cNvPr>
          <p:cNvSpPr/>
          <p:nvPr/>
        </p:nvSpPr>
        <p:spPr>
          <a:xfrm>
            <a:off x="891822" y="4905780"/>
            <a:ext cx="3014134" cy="485422"/>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7" name="Rectangle 6">
            <a:extLst>
              <a:ext uri="{FF2B5EF4-FFF2-40B4-BE49-F238E27FC236}">
                <a16:creationId xmlns:a16="http://schemas.microsoft.com/office/drawing/2014/main" id="{CC56A888-FD1A-CDFB-050B-AF160D2F0204}"/>
              </a:ext>
            </a:extLst>
          </p:cNvPr>
          <p:cNvSpPr/>
          <p:nvPr/>
        </p:nvSpPr>
        <p:spPr>
          <a:xfrm>
            <a:off x="891822" y="745065"/>
            <a:ext cx="3014134" cy="48542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Target Email</a:t>
            </a:r>
          </a:p>
        </p:txBody>
      </p:sp>
      <p:sp>
        <p:nvSpPr>
          <p:cNvPr id="8" name="Rectangle 7">
            <a:extLst>
              <a:ext uri="{FF2B5EF4-FFF2-40B4-BE49-F238E27FC236}">
                <a16:creationId xmlns:a16="http://schemas.microsoft.com/office/drawing/2014/main" id="{9B7020F3-7D62-B92C-160F-70DD104B3FDD}"/>
              </a:ext>
            </a:extLst>
          </p:cNvPr>
          <p:cNvSpPr/>
          <p:nvPr/>
        </p:nvSpPr>
        <p:spPr>
          <a:xfrm>
            <a:off x="891822" y="2810935"/>
            <a:ext cx="3014134" cy="5813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Translated Twice By DEEPL</a:t>
            </a:r>
          </a:p>
        </p:txBody>
      </p:sp>
      <p:sp>
        <p:nvSpPr>
          <p:cNvPr id="3" name="TextBox 2">
            <a:extLst>
              <a:ext uri="{FF2B5EF4-FFF2-40B4-BE49-F238E27FC236}">
                <a16:creationId xmlns:a16="http://schemas.microsoft.com/office/drawing/2014/main" id="{5E00C778-A741-94F2-FC1A-CDEA72731094}"/>
              </a:ext>
            </a:extLst>
          </p:cNvPr>
          <p:cNvSpPr txBox="1"/>
          <p:nvPr/>
        </p:nvSpPr>
        <p:spPr>
          <a:xfrm>
            <a:off x="7134578" y="2212622"/>
            <a:ext cx="652743" cy="1107996"/>
          </a:xfrm>
          <a:prstGeom prst="rect">
            <a:avLst/>
          </a:prstGeom>
          <a:noFill/>
        </p:spPr>
        <p:txBody>
          <a:bodyPr wrap="none" rtlCol="0">
            <a:spAutoFit/>
          </a:bodyPr>
          <a:lstStyle/>
          <a:p>
            <a:r>
              <a:rPr lang="en-US" sz="6600" dirty="0"/>
              <a:t>X</a:t>
            </a:r>
          </a:p>
        </p:txBody>
      </p:sp>
      <p:sp>
        <p:nvSpPr>
          <p:cNvPr id="10" name="Rectangle 9">
            <a:extLst>
              <a:ext uri="{FF2B5EF4-FFF2-40B4-BE49-F238E27FC236}">
                <a16:creationId xmlns:a16="http://schemas.microsoft.com/office/drawing/2014/main" id="{4249DABD-C9A6-6A75-B200-5283A1B5C531}"/>
              </a:ext>
            </a:extLst>
          </p:cNvPr>
          <p:cNvSpPr/>
          <p:nvPr/>
        </p:nvSpPr>
        <p:spPr>
          <a:xfrm>
            <a:off x="891822" y="3939820"/>
            <a:ext cx="3014134" cy="48542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Title</a:t>
            </a:r>
          </a:p>
        </p:txBody>
      </p:sp>
      <p:sp>
        <p:nvSpPr>
          <p:cNvPr id="11" name="Rectangle 10">
            <a:extLst>
              <a:ext uri="{FF2B5EF4-FFF2-40B4-BE49-F238E27FC236}">
                <a16:creationId xmlns:a16="http://schemas.microsoft.com/office/drawing/2014/main" id="{3F4A4FF7-3DDE-B702-6DE3-6C993DC9BE64}"/>
              </a:ext>
            </a:extLst>
          </p:cNvPr>
          <p:cNvSpPr/>
          <p:nvPr/>
        </p:nvSpPr>
        <p:spPr>
          <a:xfrm>
            <a:off x="891822" y="1709509"/>
            <a:ext cx="3014134" cy="48542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Email Generated By GPT 3.5</a:t>
            </a:r>
          </a:p>
        </p:txBody>
      </p:sp>
    </p:spTree>
    <p:extLst>
      <p:ext uri="{BB962C8B-B14F-4D97-AF65-F5344CB8AC3E}">
        <p14:creationId xmlns:p14="http://schemas.microsoft.com/office/powerpoint/2010/main" val="241333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A960D243-BB62-15D7-3430-86EB26D6ADA7}"/>
              </a:ext>
            </a:extLst>
          </p:cNvPr>
          <p:cNvGraphicFramePr>
            <a:graphicFrameLocks noGrp="1"/>
          </p:cNvGraphicFramePr>
          <p:nvPr>
            <p:extLst>
              <p:ext uri="{D42A27DB-BD31-4B8C-83A1-F6EECF244321}">
                <p14:modId xmlns:p14="http://schemas.microsoft.com/office/powerpoint/2010/main" val="1834488285"/>
              </p:ext>
            </p:extLst>
          </p:nvPr>
        </p:nvGraphicFramePr>
        <p:xfrm>
          <a:off x="620889" y="4368800"/>
          <a:ext cx="8128000" cy="2256084"/>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875242036"/>
                    </a:ext>
                  </a:extLst>
                </a:gridCol>
                <a:gridCol w="2032000">
                  <a:extLst>
                    <a:ext uri="{9D8B030D-6E8A-4147-A177-3AD203B41FA5}">
                      <a16:colId xmlns:a16="http://schemas.microsoft.com/office/drawing/2014/main" val="4118891941"/>
                    </a:ext>
                  </a:extLst>
                </a:gridCol>
                <a:gridCol w="2032000">
                  <a:extLst>
                    <a:ext uri="{9D8B030D-6E8A-4147-A177-3AD203B41FA5}">
                      <a16:colId xmlns:a16="http://schemas.microsoft.com/office/drawing/2014/main" val="1867250739"/>
                    </a:ext>
                  </a:extLst>
                </a:gridCol>
                <a:gridCol w="2032000">
                  <a:extLst>
                    <a:ext uri="{9D8B030D-6E8A-4147-A177-3AD203B41FA5}">
                      <a16:colId xmlns:a16="http://schemas.microsoft.com/office/drawing/2014/main" val="3876769345"/>
                    </a:ext>
                  </a:extLst>
                </a:gridCol>
              </a:tblGrid>
              <a:tr h="401884">
                <a:tc>
                  <a:txBody>
                    <a:bodyPr/>
                    <a:lstStyle/>
                    <a:p>
                      <a:endParaRPr lang="en-US" dirty="0"/>
                    </a:p>
                  </a:txBody>
                  <a:tcPr/>
                </a:tc>
                <a:tc>
                  <a:txBody>
                    <a:bodyPr/>
                    <a:lstStyle/>
                    <a:p>
                      <a:r>
                        <a:rPr lang="en-US" dirty="0"/>
                        <a:t>BLEU</a:t>
                      </a:r>
                    </a:p>
                  </a:txBody>
                  <a:tcPr/>
                </a:tc>
                <a:tc>
                  <a:txBody>
                    <a:bodyPr/>
                    <a:lstStyle/>
                    <a:p>
                      <a:r>
                        <a:rPr lang="en-US" dirty="0"/>
                        <a:t>BERT</a:t>
                      </a:r>
                    </a:p>
                  </a:txBody>
                  <a:tcPr/>
                </a:tc>
                <a:tc>
                  <a:txBody>
                    <a:bodyPr/>
                    <a:lstStyle/>
                    <a:p>
                      <a:r>
                        <a:rPr lang="en-US" dirty="0"/>
                        <a:t>ROUGE</a:t>
                      </a:r>
                    </a:p>
                  </a:txBody>
                  <a:tcPr/>
                </a:tc>
                <a:extLst>
                  <a:ext uri="{0D108BD9-81ED-4DB2-BD59-A6C34878D82A}">
                    <a16:rowId xmlns:a16="http://schemas.microsoft.com/office/drawing/2014/main" val="3630078987"/>
                  </a:ext>
                </a:extLst>
              </a:tr>
              <a:tr h="370840">
                <a:tc>
                  <a:txBody>
                    <a:bodyPr/>
                    <a:lstStyle/>
                    <a:p>
                      <a:r>
                        <a:rPr lang="en-US" dirty="0"/>
                        <a:t>Target</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extLst>
                  <a:ext uri="{0D108BD9-81ED-4DB2-BD59-A6C34878D82A}">
                    <a16:rowId xmlns:a16="http://schemas.microsoft.com/office/drawing/2014/main" val="141292583"/>
                  </a:ext>
                </a:extLst>
              </a:tr>
              <a:tr h="370840">
                <a:tc>
                  <a:txBody>
                    <a:bodyPr/>
                    <a:lstStyle/>
                    <a:p>
                      <a:r>
                        <a:rPr lang="en-US" dirty="0"/>
                        <a:t>GPT3.5</a:t>
                      </a:r>
                    </a:p>
                  </a:txBody>
                  <a:tcPr/>
                </a:tc>
                <a:tc>
                  <a:txBody>
                    <a:bodyPr/>
                    <a:lstStyle/>
                    <a:p>
                      <a:r>
                        <a:rPr lang="en-US" sz="1800" b="0" i="0" kern="1200" dirty="0">
                          <a:solidFill>
                            <a:schemeClr val="dk1"/>
                          </a:solidFill>
                          <a:effectLst/>
                          <a:latin typeface="+mn-lt"/>
                          <a:ea typeface="+mn-ea"/>
                          <a:cs typeface="+mn-cs"/>
                        </a:rPr>
                        <a:t>0.052389</a:t>
                      </a:r>
                      <a:endParaRPr lang="en-US" dirty="0"/>
                    </a:p>
                  </a:txBody>
                  <a:tcPr/>
                </a:tc>
                <a:tc>
                  <a:txBody>
                    <a:bodyPr/>
                    <a:lstStyle/>
                    <a:p>
                      <a:r>
                        <a:rPr lang="en-US" sz="1800" b="0" i="0" kern="1200" dirty="0">
                          <a:solidFill>
                            <a:schemeClr val="dk1"/>
                          </a:solidFill>
                          <a:effectLst/>
                          <a:latin typeface="+mn-lt"/>
                          <a:ea typeface="+mn-ea"/>
                          <a:cs typeface="+mn-cs"/>
                        </a:rPr>
                        <a:t>0.843668</a:t>
                      </a:r>
                      <a:endParaRPr lang="en-US" dirty="0"/>
                    </a:p>
                  </a:txBody>
                  <a:tcPr/>
                </a:tc>
                <a:tc>
                  <a:txBody>
                    <a:bodyPr/>
                    <a:lstStyle/>
                    <a:p>
                      <a:r>
                        <a:rPr lang="en-US" sz="1800" b="0" i="0" kern="1200" dirty="0">
                          <a:solidFill>
                            <a:schemeClr val="dk1"/>
                          </a:solidFill>
                          <a:effectLst/>
                          <a:latin typeface="+mn-lt"/>
                          <a:ea typeface="+mn-ea"/>
                          <a:cs typeface="+mn-cs"/>
                        </a:rPr>
                        <a:t>0.316623</a:t>
                      </a:r>
                      <a:endParaRPr lang="en-US" dirty="0"/>
                    </a:p>
                  </a:txBody>
                  <a:tcPr/>
                </a:tc>
                <a:extLst>
                  <a:ext uri="{0D108BD9-81ED-4DB2-BD59-A6C34878D82A}">
                    <a16:rowId xmlns:a16="http://schemas.microsoft.com/office/drawing/2014/main" val="3336386197"/>
                  </a:ext>
                </a:extLst>
              </a:tr>
              <a:tr h="370840">
                <a:tc>
                  <a:txBody>
                    <a:bodyPr/>
                    <a:lstStyle/>
                    <a:p>
                      <a:r>
                        <a:rPr lang="en-US" dirty="0"/>
                        <a:t>Translated Twice</a:t>
                      </a:r>
                    </a:p>
                  </a:txBody>
                  <a:tcPr/>
                </a:tc>
                <a:tc>
                  <a:txBody>
                    <a:bodyPr/>
                    <a:lstStyle/>
                    <a:p>
                      <a:r>
                        <a:rPr lang="en-US" sz="1800" b="0" i="0" kern="1200" dirty="0">
                          <a:solidFill>
                            <a:schemeClr val="dk1"/>
                          </a:solidFill>
                          <a:effectLst/>
                          <a:latin typeface="+mn-lt"/>
                          <a:ea typeface="+mn-ea"/>
                          <a:cs typeface="+mn-cs"/>
                        </a:rPr>
                        <a:t>0.564568</a:t>
                      </a:r>
                      <a:endParaRPr lang="en-US" dirty="0"/>
                    </a:p>
                  </a:txBody>
                  <a:tcPr/>
                </a:tc>
                <a:tc>
                  <a:txBody>
                    <a:bodyPr/>
                    <a:lstStyle/>
                    <a:p>
                      <a:r>
                        <a:rPr lang="en-US" sz="1800" b="0" i="0" kern="1200" dirty="0">
                          <a:solidFill>
                            <a:schemeClr val="dk1"/>
                          </a:solidFill>
                          <a:effectLst/>
                          <a:latin typeface="+mn-lt"/>
                          <a:ea typeface="+mn-ea"/>
                          <a:cs typeface="+mn-cs"/>
                        </a:rPr>
                        <a:t>0.96876</a:t>
                      </a:r>
                      <a:endParaRPr lang="en-US" dirty="0"/>
                    </a:p>
                  </a:txBody>
                  <a:tcPr/>
                </a:tc>
                <a:tc>
                  <a:txBody>
                    <a:bodyPr/>
                    <a:lstStyle/>
                    <a:p>
                      <a:r>
                        <a:rPr lang="en-US" sz="1800" b="0" i="0" kern="1200" dirty="0">
                          <a:solidFill>
                            <a:schemeClr val="dk1"/>
                          </a:solidFill>
                          <a:effectLst/>
                          <a:latin typeface="+mn-lt"/>
                          <a:ea typeface="+mn-ea"/>
                          <a:cs typeface="+mn-cs"/>
                        </a:rPr>
                        <a:t>0.819048</a:t>
                      </a:r>
                      <a:endParaRPr lang="en-US" dirty="0"/>
                    </a:p>
                  </a:txBody>
                  <a:tcPr/>
                </a:tc>
                <a:extLst>
                  <a:ext uri="{0D108BD9-81ED-4DB2-BD59-A6C34878D82A}">
                    <a16:rowId xmlns:a16="http://schemas.microsoft.com/office/drawing/2014/main" val="501076542"/>
                  </a:ext>
                </a:extLst>
              </a:tr>
              <a:tr h="370840">
                <a:tc>
                  <a:txBody>
                    <a:bodyPr/>
                    <a:lstStyle/>
                    <a:p>
                      <a:r>
                        <a:rPr lang="en-US" dirty="0"/>
                        <a:t>Title</a:t>
                      </a:r>
                    </a:p>
                  </a:txBody>
                  <a:tcPr/>
                </a:tc>
                <a:tc>
                  <a:txBody>
                    <a:bodyPr/>
                    <a:lstStyle/>
                    <a:p>
                      <a:r>
                        <a:rPr lang="en-US" sz="1800" b="0" i="0" kern="1200" dirty="0">
                          <a:solidFill>
                            <a:schemeClr val="dk1"/>
                          </a:solidFill>
                          <a:effectLst/>
                          <a:latin typeface="+mn-lt"/>
                          <a:ea typeface="+mn-ea"/>
                          <a:cs typeface="+mn-cs"/>
                        </a:rPr>
                        <a:t>0.000041</a:t>
                      </a:r>
                      <a:endParaRPr lang="en-US" dirty="0"/>
                    </a:p>
                  </a:txBody>
                  <a:tcPr/>
                </a:tc>
                <a:tc>
                  <a:txBody>
                    <a:bodyPr/>
                    <a:lstStyle/>
                    <a:p>
                      <a:r>
                        <a:rPr lang="en-US" sz="1800" b="0" i="0" kern="1200" dirty="0">
                          <a:solidFill>
                            <a:schemeClr val="dk1"/>
                          </a:solidFill>
                          <a:effectLst/>
                          <a:latin typeface="+mn-lt"/>
                          <a:ea typeface="+mn-ea"/>
                          <a:cs typeface="+mn-cs"/>
                        </a:rPr>
                        <a:t>0.954038</a:t>
                      </a:r>
                      <a:endParaRPr lang="en-US" dirty="0"/>
                    </a:p>
                  </a:txBody>
                  <a:tcPr/>
                </a:tc>
                <a:tc>
                  <a:txBody>
                    <a:bodyPr/>
                    <a:lstStyle/>
                    <a:p>
                      <a:r>
                        <a:rPr lang="en-US" sz="1800" b="0" i="0" kern="1200" dirty="0">
                          <a:solidFill>
                            <a:schemeClr val="dk1"/>
                          </a:solidFill>
                          <a:effectLst/>
                          <a:latin typeface="+mn-lt"/>
                          <a:ea typeface="+mn-ea"/>
                          <a:cs typeface="+mn-cs"/>
                        </a:rPr>
                        <a:t>0.140351</a:t>
                      </a:r>
                      <a:endParaRPr lang="en-US" dirty="0"/>
                    </a:p>
                  </a:txBody>
                  <a:tcPr/>
                </a:tc>
                <a:extLst>
                  <a:ext uri="{0D108BD9-81ED-4DB2-BD59-A6C34878D82A}">
                    <a16:rowId xmlns:a16="http://schemas.microsoft.com/office/drawing/2014/main" val="2111765201"/>
                  </a:ext>
                </a:extLst>
              </a:tr>
              <a:tr h="370840">
                <a:tc>
                  <a:txBody>
                    <a:bodyPr/>
                    <a:lstStyle/>
                    <a:p>
                      <a:r>
                        <a:rPr lang="en-US" dirty="0"/>
                        <a:t>X</a:t>
                      </a:r>
                    </a:p>
                  </a:txBody>
                  <a:tcPr/>
                </a:tc>
                <a:tc>
                  <a:txBody>
                    <a:bodyPr/>
                    <a:lstStyle/>
                    <a:p>
                      <a:r>
                        <a:rPr lang="en-US" dirty="0"/>
                        <a:t>0.0</a:t>
                      </a:r>
                    </a:p>
                  </a:txBody>
                  <a:tcPr/>
                </a:tc>
                <a:tc>
                  <a:txBody>
                    <a:bodyPr/>
                    <a:lstStyle/>
                    <a:p>
                      <a:r>
                        <a:rPr lang="en-US" sz="1800" b="0" i="0" kern="1200" dirty="0">
                          <a:solidFill>
                            <a:schemeClr val="dk1"/>
                          </a:solidFill>
                          <a:effectLst/>
                          <a:latin typeface="+mn-lt"/>
                          <a:ea typeface="+mn-ea"/>
                          <a:cs typeface="+mn-cs"/>
                        </a:rPr>
                        <a:t>0.774057</a:t>
                      </a:r>
                      <a:endParaRPr lang="en-US" dirty="0"/>
                    </a:p>
                  </a:txBody>
                  <a:tcPr/>
                </a:tc>
                <a:tc>
                  <a:txBody>
                    <a:bodyPr/>
                    <a:lstStyle/>
                    <a:p>
                      <a:r>
                        <a:rPr lang="en-US" sz="1800" b="0" i="0" kern="1200" dirty="0">
                          <a:solidFill>
                            <a:schemeClr val="dk1"/>
                          </a:solidFill>
                          <a:effectLst/>
                          <a:latin typeface="+mn-lt"/>
                          <a:ea typeface="+mn-ea"/>
                          <a:cs typeface="+mn-cs"/>
                        </a:rPr>
                        <a:t>0.0</a:t>
                      </a:r>
                      <a:endParaRPr lang="en-US" dirty="0"/>
                    </a:p>
                  </a:txBody>
                  <a:tcPr/>
                </a:tc>
                <a:extLst>
                  <a:ext uri="{0D108BD9-81ED-4DB2-BD59-A6C34878D82A}">
                    <a16:rowId xmlns:a16="http://schemas.microsoft.com/office/drawing/2014/main" val="3541664645"/>
                  </a:ext>
                </a:extLst>
              </a:tr>
            </a:tbl>
          </a:graphicData>
        </a:graphic>
      </p:graphicFrame>
      <p:sp>
        <p:nvSpPr>
          <p:cNvPr id="12" name="TextBox 11">
            <a:extLst>
              <a:ext uri="{FF2B5EF4-FFF2-40B4-BE49-F238E27FC236}">
                <a16:creationId xmlns:a16="http://schemas.microsoft.com/office/drawing/2014/main" id="{170E1D6C-A9BB-2721-82BC-095CC955A64D}"/>
              </a:ext>
            </a:extLst>
          </p:cNvPr>
          <p:cNvSpPr txBox="1"/>
          <p:nvPr/>
        </p:nvSpPr>
        <p:spPr>
          <a:xfrm>
            <a:off x="508000" y="233116"/>
            <a:ext cx="1507144" cy="769441"/>
          </a:xfrm>
          <a:prstGeom prst="rect">
            <a:avLst/>
          </a:prstGeom>
          <a:noFill/>
        </p:spPr>
        <p:txBody>
          <a:bodyPr wrap="none" rtlCol="0">
            <a:spAutoFit/>
          </a:bodyPr>
          <a:lstStyle/>
          <a:p>
            <a:r>
              <a:rPr lang="en-US" sz="4400" dirty="0"/>
              <a:t>BLEU</a:t>
            </a:r>
          </a:p>
        </p:txBody>
      </p:sp>
      <p:sp>
        <p:nvSpPr>
          <p:cNvPr id="14" name="TextBox 13">
            <a:extLst>
              <a:ext uri="{FF2B5EF4-FFF2-40B4-BE49-F238E27FC236}">
                <a16:creationId xmlns:a16="http://schemas.microsoft.com/office/drawing/2014/main" id="{E0F3CB21-82A5-B42A-3C06-E0F26C3D244A}"/>
              </a:ext>
            </a:extLst>
          </p:cNvPr>
          <p:cNvSpPr txBox="1"/>
          <p:nvPr/>
        </p:nvSpPr>
        <p:spPr>
          <a:xfrm>
            <a:off x="620889" y="1116018"/>
            <a:ext cx="8861777" cy="3139321"/>
          </a:xfrm>
          <a:prstGeom prst="rect">
            <a:avLst/>
          </a:prstGeom>
          <a:noFill/>
        </p:spPr>
        <p:txBody>
          <a:bodyPr wrap="square">
            <a:spAutoFit/>
          </a:bodyPr>
          <a:lstStyle/>
          <a:p>
            <a:pPr algn="l">
              <a:buFont typeface="Arial" panose="020B0604020202020204" pitchFamily="34" charset="0"/>
              <a:buChar char="•"/>
            </a:pPr>
            <a:r>
              <a:rPr lang="en-US" b="1" i="0" dirty="0">
                <a:solidFill>
                  <a:srgbClr val="0D0D0D"/>
                </a:solidFill>
                <a:effectLst/>
                <a:latin typeface="Söhne"/>
              </a:rPr>
              <a:t> Purpose</a:t>
            </a:r>
            <a:r>
              <a:rPr lang="en-US" b="0" i="0" dirty="0">
                <a:solidFill>
                  <a:srgbClr val="0D0D0D"/>
                </a:solidFill>
                <a:effectLst/>
                <a:latin typeface="Söhne"/>
              </a:rPr>
              <a:t>: BLEU is a metric for evaluating a machine-translated text compared to one or more reference translations. It quantifies how close the machine translation is to human translation.</a:t>
            </a:r>
          </a:p>
          <a:p>
            <a:pPr algn="l">
              <a:buFont typeface="Arial" panose="020B0604020202020204" pitchFamily="34" charset="0"/>
              <a:buChar char="•"/>
            </a:pPr>
            <a:r>
              <a:rPr lang="en-US" b="1" i="0" dirty="0">
                <a:solidFill>
                  <a:srgbClr val="0D0D0D"/>
                </a:solidFill>
                <a:effectLst/>
                <a:latin typeface="Söhne"/>
              </a:rPr>
              <a:t> Methodology</a:t>
            </a:r>
            <a:r>
              <a:rPr lang="en-US" b="0" i="0" dirty="0">
                <a:solidFill>
                  <a:srgbClr val="0D0D0D"/>
                </a:solidFill>
                <a:effectLst/>
                <a:latin typeface="Söhne"/>
              </a:rPr>
              <a:t>: BLEU assesses the quality of translation by calculating the precision of matched n-grams (a sequence of 'n' words) between the machine-generated text and the reference texts. It also incorporates a brevity penalty to discourage overly short translations.</a:t>
            </a:r>
          </a:p>
          <a:p>
            <a:pPr algn="l">
              <a:buFont typeface="Arial" panose="020B0604020202020204" pitchFamily="34" charset="0"/>
              <a:buChar char="•"/>
            </a:pPr>
            <a:r>
              <a:rPr lang="en-US" b="1" i="0" dirty="0">
                <a:solidFill>
                  <a:srgbClr val="0D0D0D"/>
                </a:solidFill>
                <a:effectLst/>
                <a:latin typeface="Söhne"/>
              </a:rPr>
              <a:t> Usefulness</a:t>
            </a:r>
            <a:r>
              <a:rPr lang="en-US" b="0" i="0" dirty="0">
                <a:solidFill>
                  <a:srgbClr val="0D0D0D"/>
                </a:solidFill>
                <a:effectLst/>
                <a:latin typeface="Söhne"/>
              </a:rPr>
              <a:t>: Widely used in natural language processing, BLEU provides a quick and effective way to measure the performance of text translation models, helping developers improve and refine translation systems.</a:t>
            </a:r>
          </a:p>
          <a:p>
            <a:pPr algn="l">
              <a:buFont typeface="Arial" panose="020B0604020202020204" pitchFamily="34" charset="0"/>
              <a:buChar char="•"/>
            </a:pPr>
            <a:r>
              <a:rPr lang="en-US" b="1" i="0" dirty="0">
                <a:solidFill>
                  <a:srgbClr val="0D0D0D"/>
                </a:solidFill>
                <a:effectLst/>
                <a:latin typeface="Söhne"/>
              </a:rPr>
              <a:t> Limitations</a:t>
            </a:r>
            <a:r>
              <a:rPr lang="en-US" b="0" i="0" dirty="0">
                <a:solidFill>
                  <a:srgbClr val="0D0D0D"/>
                </a:solidFill>
                <a:effectLst/>
                <a:latin typeface="Söhne"/>
              </a:rPr>
              <a:t>: While BLEU is popular, it has limitations. It primarily focuses on lexical similarity rather than meaning and doesn't account for grammatical structure or semantic coherence.</a:t>
            </a:r>
          </a:p>
        </p:txBody>
      </p:sp>
      <p:sp>
        <p:nvSpPr>
          <p:cNvPr id="16" name="TextBox 15">
            <a:extLst>
              <a:ext uri="{FF2B5EF4-FFF2-40B4-BE49-F238E27FC236}">
                <a16:creationId xmlns:a16="http://schemas.microsoft.com/office/drawing/2014/main" id="{9E5136AC-3EFF-4CB5-87B8-2AD50F311B05}"/>
              </a:ext>
            </a:extLst>
          </p:cNvPr>
          <p:cNvSpPr txBox="1"/>
          <p:nvPr/>
        </p:nvSpPr>
        <p:spPr>
          <a:xfrm>
            <a:off x="2015144" y="505290"/>
            <a:ext cx="3238579" cy="369332"/>
          </a:xfrm>
          <a:prstGeom prst="rect">
            <a:avLst/>
          </a:prstGeom>
          <a:noFill/>
        </p:spPr>
        <p:txBody>
          <a:bodyPr wrap="none" rtlCol="0">
            <a:spAutoFit/>
          </a:bodyPr>
          <a:lstStyle/>
          <a:p>
            <a:r>
              <a:rPr lang="en-US" dirty="0">
                <a:solidFill>
                  <a:srgbClr val="4D5156"/>
                </a:solidFill>
                <a:latin typeface="Roboto" panose="020F0502020204030204" pitchFamily="34" charset="0"/>
              </a:rPr>
              <a:t>Bilingual</a:t>
            </a:r>
            <a:r>
              <a:rPr lang="en-US" b="0" i="0" dirty="0">
                <a:solidFill>
                  <a:srgbClr val="001D35"/>
                </a:solidFill>
                <a:effectLst/>
                <a:latin typeface="Google Sans"/>
              </a:rPr>
              <a:t> Evaluation Understudy</a:t>
            </a:r>
            <a:endParaRPr lang="en-US" dirty="0"/>
          </a:p>
        </p:txBody>
      </p:sp>
    </p:spTree>
    <p:extLst>
      <p:ext uri="{BB962C8B-B14F-4D97-AF65-F5344CB8AC3E}">
        <p14:creationId xmlns:p14="http://schemas.microsoft.com/office/powerpoint/2010/main" val="1533461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A960D243-BB62-15D7-3430-86EB26D6ADA7}"/>
              </a:ext>
            </a:extLst>
          </p:cNvPr>
          <p:cNvGraphicFramePr>
            <a:graphicFrameLocks noGrp="1"/>
          </p:cNvGraphicFramePr>
          <p:nvPr/>
        </p:nvGraphicFramePr>
        <p:xfrm>
          <a:off x="620889" y="4368800"/>
          <a:ext cx="8128000" cy="2256084"/>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875242036"/>
                    </a:ext>
                  </a:extLst>
                </a:gridCol>
                <a:gridCol w="2032000">
                  <a:extLst>
                    <a:ext uri="{9D8B030D-6E8A-4147-A177-3AD203B41FA5}">
                      <a16:colId xmlns:a16="http://schemas.microsoft.com/office/drawing/2014/main" val="4118891941"/>
                    </a:ext>
                  </a:extLst>
                </a:gridCol>
                <a:gridCol w="2032000">
                  <a:extLst>
                    <a:ext uri="{9D8B030D-6E8A-4147-A177-3AD203B41FA5}">
                      <a16:colId xmlns:a16="http://schemas.microsoft.com/office/drawing/2014/main" val="1867250739"/>
                    </a:ext>
                  </a:extLst>
                </a:gridCol>
                <a:gridCol w="2032000">
                  <a:extLst>
                    <a:ext uri="{9D8B030D-6E8A-4147-A177-3AD203B41FA5}">
                      <a16:colId xmlns:a16="http://schemas.microsoft.com/office/drawing/2014/main" val="3876769345"/>
                    </a:ext>
                  </a:extLst>
                </a:gridCol>
              </a:tblGrid>
              <a:tr h="401884">
                <a:tc>
                  <a:txBody>
                    <a:bodyPr/>
                    <a:lstStyle/>
                    <a:p>
                      <a:endParaRPr lang="en-US" dirty="0"/>
                    </a:p>
                  </a:txBody>
                  <a:tcPr/>
                </a:tc>
                <a:tc>
                  <a:txBody>
                    <a:bodyPr/>
                    <a:lstStyle/>
                    <a:p>
                      <a:r>
                        <a:rPr lang="en-US" dirty="0"/>
                        <a:t>BLEU</a:t>
                      </a:r>
                    </a:p>
                  </a:txBody>
                  <a:tcPr/>
                </a:tc>
                <a:tc>
                  <a:txBody>
                    <a:bodyPr/>
                    <a:lstStyle/>
                    <a:p>
                      <a:r>
                        <a:rPr lang="en-US" dirty="0"/>
                        <a:t>BERT</a:t>
                      </a:r>
                    </a:p>
                  </a:txBody>
                  <a:tcPr/>
                </a:tc>
                <a:tc>
                  <a:txBody>
                    <a:bodyPr/>
                    <a:lstStyle/>
                    <a:p>
                      <a:r>
                        <a:rPr lang="en-US" dirty="0"/>
                        <a:t>ROUGE</a:t>
                      </a:r>
                    </a:p>
                  </a:txBody>
                  <a:tcPr/>
                </a:tc>
                <a:extLst>
                  <a:ext uri="{0D108BD9-81ED-4DB2-BD59-A6C34878D82A}">
                    <a16:rowId xmlns:a16="http://schemas.microsoft.com/office/drawing/2014/main" val="3630078987"/>
                  </a:ext>
                </a:extLst>
              </a:tr>
              <a:tr h="370840">
                <a:tc>
                  <a:txBody>
                    <a:bodyPr/>
                    <a:lstStyle/>
                    <a:p>
                      <a:r>
                        <a:rPr lang="en-US" dirty="0"/>
                        <a:t>Target</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extLst>
                  <a:ext uri="{0D108BD9-81ED-4DB2-BD59-A6C34878D82A}">
                    <a16:rowId xmlns:a16="http://schemas.microsoft.com/office/drawing/2014/main" val="141292583"/>
                  </a:ext>
                </a:extLst>
              </a:tr>
              <a:tr h="370840">
                <a:tc>
                  <a:txBody>
                    <a:bodyPr/>
                    <a:lstStyle/>
                    <a:p>
                      <a:r>
                        <a:rPr lang="en-US" dirty="0"/>
                        <a:t>GPT3.5</a:t>
                      </a:r>
                    </a:p>
                  </a:txBody>
                  <a:tcPr/>
                </a:tc>
                <a:tc>
                  <a:txBody>
                    <a:bodyPr/>
                    <a:lstStyle/>
                    <a:p>
                      <a:r>
                        <a:rPr lang="en-US" sz="1800" b="0" i="0" kern="1200" dirty="0">
                          <a:solidFill>
                            <a:schemeClr val="dk1"/>
                          </a:solidFill>
                          <a:effectLst/>
                          <a:latin typeface="+mn-lt"/>
                          <a:ea typeface="+mn-ea"/>
                          <a:cs typeface="+mn-cs"/>
                        </a:rPr>
                        <a:t>0.052389</a:t>
                      </a:r>
                      <a:endParaRPr lang="en-US" dirty="0"/>
                    </a:p>
                  </a:txBody>
                  <a:tcPr/>
                </a:tc>
                <a:tc>
                  <a:txBody>
                    <a:bodyPr/>
                    <a:lstStyle/>
                    <a:p>
                      <a:r>
                        <a:rPr lang="en-US" sz="1800" b="0" i="0" kern="1200" dirty="0">
                          <a:solidFill>
                            <a:schemeClr val="dk1"/>
                          </a:solidFill>
                          <a:effectLst/>
                          <a:latin typeface="+mn-lt"/>
                          <a:ea typeface="+mn-ea"/>
                          <a:cs typeface="+mn-cs"/>
                        </a:rPr>
                        <a:t>0.843668</a:t>
                      </a:r>
                      <a:endParaRPr lang="en-US" dirty="0"/>
                    </a:p>
                  </a:txBody>
                  <a:tcPr/>
                </a:tc>
                <a:tc>
                  <a:txBody>
                    <a:bodyPr/>
                    <a:lstStyle/>
                    <a:p>
                      <a:r>
                        <a:rPr lang="en-US" sz="1800" b="0" i="0" kern="1200" dirty="0">
                          <a:solidFill>
                            <a:schemeClr val="dk1"/>
                          </a:solidFill>
                          <a:effectLst/>
                          <a:latin typeface="+mn-lt"/>
                          <a:ea typeface="+mn-ea"/>
                          <a:cs typeface="+mn-cs"/>
                        </a:rPr>
                        <a:t>0.316623</a:t>
                      </a:r>
                      <a:endParaRPr lang="en-US" dirty="0"/>
                    </a:p>
                  </a:txBody>
                  <a:tcPr/>
                </a:tc>
                <a:extLst>
                  <a:ext uri="{0D108BD9-81ED-4DB2-BD59-A6C34878D82A}">
                    <a16:rowId xmlns:a16="http://schemas.microsoft.com/office/drawing/2014/main" val="3336386197"/>
                  </a:ext>
                </a:extLst>
              </a:tr>
              <a:tr h="370840">
                <a:tc>
                  <a:txBody>
                    <a:bodyPr/>
                    <a:lstStyle/>
                    <a:p>
                      <a:r>
                        <a:rPr lang="en-US" dirty="0"/>
                        <a:t>Translated Twice</a:t>
                      </a:r>
                    </a:p>
                  </a:txBody>
                  <a:tcPr/>
                </a:tc>
                <a:tc>
                  <a:txBody>
                    <a:bodyPr/>
                    <a:lstStyle/>
                    <a:p>
                      <a:r>
                        <a:rPr lang="en-US" sz="1800" b="0" i="0" kern="1200" dirty="0">
                          <a:solidFill>
                            <a:schemeClr val="dk1"/>
                          </a:solidFill>
                          <a:effectLst/>
                          <a:latin typeface="+mn-lt"/>
                          <a:ea typeface="+mn-ea"/>
                          <a:cs typeface="+mn-cs"/>
                        </a:rPr>
                        <a:t>0.564568</a:t>
                      </a:r>
                      <a:endParaRPr lang="en-US" dirty="0"/>
                    </a:p>
                  </a:txBody>
                  <a:tcPr/>
                </a:tc>
                <a:tc>
                  <a:txBody>
                    <a:bodyPr/>
                    <a:lstStyle/>
                    <a:p>
                      <a:r>
                        <a:rPr lang="en-US" sz="1800" b="0" i="0" kern="1200" dirty="0">
                          <a:solidFill>
                            <a:schemeClr val="dk1"/>
                          </a:solidFill>
                          <a:effectLst/>
                          <a:latin typeface="+mn-lt"/>
                          <a:ea typeface="+mn-ea"/>
                          <a:cs typeface="+mn-cs"/>
                        </a:rPr>
                        <a:t>0.96876</a:t>
                      </a:r>
                      <a:endParaRPr lang="en-US" dirty="0"/>
                    </a:p>
                  </a:txBody>
                  <a:tcPr/>
                </a:tc>
                <a:tc>
                  <a:txBody>
                    <a:bodyPr/>
                    <a:lstStyle/>
                    <a:p>
                      <a:r>
                        <a:rPr lang="en-US" sz="1800" b="0" i="0" kern="1200" dirty="0">
                          <a:solidFill>
                            <a:schemeClr val="dk1"/>
                          </a:solidFill>
                          <a:effectLst/>
                          <a:latin typeface="+mn-lt"/>
                          <a:ea typeface="+mn-ea"/>
                          <a:cs typeface="+mn-cs"/>
                        </a:rPr>
                        <a:t>0.819048</a:t>
                      </a:r>
                      <a:endParaRPr lang="en-US" dirty="0"/>
                    </a:p>
                  </a:txBody>
                  <a:tcPr/>
                </a:tc>
                <a:extLst>
                  <a:ext uri="{0D108BD9-81ED-4DB2-BD59-A6C34878D82A}">
                    <a16:rowId xmlns:a16="http://schemas.microsoft.com/office/drawing/2014/main" val="501076542"/>
                  </a:ext>
                </a:extLst>
              </a:tr>
              <a:tr h="370840">
                <a:tc>
                  <a:txBody>
                    <a:bodyPr/>
                    <a:lstStyle/>
                    <a:p>
                      <a:r>
                        <a:rPr lang="en-US" dirty="0"/>
                        <a:t>Title</a:t>
                      </a:r>
                    </a:p>
                  </a:txBody>
                  <a:tcPr/>
                </a:tc>
                <a:tc>
                  <a:txBody>
                    <a:bodyPr/>
                    <a:lstStyle/>
                    <a:p>
                      <a:r>
                        <a:rPr lang="en-US" sz="1800" b="0" i="0" kern="1200" dirty="0">
                          <a:solidFill>
                            <a:schemeClr val="dk1"/>
                          </a:solidFill>
                          <a:effectLst/>
                          <a:latin typeface="+mn-lt"/>
                          <a:ea typeface="+mn-ea"/>
                          <a:cs typeface="+mn-cs"/>
                        </a:rPr>
                        <a:t>0.000041</a:t>
                      </a:r>
                      <a:endParaRPr lang="en-US" dirty="0"/>
                    </a:p>
                  </a:txBody>
                  <a:tcPr/>
                </a:tc>
                <a:tc>
                  <a:txBody>
                    <a:bodyPr/>
                    <a:lstStyle/>
                    <a:p>
                      <a:r>
                        <a:rPr lang="en-US" sz="1800" b="0" i="0" kern="1200" dirty="0">
                          <a:solidFill>
                            <a:schemeClr val="dk1"/>
                          </a:solidFill>
                          <a:effectLst/>
                          <a:latin typeface="+mn-lt"/>
                          <a:ea typeface="+mn-ea"/>
                          <a:cs typeface="+mn-cs"/>
                        </a:rPr>
                        <a:t>0.954038</a:t>
                      </a:r>
                      <a:endParaRPr lang="en-US" dirty="0"/>
                    </a:p>
                  </a:txBody>
                  <a:tcPr/>
                </a:tc>
                <a:tc>
                  <a:txBody>
                    <a:bodyPr/>
                    <a:lstStyle/>
                    <a:p>
                      <a:r>
                        <a:rPr lang="en-US" sz="1800" b="0" i="0" kern="1200" dirty="0">
                          <a:solidFill>
                            <a:schemeClr val="dk1"/>
                          </a:solidFill>
                          <a:effectLst/>
                          <a:latin typeface="+mn-lt"/>
                          <a:ea typeface="+mn-ea"/>
                          <a:cs typeface="+mn-cs"/>
                        </a:rPr>
                        <a:t>0.140351</a:t>
                      </a:r>
                      <a:endParaRPr lang="en-US" dirty="0"/>
                    </a:p>
                  </a:txBody>
                  <a:tcPr/>
                </a:tc>
                <a:extLst>
                  <a:ext uri="{0D108BD9-81ED-4DB2-BD59-A6C34878D82A}">
                    <a16:rowId xmlns:a16="http://schemas.microsoft.com/office/drawing/2014/main" val="2111765201"/>
                  </a:ext>
                </a:extLst>
              </a:tr>
              <a:tr h="370840">
                <a:tc>
                  <a:txBody>
                    <a:bodyPr/>
                    <a:lstStyle/>
                    <a:p>
                      <a:r>
                        <a:rPr lang="en-US" dirty="0"/>
                        <a:t>X</a:t>
                      </a:r>
                    </a:p>
                  </a:txBody>
                  <a:tcPr/>
                </a:tc>
                <a:tc>
                  <a:txBody>
                    <a:bodyPr/>
                    <a:lstStyle/>
                    <a:p>
                      <a:r>
                        <a:rPr lang="en-US" dirty="0"/>
                        <a:t>0.0</a:t>
                      </a:r>
                    </a:p>
                  </a:txBody>
                  <a:tcPr/>
                </a:tc>
                <a:tc>
                  <a:txBody>
                    <a:bodyPr/>
                    <a:lstStyle/>
                    <a:p>
                      <a:r>
                        <a:rPr lang="en-US" sz="1800" b="0" i="0" kern="1200" dirty="0">
                          <a:solidFill>
                            <a:schemeClr val="dk1"/>
                          </a:solidFill>
                          <a:effectLst/>
                          <a:latin typeface="+mn-lt"/>
                          <a:ea typeface="+mn-ea"/>
                          <a:cs typeface="+mn-cs"/>
                        </a:rPr>
                        <a:t>0.774057</a:t>
                      </a:r>
                      <a:endParaRPr lang="en-US" dirty="0"/>
                    </a:p>
                  </a:txBody>
                  <a:tcPr/>
                </a:tc>
                <a:tc>
                  <a:txBody>
                    <a:bodyPr/>
                    <a:lstStyle/>
                    <a:p>
                      <a:r>
                        <a:rPr lang="en-US" sz="1800" b="0" i="0" kern="1200" dirty="0">
                          <a:solidFill>
                            <a:schemeClr val="dk1"/>
                          </a:solidFill>
                          <a:effectLst/>
                          <a:latin typeface="+mn-lt"/>
                          <a:ea typeface="+mn-ea"/>
                          <a:cs typeface="+mn-cs"/>
                        </a:rPr>
                        <a:t>0.0</a:t>
                      </a:r>
                      <a:endParaRPr lang="en-US" dirty="0"/>
                    </a:p>
                  </a:txBody>
                  <a:tcPr/>
                </a:tc>
                <a:extLst>
                  <a:ext uri="{0D108BD9-81ED-4DB2-BD59-A6C34878D82A}">
                    <a16:rowId xmlns:a16="http://schemas.microsoft.com/office/drawing/2014/main" val="3541664645"/>
                  </a:ext>
                </a:extLst>
              </a:tr>
            </a:tbl>
          </a:graphicData>
        </a:graphic>
      </p:graphicFrame>
      <p:sp>
        <p:nvSpPr>
          <p:cNvPr id="12" name="TextBox 11">
            <a:extLst>
              <a:ext uri="{FF2B5EF4-FFF2-40B4-BE49-F238E27FC236}">
                <a16:creationId xmlns:a16="http://schemas.microsoft.com/office/drawing/2014/main" id="{170E1D6C-A9BB-2721-82BC-095CC955A64D}"/>
              </a:ext>
            </a:extLst>
          </p:cNvPr>
          <p:cNvSpPr txBox="1"/>
          <p:nvPr/>
        </p:nvSpPr>
        <p:spPr>
          <a:xfrm>
            <a:off x="508000" y="233116"/>
            <a:ext cx="1440266" cy="769441"/>
          </a:xfrm>
          <a:prstGeom prst="rect">
            <a:avLst/>
          </a:prstGeom>
          <a:noFill/>
        </p:spPr>
        <p:txBody>
          <a:bodyPr wrap="none" rtlCol="0">
            <a:spAutoFit/>
          </a:bodyPr>
          <a:lstStyle/>
          <a:p>
            <a:r>
              <a:rPr lang="en-US" sz="4400" dirty="0"/>
              <a:t>BERT</a:t>
            </a:r>
          </a:p>
        </p:txBody>
      </p:sp>
      <p:sp>
        <p:nvSpPr>
          <p:cNvPr id="14" name="TextBox 13">
            <a:extLst>
              <a:ext uri="{FF2B5EF4-FFF2-40B4-BE49-F238E27FC236}">
                <a16:creationId xmlns:a16="http://schemas.microsoft.com/office/drawing/2014/main" id="{E0F3CB21-82A5-B42A-3C06-E0F26C3D244A}"/>
              </a:ext>
            </a:extLst>
          </p:cNvPr>
          <p:cNvSpPr txBox="1"/>
          <p:nvPr/>
        </p:nvSpPr>
        <p:spPr>
          <a:xfrm>
            <a:off x="620889" y="1116018"/>
            <a:ext cx="9798755" cy="3139321"/>
          </a:xfrm>
          <a:prstGeom prst="rect">
            <a:avLst/>
          </a:prstGeom>
          <a:noFill/>
        </p:spPr>
        <p:txBody>
          <a:bodyPr wrap="square">
            <a:spAutoFit/>
          </a:bodyPr>
          <a:lstStyle/>
          <a:p>
            <a:pPr algn="l">
              <a:buFont typeface="Arial" panose="020B0604020202020204" pitchFamily="34" charset="0"/>
              <a:buChar char="•"/>
            </a:pPr>
            <a:r>
              <a:rPr lang="en-US" b="1" i="0" dirty="0">
                <a:solidFill>
                  <a:srgbClr val="0D0D0D"/>
                </a:solidFill>
                <a:effectLst/>
                <a:latin typeface="Söhne"/>
              </a:rPr>
              <a:t> Purpose</a:t>
            </a:r>
            <a:r>
              <a:rPr lang="en-US" b="0" i="0" dirty="0">
                <a:solidFill>
                  <a:srgbClr val="0D0D0D"/>
                </a:solidFill>
                <a:effectLst/>
                <a:latin typeface="Söhne"/>
              </a:rPr>
              <a:t>: BERT is a groundbreaking model in natural language processing that revolutionized how machines understand human language. It uses deep learning to interpret the context of words in a sentence more effectively than previous models.</a:t>
            </a:r>
          </a:p>
          <a:p>
            <a:pPr algn="l">
              <a:buFont typeface="Arial" panose="020B0604020202020204" pitchFamily="34" charset="0"/>
              <a:buChar char="•"/>
            </a:pPr>
            <a:r>
              <a:rPr lang="en-US" b="1" i="0" dirty="0">
                <a:solidFill>
                  <a:srgbClr val="0D0D0D"/>
                </a:solidFill>
                <a:effectLst/>
                <a:latin typeface="Söhne"/>
              </a:rPr>
              <a:t> Methodology</a:t>
            </a:r>
            <a:r>
              <a:rPr lang="en-US" b="0" i="0" dirty="0">
                <a:solidFill>
                  <a:srgbClr val="0D0D0D"/>
                </a:solidFill>
                <a:effectLst/>
                <a:latin typeface="Söhne"/>
              </a:rPr>
              <a:t>: Unlike traditional text analysis models that read text linearly (left-to-right or right-to-left), BERT reads text bidirectionally. This approach allows it to capture the context from both directions, providing a richer understanding of language.</a:t>
            </a:r>
          </a:p>
          <a:p>
            <a:pPr algn="l">
              <a:buFont typeface="Arial" panose="020B0604020202020204" pitchFamily="34" charset="0"/>
              <a:buChar char="•"/>
            </a:pPr>
            <a:r>
              <a:rPr lang="en-US" b="1" i="0" dirty="0">
                <a:solidFill>
                  <a:srgbClr val="0D0D0D"/>
                </a:solidFill>
                <a:effectLst/>
                <a:latin typeface="Söhne"/>
              </a:rPr>
              <a:t> Usefulness</a:t>
            </a:r>
            <a:r>
              <a:rPr lang="en-US" b="0" i="0" dirty="0">
                <a:solidFill>
                  <a:srgbClr val="0D0D0D"/>
                </a:solidFill>
                <a:effectLst/>
                <a:latin typeface="Söhne"/>
              </a:rPr>
              <a:t>: BERT has significantly improved the performance of various NLP tasks such as question answering, sentiment analysis, and language inference. It is also used as a base for further fine-tuning in specific language tasks, enhancing its adaptability and effectiveness.</a:t>
            </a:r>
          </a:p>
          <a:p>
            <a:pPr algn="l">
              <a:buFont typeface="Arial" panose="020B0604020202020204" pitchFamily="34" charset="0"/>
              <a:buChar char="•"/>
            </a:pPr>
            <a:r>
              <a:rPr lang="en-US" b="1" i="0" dirty="0">
                <a:solidFill>
                  <a:srgbClr val="0D0D0D"/>
                </a:solidFill>
                <a:effectLst/>
                <a:latin typeface="Söhne"/>
              </a:rPr>
              <a:t> Limitations</a:t>
            </a:r>
            <a:r>
              <a:rPr lang="en-US" b="0" i="0" dirty="0">
                <a:solidFill>
                  <a:srgbClr val="0D0D0D"/>
                </a:solidFill>
                <a:effectLst/>
                <a:latin typeface="Söhne"/>
              </a:rPr>
              <a:t>: While highly effective, BERT requires substantial computational resources for training and inference, making it challenging to deploy on devices with limited hardware capabilities.</a:t>
            </a:r>
          </a:p>
        </p:txBody>
      </p:sp>
      <p:sp>
        <p:nvSpPr>
          <p:cNvPr id="2" name="TextBox 1">
            <a:extLst>
              <a:ext uri="{FF2B5EF4-FFF2-40B4-BE49-F238E27FC236}">
                <a16:creationId xmlns:a16="http://schemas.microsoft.com/office/drawing/2014/main" id="{61B950B6-79E7-F0E7-EA12-E364049FF9B6}"/>
              </a:ext>
            </a:extLst>
          </p:cNvPr>
          <p:cNvSpPr txBox="1"/>
          <p:nvPr/>
        </p:nvSpPr>
        <p:spPr>
          <a:xfrm>
            <a:off x="1911469" y="505290"/>
            <a:ext cx="5546839" cy="369332"/>
          </a:xfrm>
          <a:prstGeom prst="rect">
            <a:avLst/>
          </a:prstGeom>
          <a:noFill/>
        </p:spPr>
        <p:txBody>
          <a:bodyPr wrap="none" rtlCol="0">
            <a:spAutoFit/>
          </a:bodyPr>
          <a:lstStyle/>
          <a:p>
            <a:r>
              <a:rPr lang="en-US" b="0" i="0" dirty="0">
                <a:solidFill>
                  <a:srgbClr val="4D5156"/>
                </a:solidFill>
                <a:effectLst/>
                <a:latin typeface="Roboto" panose="020F0502020204030204" pitchFamily="34" charset="0"/>
              </a:rPr>
              <a:t>Bidirectional Encoder Representations from Transformers</a:t>
            </a:r>
            <a:endParaRPr lang="en-US" dirty="0"/>
          </a:p>
        </p:txBody>
      </p:sp>
    </p:spTree>
    <p:extLst>
      <p:ext uri="{BB962C8B-B14F-4D97-AF65-F5344CB8AC3E}">
        <p14:creationId xmlns:p14="http://schemas.microsoft.com/office/powerpoint/2010/main" val="3976391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A960D243-BB62-15D7-3430-86EB26D6ADA7}"/>
              </a:ext>
            </a:extLst>
          </p:cNvPr>
          <p:cNvGraphicFramePr>
            <a:graphicFrameLocks noGrp="1"/>
          </p:cNvGraphicFramePr>
          <p:nvPr/>
        </p:nvGraphicFramePr>
        <p:xfrm>
          <a:off x="620889" y="4368800"/>
          <a:ext cx="8128000" cy="2256084"/>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875242036"/>
                    </a:ext>
                  </a:extLst>
                </a:gridCol>
                <a:gridCol w="2032000">
                  <a:extLst>
                    <a:ext uri="{9D8B030D-6E8A-4147-A177-3AD203B41FA5}">
                      <a16:colId xmlns:a16="http://schemas.microsoft.com/office/drawing/2014/main" val="4118891941"/>
                    </a:ext>
                  </a:extLst>
                </a:gridCol>
                <a:gridCol w="2032000">
                  <a:extLst>
                    <a:ext uri="{9D8B030D-6E8A-4147-A177-3AD203B41FA5}">
                      <a16:colId xmlns:a16="http://schemas.microsoft.com/office/drawing/2014/main" val="1867250739"/>
                    </a:ext>
                  </a:extLst>
                </a:gridCol>
                <a:gridCol w="2032000">
                  <a:extLst>
                    <a:ext uri="{9D8B030D-6E8A-4147-A177-3AD203B41FA5}">
                      <a16:colId xmlns:a16="http://schemas.microsoft.com/office/drawing/2014/main" val="3876769345"/>
                    </a:ext>
                  </a:extLst>
                </a:gridCol>
              </a:tblGrid>
              <a:tr h="401884">
                <a:tc>
                  <a:txBody>
                    <a:bodyPr/>
                    <a:lstStyle/>
                    <a:p>
                      <a:endParaRPr lang="en-US" dirty="0"/>
                    </a:p>
                  </a:txBody>
                  <a:tcPr/>
                </a:tc>
                <a:tc>
                  <a:txBody>
                    <a:bodyPr/>
                    <a:lstStyle/>
                    <a:p>
                      <a:r>
                        <a:rPr lang="en-US" dirty="0"/>
                        <a:t>BLEU</a:t>
                      </a:r>
                    </a:p>
                  </a:txBody>
                  <a:tcPr/>
                </a:tc>
                <a:tc>
                  <a:txBody>
                    <a:bodyPr/>
                    <a:lstStyle/>
                    <a:p>
                      <a:r>
                        <a:rPr lang="en-US" dirty="0"/>
                        <a:t>BERT</a:t>
                      </a:r>
                    </a:p>
                  </a:txBody>
                  <a:tcPr/>
                </a:tc>
                <a:tc>
                  <a:txBody>
                    <a:bodyPr/>
                    <a:lstStyle/>
                    <a:p>
                      <a:r>
                        <a:rPr lang="en-US" dirty="0"/>
                        <a:t>ROUGE</a:t>
                      </a:r>
                    </a:p>
                  </a:txBody>
                  <a:tcPr/>
                </a:tc>
                <a:extLst>
                  <a:ext uri="{0D108BD9-81ED-4DB2-BD59-A6C34878D82A}">
                    <a16:rowId xmlns:a16="http://schemas.microsoft.com/office/drawing/2014/main" val="3630078987"/>
                  </a:ext>
                </a:extLst>
              </a:tr>
              <a:tr h="370840">
                <a:tc>
                  <a:txBody>
                    <a:bodyPr/>
                    <a:lstStyle/>
                    <a:p>
                      <a:r>
                        <a:rPr lang="en-US" dirty="0"/>
                        <a:t>Target</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extLst>
                  <a:ext uri="{0D108BD9-81ED-4DB2-BD59-A6C34878D82A}">
                    <a16:rowId xmlns:a16="http://schemas.microsoft.com/office/drawing/2014/main" val="141292583"/>
                  </a:ext>
                </a:extLst>
              </a:tr>
              <a:tr h="370840">
                <a:tc>
                  <a:txBody>
                    <a:bodyPr/>
                    <a:lstStyle/>
                    <a:p>
                      <a:r>
                        <a:rPr lang="en-US" dirty="0"/>
                        <a:t>GPT3.5</a:t>
                      </a:r>
                    </a:p>
                  </a:txBody>
                  <a:tcPr/>
                </a:tc>
                <a:tc>
                  <a:txBody>
                    <a:bodyPr/>
                    <a:lstStyle/>
                    <a:p>
                      <a:r>
                        <a:rPr lang="en-US" sz="1800" b="0" i="0" kern="1200" dirty="0">
                          <a:solidFill>
                            <a:schemeClr val="dk1"/>
                          </a:solidFill>
                          <a:effectLst/>
                          <a:latin typeface="+mn-lt"/>
                          <a:ea typeface="+mn-ea"/>
                          <a:cs typeface="+mn-cs"/>
                        </a:rPr>
                        <a:t>0.052389</a:t>
                      </a:r>
                      <a:endParaRPr lang="en-US" dirty="0"/>
                    </a:p>
                  </a:txBody>
                  <a:tcPr/>
                </a:tc>
                <a:tc>
                  <a:txBody>
                    <a:bodyPr/>
                    <a:lstStyle/>
                    <a:p>
                      <a:r>
                        <a:rPr lang="en-US" sz="1800" b="0" i="0" kern="1200" dirty="0">
                          <a:solidFill>
                            <a:schemeClr val="dk1"/>
                          </a:solidFill>
                          <a:effectLst/>
                          <a:latin typeface="+mn-lt"/>
                          <a:ea typeface="+mn-ea"/>
                          <a:cs typeface="+mn-cs"/>
                        </a:rPr>
                        <a:t>0.843668</a:t>
                      </a:r>
                      <a:endParaRPr lang="en-US" dirty="0"/>
                    </a:p>
                  </a:txBody>
                  <a:tcPr/>
                </a:tc>
                <a:tc>
                  <a:txBody>
                    <a:bodyPr/>
                    <a:lstStyle/>
                    <a:p>
                      <a:r>
                        <a:rPr lang="en-US" sz="1800" b="0" i="0" kern="1200" dirty="0">
                          <a:solidFill>
                            <a:schemeClr val="dk1"/>
                          </a:solidFill>
                          <a:effectLst/>
                          <a:latin typeface="+mn-lt"/>
                          <a:ea typeface="+mn-ea"/>
                          <a:cs typeface="+mn-cs"/>
                        </a:rPr>
                        <a:t>0.316623</a:t>
                      </a:r>
                      <a:endParaRPr lang="en-US" dirty="0"/>
                    </a:p>
                  </a:txBody>
                  <a:tcPr/>
                </a:tc>
                <a:extLst>
                  <a:ext uri="{0D108BD9-81ED-4DB2-BD59-A6C34878D82A}">
                    <a16:rowId xmlns:a16="http://schemas.microsoft.com/office/drawing/2014/main" val="3336386197"/>
                  </a:ext>
                </a:extLst>
              </a:tr>
              <a:tr h="370840">
                <a:tc>
                  <a:txBody>
                    <a:bodyPr/>
                    <a:lstStyle/>
                    <a:p>
                      <a:r>
                        <a:rPr lang="en-US" dirty="0"/>
                        <a:t>Translated Twice</a:t>
                      </a:r>
                    </a:p>
                  </a:txBody>
                  <a:tcPr/>
                </a:tc>
                <a:tc>
                  <a:txBody>
                    <a:bodyPr/>
                    <a:lstStyle/>
                    <a:p>
                      <a:r>
                        <a:rPr lang="en-US" sz="1800" b="0" i="0" kern="1200" dirty="0">
                          <a:solidFill>
                            <a:schemeClr val="dk1"/>
                          </a:solidFill>
                          <a:effectLst/>
                          <a:latin typeface="+mn-lt"/>
                          <a:ea typeface="+mn-ea"/>
                          <a:cs typeface="+mn-cs"/>
                        </a:rPr>
                        <a:t>0.564568</a:t>
                      </a:r>
                      <a:endParaRPr lang="en-US" dirty="0"/>
                    </a:p>
                  </a:txBody>
                  <a:tcPr/>
                </a:tc>
                <a:tc>
                  <a:txBody>
                    <a:bodyPr/>
                    <a:lstStyle/>
                    <a:p>
                      <a:r>
                        <a:rPr lang="en-US" sz="1800" b="0" i="0" kern="1200" dirty="0">
                          <a:solidFill>
                            <a:schemeClr val="dk1"/>
                          </a:solidFill>
                          <a:effectLst/>
                          <a:latin typeface="+mn-lt"/>
                          <a:ea typeface="+mn-ea"/>
                          <a:cs typeface="+mn-cs"/>
                        </a:rPr>
                        <a:t>0.96876</a:t>
                      </a:r>
                      <a:endParaRPr lang="en-US" dirty="0"/>
                    </a:p>
                  </a:txBody>
                  <a:tcPr/>
                </a:tc>
                <a:tc>
                  <a:txBody>
                    <a:bodyPr/>
                    <a:lstStyle/>
                    <a:p>
                      <a:r>
                        <a:rPr lang="en-US" sz="1800" b="0" i="0" kern="1200" dirty="0">
                          <a:solidFill>
                            <a:schemeClr val="dk1"/>
                          </a:solidFill>
                          <a:effectLst/>
                          <a:latin typeface="+mn-lt"/>
                          <a:ea typeface="+mn-ea"/>
                          <a:cs typeface="+mn-cs"/>
                        </a:rPr>
                        <a:t>0.819048</a:t>
                      </a:r>
                      <a:endParaRPr lang="en-US" dirty="0"/>
                    </a:p>
                  </a:txBody>
                  <a:tcPr/>
                </a:tc>
                <a:extLst>
                  <a:ext uri="{0D108BD9-81ED-4DB2-BD59-A6C34878D82A}">
                    <a16:rowId xmlns:a16="http://schemas.microsoft.com/office/drawing/2014/main" val="501076542"/>
                  </a:ext>
                </a:extLst>
              </a:tr>
              <a:tr h="370840">
                <a:tc>
                  <a:txBody>
                    <a:bodyPr/>
                    <a:lstStyle/>
                    <a:p>
                      <a:r>
                        <a:rPr lang="en-US" dirty="0"/>
                        <a:t>Title</a:t>
                      </a:r>
                    </a:p>
                  </a:txBody>
                  <a:tcPr/>
                </a:tc>
                <a:tc>
                  <a:txBody>
                    <a:bodyPr/>
                    <a:lstStyle/>
                    <a:p>
                      <a:r>
                        <a:rPr lang="en-US" sz="1800" b="0" i="0" kern="1200" dirty="0">
                          <a:solidFill>
                            <a:schemeClr val="dk1"/>
                          </a:solidFill>
                          <a:effectLst/>
                          <a:latin typeface="+mn-lt"/>
                          <a:ea typeface="+mn-ea"/>
                          <a:cs typeface="+mn-cs"/>
                        </a:rPr>
                        <a:t>0.000041</a:t>
                      </a:r>
                      <a:endParaRPr lang="en-US" dirty="0"/>
                    </a:p>
                  </a:txBody>
                  <a:tcPr/>
                </a:tc>
                <a:tc>
                  <a:txBody>
                    <a:bodyPr/>
                    <a:lstStyle/>
                    <a:p>
                      <a:r>
                        <a:rPr lang="en-US" sz="1800" b="0" i="0" kern="1200" dirty="0">
                          <a:solidFill>
                            <a:schemeClr val="dk1"/>
                          </a:solidFill>
                          <a:effectLst/>
                          <a:latin typeface="+mn-lt"/>
                          <a:ea typeface="+mn-ea"/>
                          <a:cs typeface="+mn-cs"/>
                        </a:rPr>
                        <a:t>0.954038</a:t>
                      </a:r>
                      <a:endParaRPr lang="en-US" dirty="0"/>
                    </a:p>
                  </a:txBody>
                  <a:tcPr/>
                </a:tc>
                <a:tc>
                  <a:txBody>
                    <a:bodyPr/>
                    <a:lstStyle/>
                    <a:p>
                      <a:r>
                        <a:rPr lang="en-US" sz="1800" b="0" i="0" kern="1200" dirty="0">
                          <a:solidFill>
                            <a:schemeClr val="dk1"/>
                          </a:solidFill>
                          <a:effectLst/>
                          <a:latin typeface="+mn-lt"/>
                          <a:ea typeface="+mn-ea"/>
                          <a:cs typeface="+mn-cs"/>
                        </a:rPr>
                        <a:t>0.140351</a:t>
                      </a:r>
                      <a:endParaRPr lang="en-US" dirty="0"/>
                    </a:p>
                  </a:txBody>
                  <a:tcPr/>
                </a:tc>
                <a:extLst>
                  <a:ext uri="{0D108BD9-81ED-4DB2-BD59-A6C34878D82A}">
                    <a16:rowId xmlns:a16="http://schemas.microsoft.com/office/drawing/2014/main" val="2111765201"/>
                  </a:ext>
                </a:extLst>
              </a:tr>
              <a:tr h="370840">
                <a:tc>
                  <a:txBody>
                    <a:bodyPr/>
                    <a:lstStyle/>
                    <a:p>
                      <a:r>
                        <a:rPr lang="en-US" dirty="0"/>
                        <a:t>X</a:t>
                      </a:r>
                    </a:p>
                  </a:txBody>
                  <a:tcPr/>
                </a:tc>
                <a:tc>
                  <a:txBody>
                    <a:bodyPr/>
                    <a:lstStyle/>
                    <a:p>
                      <a:r>
                        <a:rPr lang="en-US" dirty="0"/>
                        <a:t>0.0</a:t>
                      </a:r>
                    </a:p>
                  </a:txBody>
                  <a:tcPr/>
                </a:tc>
                <a:tc>
                  <a:txBody>
                    <a:bodyPr/>
                    <a:lstStyle/>
                    <a:p>
                      <a:r>
                        <a:rPr lang="en-US" sz="1800" b="0" i="0" kern="1200" dirty="0">
                          <a:solidFill>
                            <a:schemeClr val="dk1"/>
                          </a:solidFill>
                          <a:effectLst/>
                          <a:latin typeface="+mn-lt"/>
                          <a:ea typeface="+mn-ea"/>
                          <a:cs typeface="+mn-cs"/>
                        </a:rPr>
                        <a:t>0.774057</a:t>
                      </a:r>
                      <a:endParaRPr lang="en-US" dirty="0"/>
                    </a:p>
                  </a:txBody>
                  <a:tcPr/>
                </a:tc>
                <a:tc>
                  <a:txBody>
                    <a:bodyPr/>
                    <a:lstStyle/>
                    <a:p>
                      <a:r>
                        <a:rPr lang="en-US" sz="1800" b="0" i="0" kern="1200" dirty="0">
                          <a:solidFill>
                            <a:schemeClr val="dk1"/>
                          </a:solidFill>
                          <a:effectLst/>
                          <a:latin typeface="+mn-lt"/>
                          <a:ea typeface="+mn-ea"/>
                          <a:cs typeface="+mn-cs"/>
                        </a:rPr>
                        <a:t>0.0</a:t>
                      </a:r>
                      <a:endParaRPr lang="en-US" dirty="0"/>
                    </a:p>
                  </a:txBody>
                  <a:tcPr/>
                </a:tc>
                <a:extLst>
                  <a:ext uri="{0D108BD9-81ED-4DB2-BD59-A6C34878D82A}">
                    <a16:rowId xmlns:a16="http://schemas.microsoft.com/office/drawing/2014/main" val="3541664645"/>
                  </a:ext>
                </a:extLst>
              </a:tr>
            </a:tbl>
          </a:graphicData>
        </a:graphic>
      </p:graphicFrame>
      <p:sp>
        <p:nvSpPr>
          <p:cNvPr id="12" name="TextBox 11">
            <a:extLst>
              <a:ext uri="{FF2B5EF4-FFF2-40B4-BE49-F238E27FC236}">
                <a16:creationId xmlns:a16="http://schemas.microsoft.com/office/drawing/2014/main" id="{170E1D6C-A9BB-2721-82BC-095CC955A64D}"/>
              </a:ext>
            </a:extLst>
          </p:cNvPr>
          <p:cNvSpPr txBox="1"/>
          <p:nvPr/>
        </p:nvSpPr>
        <p:spPr>
          <a:xfrm>
            <a:off x="508000" y="233116"/>
            <a:ext cx="2030877" cy="769441"/>
          </a:xfrm>
          <a:prstGeom prst="rect">
            <a:avLst/>
          </a:prstGeom>
          <a:noFill/>
        </p:spPr>
        <p:txBody>
          <a:bodyPr wrap="none" rtlCol="0">
            <a:spAutoFit/>
          </a:bodyPr>
          <a:lstStyle/>
          <a:p>
            <a:r>
              <a:rPr lang="en-US" sz="4400" dirty="0"/>
              <a:t>ROUGE</a:t>
            </a:r>
          </a:p>
        </p:txBody>
      </p:sp>
      <p:sp>
        <p:nvSpPr>
          <p:cNvPr id="14" name="TextBox 13">
            <a:extLst>
              <a:ext uri="{FF2B5EF4-FFF2-40B4-BE49-F238E27FC236}">
                <a16:creationId xmlns:a16="http://schemas.microsoft.com/office/drawing/2014/main" id="{E0F3CB21-82A5-B42A-3C06-E0F26C3D244A}"/>
              </a:ext>
            </a:extLst>
          </p:cNvPr>
          <p:cNvSpPr txBox="1"/>
          <p:nvPr/>
        </p:nvSpPr>
        <p:spPr>
          <a:xfrm>
            <a:off x="620889" y="1116018"/>
            <a:ext cx="10453511" cy="3139321"/>
          </a:xfrm>
          <a:prstGeom prst="rect">
            <a:avLst/>
          </a:prstGeom>
          <a:noFill/>
        </p:spPr>
        <p:txBody>
          <a:bodyPr wrap="square">
            <a:spAutoFit/>
          </a:bodyPr>
          <a:lstStyle/>
          <a:p>
            <a:pPr algn="l">
              <a:buFont typeface="Arial" panose="020B0604020202020204" pitchFamily="34" charset="0"/>
              <a:buChar char="•"/>
            </a:pPr>
            <a:r>
              <a:rPr lang="en-US" b="1" i="0" dirty="0">
                <a:solidFill>
                  <a:srgbClr val="0D0D0D"/>
                </a:solidFill>
                <a:effectLst/>
                <a:latin typeface="Söhne"/>
              </a:rPr>
              <a:t> Purpose</a:t>
            </a:r>
            <a:r>
              <a:rPr lang="en-US" b="0" i="0" dirty="0">
                <a:solidFill>
                  <a:srgbClr val="0D0D0D"/>
                </a:solidFill>
                <a:effectLst/>
                <a:latin typeface="Söhne"/>
              </a:rPr>
              <a:t>: ROUGE is a set of metrics used to evaluate automatic summarization of texts as well as machine translation. It measures the quality of a summary by comparing it to one or more reference summaries.</a:t>
            </a:r>
          </a:p>
          <a:p>
            <a:pPr algn="l">
              <a:buFont typeface="Arial" panose="020B0604020202020204" pitchFamily="34" charset="0"/>
              <a:buChar char="•"/>
            </a:pPr>
            <a:r>
              <a:rPr lang="en-US" b="1" i="0" dirty="0">
                <a:solidFill>
                  <a:srgbClr val="0D0D0D"/>
                </a:solidFill>
                <a:effectLst/>
                <a:latin typeface="Söhne"/>
              </a:rPr>
              <a:t> Methodology</a:t>
            </a:r>
            <a:r>
              <a:rPr lang="en-US" b="0" i="0" dirty="0">
                <a:solidFill>
                  <a:srgbClr val="0D0D0D"/>
                </a:solidFill>
                <a:effectLst/>
                <a:latin typeface="Söhne"/>
              </a:rPr>
              <a:t>: ROUGE focuses on the overlap of n-grams, word sequences, and word pairings between the system-generated summary and the reference summaries. It uses measures like recall, precision, and F1-score to assess this overlap, emphasizing the importance of content matching.</a:t>
            </a:r>
          </a:p>
          <a:p>
            <a:pPr algn="l">
              <a:buFont typeface="Arial" panose="020B0604020202020204" pitchFamily="34" charset="0"/>
              <a:buChar char="•"/>
            </a:pPr>
            <a:r>
              <a:rPr lang="en-US" b="1" i="0" dirty="0">
                <a:solidFill>
                  <a:srgbClr val="0D0D0D"/>
                </a:solidFill>
                <a:effectLst/>
                <a:latin typeface="Söhne"/>
              </a:rPr>
              <a:t> Usefulness</a:t>
            </a:r>
            <a:r>
              <a:rPr lang="en-US" b="0" i="0" dirty="0">
                <a:solidFill>
                  <a:srgbClr val="0D0D0D"/>
                </a:solidFill>
                <a:effectLst/>
                <a:latin typeface="Söhne"/>
              </a:rPr>
              <a:t>: ROUGE is extensively used in research to validate the effectiveness of summarization algorithms. It helps developers fine-tune their systems, ensuring the summaries capture essential information accurately and concisely.</a:t>
            </a:r>
          </a:p>
          <a:p>
            <a:pPr algn="l">
              <a:buFont typeface="Arial" panose="020B0604020202020204" pitchFamily="34" charset="0"/>
              <a:buChar char="•"/>
            </a:pPr>
            <a:r>
              <a:rPr lang="en-US" b="1" i="0" dirty="0">
                <a:solidFill>
                  <a:srgbClr val="0D0D0D"/>
                </a:solidFill>
                <a:effectLst/>
                <a:latin typeface="Söhne"/>
              </a:rPr>
              <a:t> Limitations</a:t>
            </a:r>
            <a:r>
              <a:rPr lang="en-US" b="0" i="0" dirty="0">
                <a:solidFill>
                  <a:srgbClr val="0D0D0D"/>
                </a:solidFill>
                <a:effectLst/>
                <a:latin typeface="Söhne"/>
              </a:rPr>
              <a:t>: Despite its widespread use, ROUGE has limitations. It primarily assesses content overlap rather than the quality of the language or the coherence and structure of the summary, potentially overlooking the readability or grammatical correctness.</a:t>
            </a:r>
          </a:p>
        </p:txBody>
      </p:sp>
      <p:sp>
        <p:nvSpPr>
          <p:cNvPr id="3" name="TextBox 2">
            <a:extLst>
              <a:ext uri="{FF2B5EF4-FFF2-40B4-BE49-F238E27FC236}">
                <a16:creationId xmlns:a16="http://schemas.microsoft.com/office/drawing/2014/main" id="{81D1E800-7B0E-08A1-A14B-74AF96ED9877}"/>
              </a:ext>
            </a:extLst>
          </p:cNvPr>
          <p:cNvSpPr txBox="1"/>
          <p:nvPr/>
        </p:nvSpPr>
        <p:spPr>
          <a:xfrm>
            <a:off x="2538877" y="505290"/>
            <a:ext cx="6096000" cy="369332"/>
          </a:xfrm>
          <a:prstGeom prst="rect">
            <a:avLst/>
          </a:prstGeom>
          <a:noFill/>
        </p:spPr>
        <p:txBody>
          <a:bodyPr wrap="square">
            <a:spAutoFit/>
          </a:bodyPr>
          <a:lstStyle/>
          <a:p>
            <a:r>
              <a:rPr lang="en-US" dirty="0">
                <a:solidFill>
                  <a:srgbClr val="4D5156"/>
                </a:solidFill>
                <a:latin typeface="Roboto" panose="020F0502020204030204" pitchFamily="34" charset="0"/>
              </a:rPr>
              <a:t>Recall-Oriented</a:t>
            </a:r>
            <a:r>
              <a:rPr lang="en-US" b="0" i="0" dirty="0">
                <a:solidFill>
                  <a:srgbClr val="1F2937"/>
                </a:solidFill>
                <a:effectLst/>
                <a:latin typeface="Source Sans Pro" panose="020B0503030403020204" pitchFamily="34" charset="0"/>
              </a:rPr>
              <a:t> Understudy for </a:t>
            </a:r>
            <a:r>
              <a:rPr lang="en-US" b="0" i="0" dirty="0" err="1">
                <a:solidFill>
                  <a:srgbClr val="1F2937"/>
                </a:solidFill>
                <a:effectLst/>
                <a:latin typeface="Source Sans Pro" panose="020B0503030403020204" pitchFamily="34" charset="0"/>
              </a:rPr>
              <a:t>Gisting</a:t>
            </a:r>
            <a:r>
              <a:rPr lang="en-US" b="0" i="0" dirty="0">
                <a:solidFill>
                  <a:srgbClr val="1F2937"/>
                </a:solidFill>
                <a:effectLst/>
                <a:latin typeface="Source Sans Pro" panose="020B0503030403020204" pitchFamily="34" charset="0"/>
              </a:rPr>
              <a:t> Evaluation</a:t>
            </a:r>
            <a:endParaRPr lang="en-US" dirty="0"/>
          </a:p>
        </p:txBody>
      </p:sp>
    </p:spTree>
    <p:extLst>
      <p:ext uri="{BB962C8B-B14F-4D97-AF65-F5344CB8AC3E}">
        <p14:creationId xmlns:p14="http://schemas.microsoft.com/office/powerpoint/2010/main" val="3652113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E3FA1-AD47-4454-C236-57CD79BF963D}"/>
              </a:ext>
            </a:extLst>
          </p:cNvPr>
          <p:cNvSpPr>
            <a:spLocks noGrp="1"/>
          </p:cNvSpPr>
          <p:nvPr>
            <p:ph type="title"/>
          </p:nvPr>
        </p:nvSpPr>
        <p:spPr/>
        <p:txBody>
          <a:bodyPr/>
          <a:lstStyle/>
          <a:p>
            <a:r>
              <a:rPr lang="en-US" dirty="0"/>
              <a:t>Eval Loss and Rouge Metrics</a:t>
            </a:r>
          </a:p>
        </p:txBody>
      </p:sp>
      <p:graphicFrame>
        <p:nvGraphicFramePr>
          <p:cNvPr id="4" name="Content Placeholder 3">
            <a:extLst>
              <a:ext uri="{FF2B5EF4-FFF2-40B4-BE49-F238E27FC236}">
                <a16:creationId xmlns:a16="http://schemas.microsoft.com/office/drawing/2014/main" id="{EFD43EED-5AC7-8B85-FCB0-21226304BC08}"/>
              </a:ext>
            </a:extLst>
          </p:cNvPr>
          <p:cNvGraphicFramePr>
            <a:graphicFrameLocks noGrp="1"/>
          </p:cNvGraphicFramePr>
          <p:nvPr>
            <p:ph idx="1"/>
            <p:extLst>
              <p:ext uri="{D42A27DB-BD31-4B8C-83A1-F6EECF244321}">
                <p14:modId xmlns:p14="http://schemas.microsoft.com/office/powerpoint/2010/main" val="216828686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9F02A8A5-E807-4831-02AB-D7B0FDBEC71B}"/>
              </a:ext>
            </a:extLst>
          </p:cNvPr>
          <p:cNvSpPr txBox="1"/>
          <p:nvPr/>
        </p:nvSpPr>
        <p:spPr>
          <a:xfrm>
            <a:off x="8804211" y="843240"/>
            <a:ext cx="6096000" cy="369332"/>
          </a:xfrm>
          <a:prstGeom prst="rect">
            <a:avLst/>
          </a:prstGeom>
          <a:noFill/>
        </p:spPr>
        <p:txBody>
          <a:bodyPr wrap="square">
            <a:spAutoFit/>
          </a:bodyPr>
          <a:lstStyle/>
          <a:p>
            <a:r>
              <a:rPr lang="en-US" dirty="0">
                <a:solidFill>
                  <a:srgbClr val="4D5156"/>
                </a:solidFill>
                <a:latin typeface="Roboto" panose="020F0502020204030204" pitchFamily="34" charset="0"/>
              </a:rPr>
              <a:t>Final perplexity: 14.17</a:t>
            </a:r>
            <a:endParaRPr lang="en-US" dirty="0"/>
          </a:p>
        </p:txBody>
      </p:sp>
    </p:spTree>
    <p:extLst>
      <p:ext uri="{BB962C8B-B14F-4D97-AF65-F5344CB8AC3E}">
        <p14:creationId xmlns:p14="http://schemas.microsoft.com/office/powerpoint/2010/main" val="217678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770</TotalTime>
  <Words>901</Words>
  <Application>Microsoft Macintosh PowerPoint</Application>
  <PresentationFormat>Widescreen</PresentationFormat>
  <Paragraphs>123</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Google Sans</vt:lpstr>
      <vt:lpstr>Söhne</vt:lpstr>
      <vt:lpstr>Aptos</vt:lpstr>
      <vt:lpstr>Aptos Display</vt:lpstr>
      <vt:lpstr>Arial</vt:lpstr>
      <vt:lpstr>Menlo</vt:lpstr>
      <vt:lpstr>Roboto</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Eval Loss and Rouge Metrics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YC</dc:creator>
  <cp:lastModifiedBy>YC</cp:lastModifiedBy>
  <cp:revision>16</cp:revision>
  <dcterms:created xsi:type="dcterms:W3CDTF">2024-04-21T23:21:40Z</dcterms:created>
  <dcterms:modified xsi:type="dcterms:W3CDTF">2024-04-22T12:11:41Z</dcterms:modified>
</cp:coreProperties>
</file>