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63" r:id="rId5"/>
    <p:sldId id="256" r:id="rId6"/>
    <p:sldId id="257"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67"/>
    <p:restoredTop sz="94634"/>
  </p:normalViewPr>
  <p:slideViewPr>
    <p:cSldViewPr snapToGrid="0">
      <p:cViewPr varScale="1">
        <p:scale>
          <a:sx n="136" d="100"/>
          <a:sy n="136"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9D08-0BE3-426A-2736-3F79F2F78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F6EEFB-D4D6-AA2D-812F-0641CFFA9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FDD8A-7615-2499-1004-2C9B956AE6EC}"/>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21967E5F-1FE6-D4AB-DA87-F9A3C4039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AB1F-DBCB-4C8D-6DD7-577429B46F93}"/>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54665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3BE2-942A-9E23-20D4-11C593051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98E41-8D00-A4D2-915B-B5A8FC4CA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FCD7C-EBD0-9F92-E01B-099866881169}"/>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8D0CF201-5E7F-DF0C-F6AB-56B53C3B7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601A1-733B-AE7A-0C12-26A63781DFBD}"/>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27199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ECFEF-A836-D14E-D535-2D80473B2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D2ADD-9B42-AD06-DA02-AA1B3FA60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BB5D-13DD-AB6A-ECA8-E694FCF4F7A4}"/>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79A4A699-3F49-AF3E-F4D9-BBA9CF475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8CC01-250D-1EC1-26E4-D91697731CA2}"/>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93500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C97B-3EC0-DE2B-6AAD-C2C8117C9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4B0689-9248-401F-FB60-6600751BA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83057-5EB5-3DDA-2B8B-95330C6524B2}"/>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CA9D6DA0-EB99-22A3-70AC-C33C249B2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50311-7269-DC83-5914-571F48FFF6B0}"/>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303262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A171-A8D0-A011-DF1C-00610F6C5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936E4-EEA9-9D28-A2C2-6F719E2B0B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AD108-BCB6-6D0B-1346-DA662CB5C386}"/>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0C34CA6C-7423-376D-B3C9-2886D0C1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B6B4F-C927-8D8B-2380-C7E573B283DD}"/>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66426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F6E2-E296-2904-02B2-4269E96D9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F8D36-AE86-965F-2565-D1A9F3129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ED21F1-6376-4C4F-0E33-568F630F2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436F-97F4-B97D-FBFA-B2FE18C40411}"/>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6" name="Footer Placeholder 5">
            <a:extLst>
              <a:ext uri="{FF2B5EF4-FFF2-40B4-BE49-F238E27FC236}">
                <a16:creationId xmlns:a16="http://schemas.microsoft.com/office/drawing/2014/main" id="{55EFDAD9-DDBC-AC3A-0575-5C571829A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402E3-6AFA-7432-16C3-6460E7EBEEB1}"/>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44375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EEE0-7373-3E13-ADFB-20D0DABD49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26D0A-4A93-0116-8D2F-4F4F19498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F3124B-4E92-34D3-DB96-5B532FC85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7FFAA-E10D-FBC5-6F92-287576B2D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21C50-E2EE-BB5D-1B06-FA54A54B44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DEBBB-A8A2-DF48-370F-045F6B9AD51D}"/>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8" name="Footer Placeholder 7">
            <a:extLst>
              <a:ext uri="{FF2B5EF4-FFF2-40B4-BE49-F238E27FC236}">
                <a16:creationId xmlns:a16="http://schemas.microsoft.com/office/drawing/2014/main" id="{9318E590-4B0A-E071-FB4B-FEE1E8D7B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39414-840F-71B8-E634-5D704442AEDB}"/>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35384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282A-F209-2D93-3603-430E01F135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DC631-E449-3DA7-57A6-BAAA4A541C61}"/>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4" name="Footer Placeholder 3">
            <a:extLst>
              <a:ext uri="{FF2B5EF4-FFF2-40B4-BE49-F238E27FC236}">
                <a16:creationId xmlns:a16="http://schemas.microsoft.com/office/drawing/2014/main" id="{D69E7F35-5E2F-14B5-8F5E-2F67C00C6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46317D-F75B-F6DE-573B-1CB8FD863062}"/>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337772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27119-405B-0239-2BF1-61558B1AB006}"/>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3" name="Footer Placeholder 2">
            <a:extLst>
              <a:ext uri="{FF2B5EF4-FFF2-40B4-BE49-F238E27FC236}">
                <a16:creationId xmlns:a16="http://schemas.microsoft.com/office/drawing/2014/main" id="{7C02346F-C2AE-4CC9-97EB-C8CE56924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1C8A3-D1E0-7C42-78E6-5D7CA4F26A38}"/>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174868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146C-0B59-3B4A-E91A-4A72452BD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AC430-5395-0891-253B-4B1046236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FE087-DC1B-0151-6758-525ACFA6E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8C48E-C8BC-388C-E9D4-595ED6B21435}"/>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6" name="Footer Placeholder 5">
            <a:extLst>
              <a:ext uri="{FF2B5EF4-FFF2-40B4-BE49-F238E27FC236}">
                <a16:creationId xmlns:a16="http://schemas.microsoft.com/office/drawing/2014/main" id="{0A2CE949-2697-52E7-F529-5F25C537F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C36F7-CD72-1E29-6822-F77C03B570C4}"/>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61984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2FCC-267F-8A1E-E4D1-D3C107F63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989A9-BDDE-36E2-6733-8B9018DC0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A8A9A-FDF1-082E-FE60-060D68D1C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85062-48AC-11B0-3FF3-8E8C00B947E3}"/>
              </a:ext>
            </a:extLst>
          </p:cNvPr>
          <p:cNvSpPr>
            <a:spLocks noGrp="1"/>
          </p:cNvSpPr>
          <p:nvPr>
            <p:ph type="dt" sz="half" idx="10"/>
          </p:nvPr>
        </p:nvSpPr>
        <p:spPr/>
        <p:txBody>
          <a:bodyPr/>
          <a:lstStyle/>
          <a:p>
            <a:fld id="{A68327FF-1305-7C46-8D01-7A74E710925D}" type="datetimeFigureOut">
              <a:rPr lang="en-US" smtClean="0"/>
              <a:t>4/22/24</a:t>
            </a:fld>
            <a:endParaRPr lang="en-US"/>
          </a:p>
        </p:txBody>
      </p:sp>
      <p:sp>
        <p:nvSpPr>
          <p:cNvPr id="6" name="Footer Placeholder 5">
            <a:extLst>
              <a:ext uri="{FF2B5EF4-FFF2-40B4-BE49-F238E27FC236}">
                <a16:creationId xmlns:a16="http://schemas.microsoft.com/office/drawing/2014/main" id="{56FA87AF-E658-FB7E-D7E9-0CB339F6B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579AC-57CC-4EA5-4D48-E56F32462AD9}"/>
              </a:ext>
            </a:extLst>
          </p:cNvPr>
          <p:cNvSpPr>
            <a:spLocks noGrp="1"/>
          </p:cNvSpPr>
          <p:nvPr>
            <p:ph type="sldNum" sz="quarter" idx="12"/>
          </p:nvPr>
        </p:nvSpPr>
        <p:spPr/>
        <p:txBody>
          <a:bodyPr/>
          <a:lstStyle/>
          <a:p>
            <a:fld id="{C4B755F0-2DCE-E840-B02A-CB17A56ED203}" type="slidenum">
              <a:rPr lang="en-US" smtClean="0"/>
              <a:t>‹#›</a:t>
            </a:fld>
            <a:endParaRPr lang="en-US"/>
          </a:p>
        </p:txBody>
      </p:sp>
    </p:spTree>
    <p:extLst>
      <p:ext uri="{BB962C8B-B14F-4D97-AF65-F5344CB8AC3E}">
        <p14:creationId xmlns:p14="http://schemas.microsoft.com/office/powerpoint/2010/main" val="298294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2BC8A-D193-12D3-9671-90787E2A9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F8C23-2DEE-C311-4D03-E809F5324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71EDD-1CF9-7DC4-7FC5-28A2D35F2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8327FF-1305-7C46-8D01-7A74E710925D}" type="datetimeFigureOut">
              <a:rPr lang="en-US" smtClean="0"/>
              <a:t>4/22/24</a:t>
            </a:fld>
            <a:endParaRPr lang="en-US"/>
          </a:p>
        </p:txBody>
      </p:sp>
      <p:sp>
        <p:nvSpPr>
          <p:cNvPr id="5" name="Footer Placeholder 4">
            <a:extLst>
              <a:ext uri="{FF2B5EF4-FFF2-40B4-BE49-F238E27FC236}">
                <a16:creationId xmlns:a16="http://schemas.microsoft.com/office/drawing/2014/main" id="{8DEEDE4F-8098-9491-F654-392ED2CCC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E91A44-ED74-1DC5-D114-2A8962181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B755F0-2DCE-E840-B02A-CB17A56ED203}" type="slidenum">
              <a:rPr lang="en-US" smtClean="0"/>
              <a:t>‹#›</a:t>
            </a:fld>
            <a:endParaRPr lang="en-US"/>
          </a:p>
        </p:txBody>
      </p:sp>
    </p:spTree>
    <p:extLst>
      <p:ext uri="{BB962C8B-B14F-4D97-AF65-F5344CB8AC3E}">
        <p14:creationId xmlns:p14="http://schemas.microsoft.com/office/powerpoint/2010/main" val="116234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425D2-5FC0-96AB-2343-F233F525638E}"/>
              </a:ext>
            </a:extLst>
          </p:cNvPr>
          <p:cNvSpPr>
            <a:spLocks noGrp="1"/>
          </p:cNvSpPr>
          <p:nvPr>
            <p:ph type="ctrTitle"/>
          </p:nvPr>
        </p:nvSpPr>
        <p:spPr>
          <a:xfrm>
            <a:off x="1524000" y="0"/>
            <a:ext cx="9144000" cy="983933"/>
          </a:xfrm>
        </p:spPr>
        <p:txBody>
          <a:bodyPr/>
          <a:lstStyle/>
          <a:p>
            <a:r>
              <a:rPr lang="en-US" dirty="0"/>
              <a:t>Data Analysis</a:t>
            </a:r>
          </a:p>
        </p:txBody>
      </p:sp>
      <p:sp>
        <p:nvSpPr>
          <p:cNvPr id="3" name="Subtitle 2">
            <a:extLst>
              <a:ext uri="{FF2B5EF4-FFF2-40B4-BE49-F238E27FC236}">
                <a16:creationId xmlns:a16="http://schemas.microsoft.com/office/drawing/2014/main" id="{63C776AC-2AF5-0708-D864-0458C88A793E}"/>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F44136F-E711-14F7-EF71-59FB05791A37}"/>
              </a:ext>
            </a:extLst>
          </p:cNvPr>
          <p:cNvPicPr>
            <a:picLocks noChangeAspect="1"/>
          </p:cNvPicPr>
          <p:nvPr/>
        </p:nvPicPr>
        <p:blipFill>
          <a:blip r:embed="rId2"/>
          <a:stretch>
            <a:fillRect/>
          </a:stretch>
        </p:blipFill>
        <p:spPr>
          <a:xfrm>
            <a:off x="486415" y="1111195"/>
            <a:ext cx="11219169" cy="5746805"/>
          </a:xfrm>
          <a:prstGeom prst="rect">
            <a:avLst/>
          </a:prstGeom>
        </p:spPr>
      </p:pic>
    </p:spTree>
    <p:extLst>
      <p:ext uri="{BB962C8B-B14F-4D97-AF65-F5344CB8AC3E}">
        <p14:creationId xmlns:p14="http://schemas.microsoft.com/office/powerpoint/2010/main" val="352040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6E4C-4822-8DD6-DF5A-FEDE503FB61F}"/>
              </a:ext>
            </a:extLst>
          </p:cNvPr>
          <p:cNvSpPr>
            <a:spLocks noGrp="1"/>
          </p:cNvSpPr>
          <p:nvPr>
            <p:ph type="title"/>
          </p:nvPr>
        </p:nvSpPr>
        <p:spPr/>
        <p:txBody>
          <a:bodyPr/>
          <a:lstStyle/>
          <a:p>
            <a:r>
              <a:rPr lang="en-US" dirty="0"/>
              <a:t>NLP Methodology and Techniques Employed</a:t>
            </a:r>
          </a:p>
        </p:txBody>
      </p:sp>
      <p:sp>
        <p:nvSpPr>
          <p:cNvPr id="3" name="Content Placeholder 2">
            <a:extLst>
              <a:ext uri="{FF2B5EF4-FFF2-40B4-BE49-F238E27FC236}">
                <a16:creationId xmlns:a16="http://schemas.microsoft.com/office/drawing/2014/main" id="{0116137E-F595-D2A3-30BA-57349750711D}"/>
              </a:ext>
            </a:extLst>
          </p:cNvPr>
          <p:cNvSpPr>
            <a:spLocks noGrp="1"/>
          </p:cNvSpPr>
          <p:nvPr>
            <p:ph idx="1"/>
          </p:nvPr>
        </p:nvSpPr>
        <p:spPr>
          <a:xfrm>
            <a:off x="576213" y="1778490"/>
            <a:ext cx="11039573" cy="5079509"/>
          </a:xfrm>
        </p:spPr>
        <p:txBody>
          <a:bodyPr>
            <a:normAutofit/>
          </a:bodyPr>
          <a:lstStyle/>
          <a:p>
            <a:r>
              <a:rPr lang="en-US" sz="2000" dirty="0"/>
              <a:t>Text Classification/Segmentation: To analyze the customer base and categorize it based on different attributes such as gender, profession, and hobbies. This would involve supervised learning algorithms that could classify text into pre-defined classes based on the training data provided in the dataset.</a:t>
            </a:r>
          </a:p>
          <a:p>
            <a:r>
              <a:rPr lang="en-US" sz="2000" dirty="0"/>
              <a:t>Sentiment Analysis: To understand the sentiment behind the hobbies or professions listed, which might then influence the tone and style of the email content.</a:t>
            </a:r>
          </a:p>
          <a:p>
            <a:r>
              <a:rPr lang="en-US" sz="2000" dirty="0"/>
              <a:t>Template-Based Text Generation: For generating personalized emails, a template-based approach would be used. Templates would have placeholders for names, professions, products, etc., that would be dynamically filled based on the customer data.</a:t>
            </a:r>
          </a:p>
          <a:p>
            <a:r>
              <a:rPr lang="en-US" sz="2000" dirty="0"/>
              <a:t>Feature Extraction: Before any text generation, it would be necessary to extract features from the text that are relevant to the product, gender, and hobbies, and use them to tailor the content of the emails.</a:t>
            </a:r>
          </a:p>
          <a:p>
            <a:r>
              <a:rPr lang="en-US" sz="2000" dirty="0"/>
              <a:t>Data Preprocessing: Cleaning and organizing the data to ensure the NLP models work efficiently. This would include tokenization, stemming, lemmatization, and removal of stop words.</a:t>
            </a:r>
          </a:p>
        </p:txBody>
      </p:sp>
    </p:spTree>
    <p:extLst>
      <p:ext uri="{BB962C8B-B14F-4D97-AF65-F5344CB8AC3E}">
        <p14:creationId xmlns:p14="http://schemas.microsoft.com/office/powerpoint/2010/main" val="385387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5849-0745-B4AE-A7E5-56B3D787560F}"/>
              </a:ext>
            </a:extLst>
          </p:cNvPr>
          <p:cNvSpPr>
            <a:spLocks noGrp="1"/>
          </p:cNvSpPr>
          <p:nvPr>
            <p:ph type="title"/>
          </p:nvPr>
        </p:nvSpPr>
        <p:spPr>
          <a:xfrm>
            <a:off x="135902" y="83461"/>
            <a:ext cx="12056097" cy="1325563"/>
          </a:xfrm>
        </p:spPr>
        <p:txBody>
          <a:bodyPr/>
          <a:lstStyle/>
          <a:p>
            <a:pPr algn="ctr"/>
            <a:r>
              <a:rPr lang="en-US" dirty="0"/>
              <a:t>Explain Dataset to Model Tokenize</a:t>
            </a:r>
          </a:p>
        </p:txBody>
      </p:sp>
      <p:sp>
        <p:nvSpPr>
          <p:cNvPr id="3" name="Content Placeholder 2">
            <a:extLst>
              <a:ext uri="{FF2B5EF4-FFF2-40B4-BE49-F238E27FC236}">
                <a16:creationId xmlns:a16="http://schemas.microsoft.com/office/drawing/2014/main" id="{546E5EEE-CDC0-1CF6-E186-CAF942280E5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D96E361-C8B4-7C09-88EC-F68E3AE87C97}"/>
              </a:ext>
            </a:extLst>
          </p:cNvPr>
          <p:cNvPicPr>
            <a:picLocks noChangeAspect="1"/>
          </p:cNvPicPr>
          <p:nvPr/>
        </p:nvPicPr>
        <p:blipFill>
          <a:blip r:embed="rId2"/>
          <a:stretch>
            <a:fillRect/>
          </a:stretch>
        </p:blipFill>
        <p:spPr>
          <a:xfrm>
            <a:off x="922350" y="1409024"/>
            <a:ext cx="10483202" cy="5448976"/>
          </a:xfrm>
          <a:prstGeom prst="rect">
            <a:avLst/>
          </a:prstGeom>
        </p:spPr>
      </p:pic>
    </p:spTree>
    <p:extLst>
      <p:ext uri="{BB962C8B-B14F-4D97-AF65-F5344CB8AC3E}">
        <p14:creationId xmlns:p14="http://schemas.microsoft.com/office/powerpoint/2010/main" val="327982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3653-40A5-CF23-CF4A-DD715A7EFBAE}"/>
              </a:ext>
            </a:extLst>
          </p:cNvPr>
          <p:cNvSpPr>
            <a:spLocks noGrp="1"/>
          </p:cNvSpPr>
          <p:nvPr>
            <p:ph type="title"/>
          </p:nvPr>
        </p:nvSpPr>
        <p:spPr/>
        <p:txBody>
          <a:bodyPr/>
          <a:lstStyle/>
          <a:p>
            <a:pPr algn="ctr"/>
            <a:r>
              <a:rPr lang="en-US" dirty="0"/>
              <a:t>Explain Dataset to Model Tokenize</a:t>
            </a:r>
          </a:p>
        </p:txBody>
      </p:sp>
      <p:sp>
        <p:nvSpPr>
          <p:cNvPr id="3" name="Content Placeholder 2">
            <a:extLst>
              <a:ext uri="{FF2B5EF4-FFF2-40B4-BE49-F238E27FC236}">
                <a16:creationId xmlns:a16="http://schemas.microsoft.com/office/drawing/2014/main" id="{A7C9CC1C-A004-6D82-40A2-BEB86AA0222F}"/>
              </a:ext>
            </a:extLst>
          </p:cNvPr>
          <p:cNvSpPr>
            <a:spLocks noGrp="1"/>
          </p:cNvSpPr>
          <p:nvPr>
            <p:ph idx="1"/>
          </p:nvPr>
        </p:nvSpPr>
        <p:spPr/>
        <p:txBody>
          <a:bodyPr>
            <a:normAutofit fontScale="77500" lnSpcReduction="20000"/>
          </a:bodyPr>
          <a:lstStyle/>
          <a:p>
            <a:r>
              <a:rPr lang="en-US" dirty="0"/>
              <a:t>Loading Pre-trained Model Tokenizer: An </a:t>
            </a:r>
            <a:r>
              <a:rPr lang="en-US" dirty="0" err="1"/>
              <a:t>AutoTokenizer</a:t>
            </a:r>
            <a:r>
              <a:rPr lang="en-US" dirty="0"/>
              <a:t> is loaded with a specified pre-trained model checkpoint. The tokenizer is a crucial tool that converts text data into a format that can be processed by machine learning models.</a:t>
            </a:r>
          </a:p>
          <a:p>
            <a:r>
              <a:rPr lang="en-US" dirty="0"/>
              <a:t>Tokenization Function: The function </a:t>
            </a:r>
            <a:r>
              <a:rPr lang="en-US" dirty="0" err="1"/>
              <a:t>tokenize_function</a:t>
            </a:r>
            <a:r>
              <a:rPr lang="en-US" dirty="0"/>
              <a:t> is defined to tokenize the inputs. It takes examples from the dataset and extracts the product, gender, profession, and hobby columns. These columns are tokenized, meaning they are converted into a sequence of numbers that represent the text in a way the model can understand. There's a special focus on the email column since it is the target variable (what the model will learn to generate).</a:t>
            </a:r>
          </a:p>
          <a:p>
            <a:r>
              <a:rPr lang="en-US" dirty="0"/>
              <a:t>Processing the Dataset: The dataset is split into a training set and a test set with a 50/50 split. The original </a:t>
            </a:r>
            <a:r>
              <a:rPr lang="en-US" dirty="0" err="1"/>
              <a:t>DataFrame</a:t>
            </a:r>
            <a:r>
              <a:rPr lang="en-US" dirty="0"/>
              <a:t> is then converted into a Dataset object, which is a more efficient format for handling datasets in machine learning workflows.</a:t>
            </a:r>
          </a:p>
          <a:p>
            <a:r>
              <a:rPr lang="en-US" dirty="0"/>
              <a:t>Tokenizing the Dataset: The actual tokenization process happens where the training and test sets are mapped with the </a:t>
            </a:r>
            <a:r>
              <a:rPr lang="en-US" dirty="0" err="1"/>
              <a:t>tokenize_function</a:t>
            </a:r>
            <a:r>
              <a:rPr lang="en-US" dirty="0"/>
              <a:t>. This means that all the text data in these datasets is converted into tokens.</a:t>
            </a:r>
          </a:p>
        </p:txBody>
      </p:sp>
    </p:spTree>
    <p:extLst>
      <p:ext uri="{BB962C8B-B14F-4D97-AF65-F5344CB8AC3E}">
        <p14:creationId xmlns:p14="http://schemas.microsoft.com/office/powerpoint/2010/main" val="397480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2717-4A64-DF37-67B8-0CFCC22EC65B}"/>
              </a:ext>
            </a:extLst>
          </p:cNvPr>
          <p:cNvSpPr>
            <a:spLocks noGrp="1"/>
          </p:cNvSpPr>
          <p:nvPr>
            <p:ph type="ctrTitle"/>
          </p:nvPr>
        </p:nvSpPr>
        <p:spPr>
          <a:xfrm>
            <a:off x="1524000" y="104150"/>
            <a:ext cx="9144000" cy="838381"/>
          </a:xfrm>
        </p:spPr>
        <p:txBody>
          <a:bodyPr>
            <a:normAutofit fontScale="90000"/>
          </a:bodyPr>
          <a:lstStyle/>
          <a:p>
            <a:r>
              <a:rPr lang="en-US" dirty="0"/>
              <a:t>Save and Load Model</a:t>
            </a:r>
          </a:p>
        </p:txBody>
      </p:sp>
      <p:sp>
        <p:nvSpPr>
          <p:cNvPr id="3" name="Subtitle 2">
            <a:extLst>
              <a:ext uri="{FF2B5EF4-FFF2-40B4-BE49-F238E27FC236}">
                <a16:creationId xmlns:a16="http://schemas.microsoft.com/office/drawing/2014/main" id="{74253EF4-4F69-13A4-B425-B6BC9F8D8A26}"/>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98D25C5E-2B6A-7C85-A4A8-560A62F0B2F8}"/>
              </a:ext>
            </a:extLst>
          </p:cNvPr>
          <p:cNvPicPr>
            <a:picLocks noChangeAspect="1"/>
          </p:cNvPicPr>
          <p:nvPr/>
        </p:nvPicPr>
        <p:blipFill>
          <a:blip r:embed="rId2"/>
          <a:stretch>
            <a:fillRect/>
          </a:stretch>
        </p:blipFill>
        <p:spPr>
          <a:xfrm>
            <a:off x="0" y="1038297"/>
            <a:ext cx="6396350" cy="5819703"/>
          </a:xfrm>
          <a:prstGeom prst="rect">
            <a:avLst/>
          </a:prstGeom>
        </p:spPr>
      </p:pic>
      <p:pic>
        <p:nvPicPr>
          <p:cNvPr id="6" name="Picture 5">
            <a:extLst>
              <a:ext uri="{FF2B5EF4-FFF2-40B4-BE49-F238E27FC236}">
                <a16:creationId xmlns:a16="http://schemas.microsoft.com/office/drawing/2014/main" id="{5E3C8D79-1ED5-11B2-ADE9-9809E8651AE2}"/>
              </a:ext>
            </a:extLst>
          </p:cNvPr>
          <p:cNvPicPr>
            <a:picLocks noChangeAspect="1"/>
          </p:cNvPicPr>
          <p:nvPr/>
        </p:nvPicPr>
        <p:blipFill>
          <a:blip r:embed="rId3"/>
          <a:stretch>
            <a:fillRect/>
          </a:stretch>
        </p:blipFill>
        <p:spPr>
          <a:xfrm>
            <a:off x="5207000" y="4599338"/>
            <a:ext cx="6985000" cy="1257300"/>
          </a:xfrm>
          <a:prstGeom prst="rect">
            <a:avLst/>
          </a:prstGeom>
        </p:spPr>
      </p:pic>
      <p:pic>
        <p:nvPicPr>
          <p:cNvPr id="7" name="Picture 6">
            <a:extLst>
              <a:ext uri="{FF2B5EF4-FFF2-40B4-BE49-F238E27FC236}">
                <a16:creationId xmlns:a16="http://schemas.microsoft.com/office/drawing/2014/main" id="{19BFFB42-D95D-2CCC-5DDD-79983A2511D0}"/>
              </a:ext>
            </a:extLst>
          </p:cNvPr>
          <p:cNvPicPr>
            <a:picLocks noChangeAspect="1"/>
          </p:cNvPicPr>
          <p:nvPr/>
        </p:nvPicPr>
        <p:blipFill>
          <a:blip r:embed="rId4"/>
          <a:stretch>
            <a:fillRect/>
          </a:stretch>
        </p:blipFill>
        <p:spPr>
          <a:xfrm>
            <a:off x="5943600" y="1041400"/>
            <a:ext cx="3225800" cy="1117600"/>
          </a:xfrm>
          <a:prstGeom prst="rect">
            <a:avLst/>
          </a:prstGeom>
        </p:spPr>
      </p:pic>
      <p:pic>
        <p:nvPicPr>
          <p:cNvPr id="10" name="Picture 9">
            <a:extLst>
              <a:ext uri="{FF2B5EF4-FFF2-40B4-BE49-F238E27FC236}">
                <a16:creationId xmlns:a16="http://schemas.microsoft.com/office/drawing/2014/main" id="{032A5F68-2849-33BD-09C1-0BF52FBAA58A}"/>
              </a:ext>
            </a:extLst>
          </p:cNvPr>
          <p:cNvPicPr>
            <a:picLocks noChangeAspect="1"/>
          </p:cNvPicPr>
          <p:nvPr/>
        </p:nvPicPr>
        <p:blipFill>
          <a:blip r:embed="rId5"/>
          <a:stretch>
            <a:fillRect/>
          </a:stretch>
        </p:blipFill>
        <p:spPr>
          <a:xfrm>
            <a:off x="9080500" y="1035400"/>
            <a:ext cx="3111500" cy="3378200"/>
          </a:xfrm>
          <a:prstGeom prst="rect">
            <a:avLst/>
          </a:prstGeom>
        </p:spPr>
      </p:pic>
    </p:spTree>
    <p:extLst>
      <p:ext uri="{BB962C8B-B14F-4D97-AF65-F5344CB8AC3E}">
        <p14:creationId xmlns:p14="http://schemas.microsoft.com/office/powerpoint/2010/main" val="17190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E5D-1871-8B36-BAFA-E71FFA2A71B8}"/>
              </a:ext>
            </a:extLst>
          </p:cNvPr>
          <p:cNvSpPr>
            <a:spLocks noGrp="1"/>
          </p:cNvSpPr>
          <p:nvPr>
            <p:ph type="title"/>
          </p:nvPr>
        </p:nvSpPr>
        <p:spPr>
          <a:xfrm>
            <a:off x="838200" y="1"/>
            <a:ext cx="10515600" cy="1159336"/>
          </a:xfrm>
        </p:spPr>
        <p:txBody>
          <a:bodyPr/>
          <a:lstStyle/>
          <a:p>
            <a:pPr algn="ctr"/>
            <a:r>
              <a:rPr lang="en-US" dirty="0"/>
              <a:t>Parameters</a:t>
            </a:r>
          </a:p>
        </p:txBody>
      </p:sp>
      <p:sp>
        <p:nvSpPr>
          <p:cNvPr id="5" name="Content Placeholder 4">
            <a:extLst>
              <a:ext uri="{FF2B5EF4-FFF2-40B4-BE49-F238E27FC236}">
                <a16:creationId xmlns:a16="http://schemas.microsoft.com/office/drawing/2014/main" id="{CCC4BB68-D073-929F-3BC2-081918AF13F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91DCE3F-39E6-2398-24CE-E1A77499906A}"/>
              </a:ext>
            </a:extLst>
          </p:cNvPr>
          <p:cNvPicPr>
            <a:picLocks noChangeAspect="1"/>
          </p:cNvPicPr>
          <p:nvPr/>
        </p:nvPicPr>
        <p:blipFill>
          <a:blip r:embed="rId2"/>
          <a:stretch>
            <a:fillRect/>
          </a:stretch>
        </p:blipFill>
        <p:spPr>
          <a:xfrm>
            <a:off x="0" y="1159336"/>
            <a:ext cx="12192000" cy="5683915"/>
          </a:xfrm>
          <a:prstGeom prst="rect">
            <a:avLst/>
          </a:prstGeom>
        </p:spPr>
      </p:pic>
    </p:spTree>
    <p:extLst>
      <p:ext uri="{BB962C8B-B14F-4D97-AF65-F5344CB8AC3E}">
        <p14:creationId xmlns:p14="http://schemas.microsoft.com/office/powerpoint/2010/main" val="125145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6BD5-218D-9474-7DDF-5C751F60170A}"/>
              </a:ext>
            </a:extLst>
          </p:cNvPr>
          <p:cNvSpPr>
            <a:spLocks noGrp="1"/>
          </p:cNvSpPr>
          <p:nvPr>
            <p:ph type="title"/>
          </p:nvPr>
        </p:nvSpPr>
        <p:spPr>
          <a:xfrm>
            <a:off x="838200" y="0"/>
            <a:ext cx="10515600" cy="1325563"/>
          </a:xfrm>
        </p:spPr>
        <p:txBody>
          <a:bodyPr/>
          <a:lstStyle/>
          <a:p>
            <a:pPr algn="ctr"/>
            <a:r>
              <a:rPr lang="en-US" dirty="0"/>
              <a:t>Basic Clean</a:t>
            </a:r>
          </a:p>
        </p:txBody>
      </p:sp>
      <p:sp>
        <p:nvSpPr>
          <p:cNvPr id="3" name="Content Placeholder 2">
            <a:extLst>
              <a:ext uri="{FF2B5EF4-FFF2-40B4-BE49-F238E27FC236}">
                <a16:creationId xmlns:a16="http://schemas.microsoft.com/office/drawing/2014/main" id="{D96BE8F2-846D-DC5B-8B1F-61D466B7C7A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6BA5CA7-233D-5D83-9CAB-03D6CD46C861}"/>
              </a:ext>
            </a:extLst>
          </p:cNvPr>
          <p:cNvPicPr>
            <a:picLocks noChangeAspect="1"/>
          </p:cNvPicPr>
          <p:nvPr/>
        </p:nvPicPr>
        <p:blipFill>
          <a:blip r:embed="rId2"/>
          <a:stretch>
            <a:fillRect/>
          </a:stretch>
        </p:blipFill>
        <p:spPr>
          <a:xfrm>
            <a:off x="0" y="1218498"/>
            <a:ext cx="12182304" cy="5639502"/>
          </a:xfrm>
          <a:prstGeom prst="rect">
            <a:avLst/>
          </a:prstGeom>
        </p:spPr>
      </p:pic>
    </p:spTree>
    <p:extLst>
      <p:ext uri="{BB962C8B-B14F-4D97-AF65-F5344CB8AC3E}">
        <p14:creationId xmlns:p14="http://schemas.microsoft.com/office/powerpoint/2010/main" val="87568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6A12-532C-D937-CA87-49A8933A0550}"/>
              </a:ext>
            </a:extLst>
          </p:cNvPr>
          <p:cNvSpPr>
            <a:spLocks noGrp="1"/>
          </p:cNvSpPr>
          <p:nvPr>
            <p:ph type="title"/>
          </p:nvPr>
        </p:nvSpPr>
        <p:spPr>
          <a:xfrm>
            <a:off x="834575" y="190663"/>
            <a:ext cx="10515600" cy="769192"/>
          </a:xfrm>
        </p:spPr>
        <p:txBody>
          <a:bodyPr/>
          <a:lstStyle/>
          <a:p>
            <a:pPr algn="ctr"/>
            <a:r>
              <a:rPr lang="en-US" dirty="0"/>
              <a:t>Comparison of Out Put</a:t>
            </a:r>
          </a:p>
        </p:txBody>
      </p:sp>
      <p:pic>
        <p:nvPicPr>
          <p:cNvPr id="8" name="Content Placeholder 7">
            <a:extLst>
              <a:ext uri="{FF2B5EF4-FFF2-40B4-BE49-F238E27FC236}">
                <a16:creationId xmlns:a16="http://schemas.microsoft.com/office/drawing/2014/main" id="{D5CEA1CD-F51D-58D3-B3BD-1EEAB3758DE2}"/>
              </a:ext>
            </a:extLst>
          </p:cNvPr>
          <p:cNvPicPr>
            <a:picLocks noGrp="1" noChangeAspect="1"/>
          </p:cNvPicPr>
          <p:nvPr>
            <p:ph idx="1"/>
          </p:nvPr>
        </p:nvPicPr>
        <p:blipFill>
          <a:blip r:embed="rId2"/>
          <a:stretch>
            <a:fillRect/>
          </a:stretch>
        </p:blipFill>
        <p:spPr>
          <a:xfrm>
            <a:off x="240342" y="3838807"/>
            <a:ext cx="11704069" cy="1459544"/>
          </a:xfrm>
          <a:prstGeom prst="rect">
            <a:avLst/>
          </a:prstGeom>
        </p:spPr>
      </p:pic>
      <p:pic>
        <p:nvPicPr>
          <p:cNvPr id="7" name="Picture 6">
            <a:extLst>
              <a:ext uri="{FF2B5EF4-FFF2-40B4-BE49-F238E27FC236}">
                <a16:creationId xmlns:a16="http://schemas.microsoft.com/office/drawing/2014/main" id="{EB08C280-550C-892D-FD0F-AAC5F0A25767}"/>
              </a:ext>
            </a:extLst>
          </p:cNvPr>
          <p:cNvPicPr>
            <a:picLocks noChangeAspect="1"/>
          </p:cNvPicPr>
          <p:nvPr/>
        </p:nvPicPr>
        <p:blipFill>
          <a:blip r:embed="rId3"/>
          <a:stretch>
            <a:fillRect/>
          </a:stretch>
        </p:blipFill>
        <p:spPr>
          <a:xfrm>
            <a:off x="1931965" y="1175352"/>
            <a:ext cx="8320821" cy="2663455"/>
          </a:xfrm>
          <a:prstGeom prst="rect">
            <a:avLst/>
          </a:prstGeom>
        </p:spPr>
      </p:pic>
      <p:pic>
        <p:nvPicPr>
          <p:cNvPr id="9" name="Picture 8">
            <a:extLst>
              <a:ext uri="{FF2B5EF4-FFF2-40B4-BE49-F238E27FC236}">
                <a16:creationId xmlns:a16="http://schemas.microsoft.com/office/drawing/2014/main" id="{9631D665-F63F-A7E3-82A2-0B6BB0FA8C2A}"/>
              </a:ext>
            </a:extLst>
          </p:cNvPr>
          <p:cNvPicPr>
            <a:picLocks noChangeAspect="1"/>
          </p:cNvPicPr>
          <p:nvPr/>
        </p:nvPicPr>
        <p:blipFill>
          <a:blip r:embed="rId4"/>
          <a:stretch>
            <a:fillRect/>
          </a:stretch>
        </p:blipFill>
        <p:spPr>
          <a:xfrm>
            <a:off x="-3" y="5298351"/>
            <a:ext cx="12184761" cy="1559649"/>
          </a:xfrm>
          <a:prstGeom prst="rect">
            <a:avLst/>
          </a:prstGeom>
        </p:spPr>
      </p:pic>
    </p:spTree>
    <p:extLst>
      <p:ext uri="{BB962C8B-B14F-4D97-AF65-F5344CB8AC3E}">
        <p14:creationId xmlns:p14="http://schemas.microsoft.com/office/powerpoint/2010/main" val="398056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322</TotalTime>
  <Words>421</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Data Analysis</vt:lpstr>
      <vt:lpstr>NLP Methodology and Techniques Employed</vt:lpstr>
      <vt:lpstr>Explain Dataset to Model Tokenize</vt:lpstr>
      <vt:lpstr>Explain Dataset to Model Tokenize</vt:lpstr>
      <vt:lpstr>Save and Load Model</vt:lpstr>
      <vt:lpstr>Parameters</vt:lpstr>
      <vt:lpstr>Basic Clean</vt:lpstr>
      <vt:lpstr>Comparison of Out 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 and Load Model</dc:title>
  <dc:creator>office</dc:creator>
  <cp:lastModifiedBy>office</cp:lastModifiedBy>
  <cp:revision>11</cp:revision>
  <dcterms:created xsi:type="dcterms:W3CDTF">2024-04-20T16:50:51Z</dcterms:created>
  <dcterms:modified xsi:type="dcterms:W3CDTF">2024-04-22T22:39:03Z</dcterms:modified>
</cp:coreProperties>
</file>