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root-mean-square-error-in-r-programming/" TargetMode="External"/><Relationship Id="rId3" Type="http://schemas.openxmlformats.org/officeDocument/2006/relationships/hyperlink" Target="https://arize.com/blog-course/mean-absolute-percentage-error-mape-what-you-need-to-know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804302c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804302c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8d6a161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8d6a161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804302c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804302c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04302c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804302c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804302cf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804302cf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804302c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804302c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8d6a16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8d6a16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8d6a161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8d6a161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https://www.istockphoto.com/illustrations/stock-market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d6a161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8d6a161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https://stock.adobe.com/images/neural-network-illustration/179895957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804302cf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804302c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04302c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804302c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8d6a161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8d6a161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https://www.geeksforgeeks.org/root-mean-square-error-in-r-programming/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https://arize.com/blog-course/mean-absolute-percentage-error-mape-what-you-need-to-know/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https://study.com/academy/lesson/how-to-calculate-sharpe-ratio-definition-formula-examples.html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804302c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804302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804302c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804302c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In order to make the models all comparable, the result and testing values were all StandardScaled to have comparable RMSE. I don’t believe this should have any effect on the metrics, but it is important to note for transparency.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Prediction Model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Clay Roberts, Pete Acevedo, Pedro Alvarado, Awaleh Houssein, Mateo Rivas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Deciphering</a:t>
            </a:r>
            <a:r>
              <a:rPr lang="en"/>
              <a:t> Results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Based on the Mean Absolute Percentage Error the 20 Neuron LSTM had the lowest error.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Based on these Root Mean Square Error, the </a:t>
            </a:r>
            <a:r>
              <a:rPr lang="en"/>
              <a:t>LSTM 32 Neuron, Single Dense Layer,  100 Epochs model had the highest accuracy with </a:t>
            </a:r>
            <a:r>
              <a:rPr lang="en" sz="1400"/>
              <a:t> the 20 Neuron LSTM model as a close second.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idx="2" type="body"/>
          </p:nvPr>
        </p:nvSpPr>
        <p:spPr>
          <a:xfrm>
            <a:off x="4933196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LSTMs with 50 neurons had interesting behavior around when the stock really started growing in price. As the actual price began to trend upward, the predicted price followed a trend line that remained flat.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likely due to overfitting by the model.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training data was fairly stable, whereas the testing data had significantly more movement.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Training times on the Neural Networks were significant, even for the less complex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training a complex LSTM model, it was very for the model to overfit, which is the case that happened with the multilayer LSTM.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Although fairly accurate predictions could be made on a short time scale, those predictions can’t be used very practically for much.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Issues would arise when trying to find previous implementation to model out code after, where the libraries used had </a:t>
            </a:r>
            <a:r>
              <a:rPr lang="en"/>
              <a:t>deprecated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neural network output dimensionality was not always what was expect, and required analysis to extract the proper prediction value.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1: LSTM 32 Nodes, Single Dense Layer, 100 Epochs</a:t>
            </a:r>
            <a:endParaRPr sz="900"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00" y="304800"/>
            <a:ext cx="6508163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2: Two LSTM, 50  Nodes Each, Single Dense Layer, 100 Epochs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46925"/>
            <a:ext cx="6508163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3: LSTM, 20 Nodes , Single Dense Layer, 20 Epochs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263625"/>
            <a:ext cx="6508163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4: Self-Attention, 46 Heads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13" y="252500"/>
            <a:ext cx="6508163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52475"/>
            <a:ext cx="34032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</a:t>
            </a:r>
            <a:r>
              <a:rPr lang="en"/>
              <a:t>stock market</a:t>
            </a:r>
            <a:r>
              <a:rPr lang="en"/>
              <a:t> is a system that offers participants the ability to buy and sell portions of ownership in an organization.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return a participant’s investments increases or decreases depending on the organizations success.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Traders work to predict the market and optimize individual gains by buying and selling stock the moment before a stock swings positive or negative.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832400" y="1152475"/>
            <a:ext cx="39999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Stock prediction models work to identify complex relationships that influence the behavior of a stock, allowing a market participant to invest in anticipation of a desired outcome.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025" y="2492325"/>
            <a:ext cx="2876650" cy="19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Stocks are affected by a plethora of factors including illogical human reaction and emotion. Some of which make things like predicting the behavior of stocks inherently difficult.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research problem we address in this iteration of our project is the short term prediction of stock prices in spite of these factors, using a variety of machine learning methods.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25" y="1710225"/>
            <a:ext cx="3197575" cy="1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688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" sz="1405"/>
              <a:t>Long Short Term Memory (LSTM)</a:t>
            </a:r>
            <a:endParaRPr sz="1405"/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-"/>
            </a:pPr>
            <a:r>
              <a:rPr lang="en" sz="1235"/>
              <a:t>Recurrent Neural Network (RNN) that sequentially captures dependencies between data points.</a:t>
            </a:r>
            <a:endParaRPr sz="123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" sz="1405"/>
              <a:t>Moving Average Time Series</a:t>
            </a:r>
            <a:endParaRPr sz="1405"/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-"/>
            </a:pPr>
            <a:r>
              <a:rPr lang="en" sz="1235"/>
              <a:t>Model that forecasts performance using historical data.</a:t>
            </a:r>
            <a:endParaRPr sz="123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" sz="1405"/>
              <a:t>Self-Attention</a:t>
            </a:r>
            <a:endParaRPr sz="1405"/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5"/>
              <a:buChar char="-"/>
            </a:pPr>
            <a:r>
              <a:rPr lang="en" sz="1235"/>
              <a:t>A technique that </a:t>
            </a:r>
            <a:r>
              <a:rPr lang="en" sz="1235"/>
              <a:t>eliminates</a:t>
            </a:r>
            <a:r>
              <a:rPr lang="en" sz="1235"/>
              <a:t> the sequential nature of RNNs and allows for parallelization of relationship identification</a:t>
            </a:r>
            <a:endParaRPr sz="123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975" y="1211150"/>
            <a:ext cx="4194375" cy="30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and Time Series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493850"/>
            <a:ext cx="34032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 series forecasting is the process of analyzing time series data using statistics and modeling to make predictions and inform strategic decision-making.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 series forecasting is useful for prediction of data that spans over a period of time. We used it for stock prediction in particular to try and predict how NVIDIA stock would move over time. Hence the time series aspect of it.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particular model is called the ARIMA model and we achieved accuracy of up to 71% in some of our predictions.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>
            <p:ph idx="2" type="body"/>
          </p:nvPr>
        </p:nvSpPr>
        <p:spPr>
          <a:xfrm>
            <a:off x="4933200" y="1493850"/>
            <a:ext cx="34032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60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75"/>
              <a:t>Autoregressive Integrated Moving Average (ARIMA) combines three components - autoregression, integration, and moving averages to model time series data.</a:t>
            </a:r>
            <a:endParaRPr sz="4875"/>
          </a:p>
          <a:p>
            <a:pPr indent="-3060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75"/>
              <a:t>Autoregression (AR) uses a regression model that utilizes the dependent relationship between current values and lagged values of a time series.</a:t>
            </a:r>
            <a:endParaRPr sz="4875"/>
          </a:p>
          <a:p>
            <a:pPr indent="-3060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75"/>
              <a:t>Integration (I) transforms non-stationary time series data into stationary data through differencing.</a:t>
            </a:r>
            <a:endParaRPr sz="4875"/>
          </a:p>
          <a:p>
            <a:pPr indent="-3060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75"/>
              <a:t>Moving Average (MA) models the error term as a linear combination of error terms occurring contemporaneously and at various times in the past.</a:t>
            </a:r>
            <a:endParaRPr sz="48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and The Transformer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memory utilizes a RNN that maintains some “memory” of important context from information passed from node to node.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 is updated at each step in the network, and past and new inputs are considered.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Captures long term dependencies , </a:t>
            </a:r>
            <a:r>
              <a:rPr lang="en"/>
              <a:t>which</a:t>
            </a:r>
            <a:r>
              <a:rPr lang="en"/>
              <a:t> is useful for data with complex patterns.</a:t>
            </a:r>
            <a:endParaRPr/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transformer, and more specifically self-attention allows the model grasp dependencies between inputs that are “far” apart.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relationship map is created between input that highlights meaningful connections between their behaviors and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computations aren’t performed sequentially, self-attention allows relationships to be attended to all at once  instead of relying on the previous input.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039550" y="1334600"/>
            <a:ext cx="3755700" cy="30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model will be evaluated using a two key metrics: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Mean Absolute Percentage Error (MAPE)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Average difference between predicted and actual price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Root Mean Squared Error (RMSE)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Adds focus to outlier events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Predictions were based on </a:t>
            </a:r>
            <a:r>
              <a:rPr lang="en"/>
              <a:t>predicting the closing stock price a single day in the future.</a:t>
            </a:r>
            <a:endParaRPr sz="1300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00" y="1307850"/>
            <a:ext cx="2535325" cy="8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537" y="2242750"/>
            <a:ext cx="2808050" cy="15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596850" y="1256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LSTM, Moving Average, and Self-Attention were all trained and tested using NVIDIA Corporation stock performance from 1999 to 2023.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stock performance data was gathered from yahoo finance on July 11th, 2023 as a CSV file containing the Date, Open, High, Close, Adjusted Close, and Volume of shares traded each day. 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744" y="1333394"/>
            <a:ext cx="4604301" cy="23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4291350" y="2001800"/>
            <a:ext cx="127800" cy="5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 rot="-5400000">
            <a:off x="3810450" y="2123898"/>
            <a:ext cx="108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US Dollars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Series: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MAPE: 0.0813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RMSE: 0.5396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32 Neuron, Single Dense Layer,  100 Epochs: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MAPE: 0.0563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RMSE: 0.2373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LSTM 50 Neuron, Single Dense Layer,  100 Epochs: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MAPE: 5.0222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RMSE: 1.4836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2" type="body"/>
          </p:nvPr>
        </p:nvSpPr>
        <p:spPr>
          <a:xfrm>
            <a:off x="4864075" y="1567550"/>
            <a:ext cx="347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LSTM 20 Neuron, Single Dense Layer,  20 Epochs: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MAPE: 0.0548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RMSE: 0.2495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Self-Attention: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MAPE: 0.0695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RMSE: 0.3286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