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7" r:id="rId2"/>
    <p:sldId id="302" r:id="rId3"/>
    <p:sldId id="292" r:id="rId4"/>
    <p:sldId id="303" r:id="rId5"/>
    <p:sldId id="304" r:id="rId6"/>
    <p:sldId id="305" r:id="rId7"/>
    <p:sldId id="258" r:id="rId8"/>
    <p:sldId id="306" r:id="rId9"/>
    <p:sldId id="307" r:id="rId10"/>
    <p:sldId id="308" r:id="rId11"/>
    <p:sldId id="275" r:id="rId12"/>
    <p:sldId id="278" r:id="rId13"/>
    <p:sldId id="291" r:id="rId14"/>
    <p:sldId id="299" r:id="rId15"/>
    <p:sldId id="279" r:id="rId16"/>
    <p:sldId id="294" r:id="rId17"/>
    <p:sldId id="295" r:id="rId18"/>
    <p:sldId id="310" r:id="rId19"/>
    <p:sldId id="300" r:id="rId20"/>
    <p:sldId id="301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/>
    <p:restoredTop sz="94660"/>
  </p:normalViewPr>
  <p:slideViewPr>
    <p:cSldViewPr>
      <p:cViewPr varScale="1">
        <p:scale>
          <a:sx n="114" d="100"/>
          <a:sy n="114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1F57F-5CEF-4962-9E2D-D33EC0DFFBBF}" type="datetimeFigureOut">
              <a:rPr lang="en-US" smtClean="0"/>
              <a:pPr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5417-8BEA-4D71-93F8-BE01DDEE7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25417-8BEA-4D71-93F8-BE01DDEE77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25417-8BEA-4D71-93F8-BE01DDEE77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25417-8BEA-4D71-93F8-BE01DDEE77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20C899-CF9C-48F7-99F6-304435E90FA4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9826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FCE29F-09FC-4B38-AAE2-733B1BA37621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9826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948D78-3404-4CB2-B7F4-52DABFC125B9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9826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8B89-BD21-4D41-A76E-CAA36C7434AC}" type="datetime1">
              <a:rPr lang="en-ID" smtClean="0"/>
              <a:t>07/02/21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5B31-6CD3-424C-A225-D62FFD96CBB8}" type="datetime1">
              <a:rPr lang="en-ID" smtClean="0"/>
              <a:t>07/02/21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D21-252C-DB46-9228-99FF61F40C23}" type="datetime1">
              <a:rPr lang="en-ID" smtClean="0"/>
              <a:t>07/02/21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2BF6-B2E7-6A40-848A-118A599C7EDB}" type="datetime1">
              <a:rPr lang="en-ID" smtClean="0"/>
              <a:t>07/02/21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B90A-2E8A-E041-AAFD-BB91040078AB}" type="datetime1">
              <a:rPr lang="en-ID" smtClean="0"/>
              <a:t>07/02/21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22F7-22B9-CF4B-88EF-54FDD151DDF2}" type="datetime1">
              <a:rPr lang="en-ID" smtClean="0"/>
              <a:t>07/02/21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E820-60A5-AB42-BA6E-CB9C40D5BA61}" type="datetime1">
              <a:rPr lang="en-ID" smtClean="0"/>
              <a:t>07/02/21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3CF-9F26-0D43-A56A-635D66196778}" type="datetime1">
              <a:rPr lang="en-ID" smtClean="0"/>
              <a:t>07/02/21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9DDC-A5A6-DD45-9FB9-1FC806896351}" type="datetime1">
              <a:rPr lang="en-ID" smtClean="0"/>
              <a:t>07/02/21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D29A-50C1-1C48-91FE-D4BEC14722FF}" type="datetime1">
              <a:rPr lang="en-ID" smtClean="0"/>
              <a:t>07/02/21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1143-1B86-9D4A-94E1-52816708641B}" type="datetime1">
              <a:rPr lang="en-ID" smtClean="0"/>
              <a:t>07/02/21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F000C9-04FC-0E46-977B-4EA8AEC4D1A0}" type="datetime1">
              <a:rPr lang="en-ID" smtClean="0"/>
              <a:t>07/02/21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nn-NO"/>
              <a:t>KI091305 Algoritma dan Struktur Data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A8D8A2-4371-4D33-ACFD-39ED07A61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7406640" cy="1472184"/>
          </a:xfrm>
        </p:spPr>
        <p:txBody>
          <a:bodyPr/>
          <a:lstStyle/>
          <a:p>
            <a:pPr algn="r"/>
            <a:r>
              <a:rPr lang="en-US" dirty="0">
                <a:latin typeface="Avenir Next Condensed" panose="020B0506020202020204" pitchFamily="34" charset="0"/>
              </a:rPr>
              <a:t>STRUKTUR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573016"/>
            <a:ext cx="7021520" cy="2642066"/>
          </a:xfrm>
        </p:spPr>
        <p:txBody>
          <a:bodyPr>
            <a:noAutofit/>
          </a:bodyPr>
          <a:lstStyle/>
          <a:p>
            <a:pPr algn="r"/>
            <a:endParaRPr lang="nn-NO" sz="2400" dirty="0">
              <a:solidFill>
                <a:schemeClr val="tx1"/>
              </a:solidFill>
              <a:latin typeface="Avenir Next Condensed" panose="020B0506020202020204" pitchFamily="34" charset="0"/>
            </a:endParaRPr>
          </a:p>
          <a:p>
            <a:pPr algn="r"/>
            <a:endParaRPr lang="nn-NO" sz="2400" dirty="0">
              <a:solidFill>
                <a:schemeClr val="tx1"/>
              </a:solidFill>
              <a:latin typeface="Avenir Next Condensed" panose="020B0506020202020204" pitchFamily="34" charset="0"/>
            </a:endParaRPr>
          </a:p>
          <a:p>
            <a:pPr algn="r"/>
            <a:r>
              <a:rPr lang="nn-NO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PS. </a:t>
            </a:r>
            <a:r>
              <a:rPr lang="nn-NO" sz="2400" dirty="0" err="1">
                <a:solidFill>
                  <a:schemeClr val="tx1"/>
                </a:solidFill>
                <a:latin typeface="Avenir Next Condensed" panose="020B0506020202020204" pitchFamily="34" charset="0"/>
              </a:rPr>
              <a:t>Teknik</a:t>
            </a:r>
            <a:r>
              <a:rPr lang="nn-NO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 informatika</a:t>
            </a:r>
          </a:p>
          <a:p>
            <a:pPr algn="r"/>
            <a:r>
              <a:rPr lang="nn-NO" sz="2400" dirty="0" err="1">
                <a:solidFill>
                  <a:schemeClr val="tx1"/>
                </a:solidFill>
                <a:latin typeface="Avenir Next Condensed" panose="020B0506020202020204" pitchFamily="34" charset="0"/>
              </a:rPr>
              <a:t>Fakultas</a:t>
            </a:r>
            <a:r>
              <a:rPr lang="nn-NO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 </a:t>
            </a:r>
            <a:r>
              <a:rPr lang="nn-NO" sz="2400" dirty="0" err="1">
                <a:solidFill>
                  <a:schemeClr val="tx1"/>
                </a:solidFill>
                <a:latin typeface="Avenir Next Condensed" panose="020B0506020202020204" pitchFamily="34" charset="0"/>
              </a:rPr>
              <a:t>Mipa</a:t>
            </a:r>
            <a:endParaRPr lang="nn-NO" sz="2400" dirty="0">
              <a:solidFill>
                <a:schemeClr val="tx1"/>
              </a:solidFill>
              <a:latin typeface="Avenir Next Condensed" panose="020B0506020202020204" pitchFamily="34" charset="0"/>
            </a:endParaRPr>
          </a:p>
          <a:p>
            <a:pPr algn="r"/>
            <a:r>
              <a:rPr lang="nn-NO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Universitas </a:t>
            </a:r>
            <a:r>
              <a:rPr lang="nn-NO" sz="2400" dirty="0" err="1">
                <a:solidFill>
                  <a:schemeClr val="tx1"/>
                </a:solidFill>
                <a:latin typeface="Avenir Next Condensed" panose="020B0506020202020204" pitchFamily="34" charset="0"/>
              </a:rPr>
              <a:t>Udayana</a:t>
            </a:r>
            <a:endParaRPr lang="nn-NO" sz="2400" dirty="0">
              <a:solidFill>
                <a:schemeClr val="tx1"/>
              </a:solidFill>
              <a:latin typeface="Avenir Next Condensed" panose="020B0506020202020204" pitchFamily="34" charset="0"/>
            </a:endParaRPr>
          </a:p>
          <a:p>
            <a:pPr algn="r"/>
            <a:r>
              <a:rPr lang="nn-NO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26C0-8A1E-444E-B477-6138D229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err="1">
                <a:latin typeface="Avenir Next Condensed" panose="020B0506020202020204" pitchFamily="34" charset="0"/>
              </a:rPr>
              <a:t>Struktur</a:t>
            </a:r>
            <a:r>
              <a:rPr lang="en-US" dirty="0">
                <a:latin typeface="Avenir Next Condensed" panose="020B0506020202020204" pitchFamily="34" charset="0"/>
              </a:rPr>
              <a:t> Data </a:t>
            </a:r>
            <a:r>
              <a:rPr lang="en-US" dirty="0" err="1">
                <a:latin typeface="Avenir Next Condensed" panose="020B0506020202020204" pitchFamily="34" charset="0"/>
              </a:rPr>
              <a:t>Majemuk</a:t>
            </a:r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6AC5-A088-A94E-9368-9327A792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err="1">
                <a:latin typeface="Avenir Next Condensed" panose="020B0506020202020204" pitchFamily="34" charset="0"/>
              </a:rPr>
              <a:t>Struktur</a:t>
            </a:r>
            <a:r>
              <a:rPr lang="en-US" dirty="0">
                <a:latin typeface="Avenir Next Condensed" panose="020B0506020202020204" pitchFamily="34" charset="0"/>
              </a:rPr>
              <a:t> data </a:t>
            </a:r>
            <a:r>
              <a:rPr lang="en-US" dirty="0" err="1">
                <a:latin typeface="Avenir Next Condensed" panose="020B0506020202020204" pitchFamily="34" charset="0"/>
              </a:rPr>
              <a:t>majemuk</a:t>
            </a:r>
            <a:r>
              <a:rPr lang="en-US" dirty="0">
                <a:latin typeface="Avenir Next Condensed" panose="020B0506020202020204" pitchFamily="34" charset="0"/>
              </a:rPr>
              <a:t> </a:t>
            </a:r>
            <a:r>
              <a:rPr lang="en-US" dirty="0" err="1">
                <a:latin typeface="Avenir Next Condensed" panose="020B0506020202020204" pitchFamily="34" charset="0"/>
              </a:rPr>
              <a:t>terdiri</a:t>
            </a:r>
            <a:r>
              <a:rPr lang="en-US" dirty="0">
                <a:latin typeface="Avenir Next Condensed" panose="020B0506020202020204" pitchFamily="34" charset="0"/>
              </a:rPr>
              <a:t> </a:t>
            </a:r>
            <a:r>
              <a:rPr lang="en-US" dirty="0" err="1">
                <a:latin typeface="Avenir Next Condensed" panose="020B0506020202020204" pitchFamily="34" charset="0"/>
              </a:rPr>
              <a:t>dari</a:t>
            </a:r>
            <a:r>
              <a:rPr lang="en-US" dirty="0">
                <a:latin typeface="Avenir Next Condensed" panose="020B0506020202020204" pitchFamily="34" charset="0"/>
              </a:rPr>
              <a:t> 2 </a:t>
            </a:r>
            <a:r>
              <a:rPr lang="en-US" dirty="0" err="1">
                <a:latin typeface="Avenir Next Condensed" panose="020B0506020202020204" pitchFamily="34" charset="0"/>
              </a:rPr>
              <a:t>jenis</a:t>
            </a:r>
            <a:r>
              <a:rPr lang="en-US" dirty="0">
                <a:latin typeface="Avenir Next Condensed" panose="020B0506020202020204" pitchFamily="34" charset="0"/>
              </a:rPr>
              <a:t> :</a:t>
            </a:r>
          </a:p>
          <a:p>
            <a:pPr marL="596646" indent="-514350">
              <a:buFont typeface="+mj-lt"/>
              <a:buAutoNum type="alphaLcPeriod"/>
            </a:pPr>
            <a:r>
              <a:rPr lang="en-US" dirty="0">
                <a:latin typeface="Avenir Next Condensed" panose="020B0506020202020204" pitchFamily="34" charset="0"/>
              </a:rPr>
              <a:t>Linear</a:t>
            </a:r>
          </a:p>
          <a:p>
            <a:pPr lvl="2"/>
            <a:r>
              <a:rPr lang="en-US" dirty="0">
                <a:latin typeface="Avenir Next Condensed" panose="020B0506020202020204" pitchFamily="34" charset="0"/>
              </a:rPr>
              <a:t>	</a:t>
            </a:r>
            <a:r>
              <a:rPr lang="en-US" dirty="0" err="1">
                <a:latin typeface="Avenir Next Condensed" panose="020B0506020202020204" pitchFamily="34" charset="0"/>
              </a:rPr>
              <a:t>Tumpukan</a:t>
            </a:r>
            <a:r>
              <a:rPr lang="en-US" dirty="0">
                <a:latin typeface="Avenir Next Condensed" panose="020B0506020202020204" pitchFamily="34" charset="0"/>
              </a:rPr>
              <a:t> (Stack)</a:t>
            </a:r>
          </a:p>
          <a:p>
            <a:pPr lvl="2"/>
            <a:r>
              <a:rPr lang="en-US" dirty="0" err="1">
                <a:latin typeface="Avenir Next Condensed" panose="020B0506020202020204" pitchFamily="34" charset="0"/>
              </a:rPr>
              <a:t>Antrian</a:t>
            </a:r>
            <a:r>
              <a:rPr lang="en-US" dirty="0">
                <a:latin typeface="Avenir Next Condensed" panose="020B0506020202020204" pitchFamily="34" charset="0"/>
              </a:rPr>
              <a:t> (Queue)</a:t>
            </a:r>
          </a:p>
          <a:p>
            <a:pPr lvl="2"/>
            <a:r>
              <a:rPr lang="en-US" dirty="0">
                <a:latin typeface="Avenir Next Condensed" panose="020B0506020202020204" pitchFamily="34" charset="0"/>
              </a:rPr>
              <a:t>Linear </a:t>
            </a:r>
            <a:r>
              <a:rPr lang="en-US" dirty="0" err="1">
                <a:latin typeface="Avenir Next Condensed" panose="020B0506020202020204" pitchFamily="34" charset="0"/>
              </a:rPr>
              <a:t>senarai</a:t>
            </a:r>
            <a:r>
              <a:rPr lang="en-US" dirty="0">
                <a:latin typeface="Avenir Next Condensed" panose="020B0506020202020204" pitchFamily="34" charset="0"/>
              </a:rPr>
              <a:t> </a:t>
            </a:r>
            <a:r>
              <a:rPr lang="en-US" dirty="0" err="1">
                <a:latin typeface="Avenir Next Condensed" panose="020B0506020202020204" pitchFamily="34" charset="0"/>
              </a:rPr>
              <a:t>berantai</a:t>
            </a:r>
            <a:r>
              <a:rPr lang="en-US" dirty="0">
                <a:latin typeface="Avenir Next Condensed" panose="020B0506020202020204" pitchFamily="34" charset="0"/>
              </a:rPr>
              <a:t> (Linear Linked List)</a:t>
            </a:r>
          </a:p>
          <a:p>
            <a:pPr lvl="2"/>
            <a:endParaRPr lang="en-US" dirty="0">
              <a:latin typeface="Avenir Next Condensed" panose="020B0506020202020204" pitchFamily="34" charset="0"/>
            </a:endParaRPr>
          </a:p>
          <a:p>
            <a:pPr marL="596646" indent="-514350">
              <a:buFont typeface="+mj-lt"/>
              <a:buAutoNum type="alphaLcPeriod"/>
            </a:pPr>
            <a:r>
              <a:rPr lang="en-US" dirty="0">
                <a:latin typeface="Avenir Next Condensed" panose="020B0506020202020204" pitchFamily="34" charset="0"/>
              </a:rPr>
              <a:t>Non Linear</a:t>
            </a:r>
          </a:p>
          <a:p>
            <a:pPr lvl="2"/>
            <a:r>
              <a:rPr lang="en-US" dirty="0" err="1">
                <a:latin typeface="Avenir Next Condensed" panose="020B0506020202020204" pitchFamily="34" charset="0"/>
              </a:rPr>
              <a:t>Pohon</a:t>
            </a:r>
            <a:r>
              <a:rPr lang="en-US" dirty="0">
                <a:latin typeface="Avenir Next Condensed" panose="020B0506020202020204" pitchFamily="34" charset="0"/>
              </a:rPr>
              <a:t> (Tree)</a:t>
            </a:r>
          </a:p>
          <a:p>
            <a:pPr lvl="2"/>
            <a:r>
              <a:rPr lang="en-US" dirty="0">
                <a:latin typeface="Avenir Next Condensed" panose="020B0506020202020204" pitchFamily="34" charset="0"/>
              </a:rPr>
              <a:t>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74309-A2BA-2347-B21C-28114F6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10</a:t>
            </a:fld>
            <a:endParaRPr lang="en-US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8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F826-6F80-9340-B45E-8D399CC4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STRUCT /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264A-8320-0643-9834-6442AFDF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Avenir Next Condensed" panose="020B0506020202020204" pitchFamily="34" charset="0"/>
              </a:rPr>
              <a:t>Struct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adalah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tipe</a:t>
            </a:r>
            <a:r>
              <a:rPr lang="en-US" altLang="en-US" sz="2400" dirty="0">
                <a:latin typeface="Avenir Next Condensed" panose="020B0506020202020204" pitchFamily="34" charset="0"/>
              </a:rPr>
              <a:t> data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bentukan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berisi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kumpulan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variabel-variabel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bernaung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dalam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satu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nama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sama</a:t>
            </a:r>
            <a:r>
              <a:rPr lang="en-US" altLang="en-US" sz="2400" dirty="0">
                <a:latin typeface="Avenir Next Condensed" panose="020B050602020202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Avenir Next Condensed" panose="020B0506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 dirty="0">
              <a:latin typeface="Avenir Next Condensed" panose="020B0506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Avenir Next Condensed" panose="020B0506020202020204" pitchFamily="34" charset="0"/>
              </a:rPr>
              <a:t>Berbeda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2400" dirty="0">
                <a:latin typeface="Avenir Next Condensed" panose="020B0506020202020204" pitchFamily="34" charset="0"/>
              </a:rPr>
              <a:t> array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berisi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kumpulan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variabel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bertipe</a:t>
            </a:r>
            <a:r>
              <a:rPr lang="en-US" altLang="en-US" sz="2400" dirty="0">
                <a:latin typeface="Avenir Next Condensed" panose="020B0506020202020204" pitchFamily="34" charset="0"/>
              </a:rPr>
              <a:t> data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sama</a:t>
            </a:r>
            <a:r>
              <a:rPr lang="en-US" altLang="en-US" sz="2400" dirty="0">
                <a:latin typeface="Avenir Next Condensed" panose="020B0506020202020204" pitchFamily="34" charset="0"/>
              </a:rPr>
              <a:t>, struct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dapat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memiliki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variabel-variabel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bertipe</a:t>
            </a:r>
            <a:r>
              <a:rPr lang="en-US" altLang="en-US" sz="2400" dirty="0">
                <a:latin typeface="Avenir Next Condensed" panose="020B0506020202020204" pitchFamily="34" charset="0"/>
              </a:rPr>
              <a:t> data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sama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atau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berbeda</a:t>
            </a:r>
            <a:r>
              <a:rPr lang="en-US" altLang="en-US" sz="2400" dirty="0">
                <a:latin typeface="Avenir Next Condensed" panose="020B0506020202020204" pitchFamily="34" charset="0"/>
              </a:rPr>
              <a:t>,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bahkan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bisa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menyimpan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variabel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bertipe</a:t>
            </a:r>
            <a:r>
              <a:rPr lang="en-US" altLang="en-US" sz="2400" dirty="0">
                <a:latin typeface="Avenir Next Condensed" panose="020B0506020202020204" pitchFamily="34" charset="0"/>
              </a:rPr>
              <a:t> data array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dan</a:t>
            </a:r>
            <a:r>
              <a:rPr lang="en-US" altLang="en-US" sz="2400" dirty="0">
                <a:latin typeface="Avenir Next Condensed" panose="020B0506020202020204" pitchFamily="34" charset="0"/>
              </a:rPr>
              <a:t> struct.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latin typeface="Avenir Next Condensed" panose="020B0506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 dirty="0">
              <a:latin typeface="Avenir Next Condensed" panose="020B0506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Avenir Next Condensed" panose="020B0506020202020204" pitchFamily="34" charset="0"/>
              </a:rPr>
              <a:t>Variabel-variabel</a:t>
            </a:r>
            <a:r>
              <a:rPr lang="en-US" altLang="en-US" sz="24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menjadi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anggota</a:t>
            </a:r>
            <a:r>
              <a:rPr lang="en-US" altLang="en-US" sz="2400" dirty="0">
                <a:latin typeface="Avenir Next Condensed" panose="020B0506020202020204" pitchFamily="34" charset="0"/>
              </a:rPr>
              <a:t> struct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disebut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2400" dirty="0">
                <a:latin typeface="Avenir Next Condensed" panose="020B0506020202020204" pitchFamily="34" charset="0"/>
              </a:rPr>
              <a:t> </a:t>
            </a:r>
            <a:r>
              <a:rPr lang="en-US" altLang="en-US" sz="2400" dirty="0" err="1">
                <a:latin typeface="Avenir Next Condensed" panose="020B0506020202020204" pitchFamily="34" charset="0"/>
              </a:rPr>
              <a:t>elemen</a:t>
            </a:r>
            <a:r>
              <a:rPr lang="en-US" altLang="en-US" sz="2400" dirty="0">
                <a:latin typeface="Avenir Next Condensed" panose="020B0506020202020204" pitchFamily="34" charset="0"/>
              </a:rPr>
              <a:t> struct.</a:t>
            </a:r>
          </a:p>
          <a:p>
            <a:pPr eaLnBrk="1" hangingPunct="1"/>
            <a:endParaRPr lang="en-US" altLang="en-US" sz="2400" dirty="0">
              <a:latin typeface="Avenir Next Condensed" panose="020B0506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0FF2-219B-3D44-B4B6-2B949A5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A900-62FD-2F4D-AE37-5B3D4FFF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6273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accent1">
                    <a:satMod val="150000"/>
                  </a:schemeClr>
                </a:solidFill>
              </a:rPr>
              <a:t>Struct</a:t>
            </a:r>
            <a:endParaRPr lang="en-US" sz="2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CE17DBD-F3EA-8D40-8D85-B0682DBC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268760"/>
            <a:ext cx="7776864" cy="51606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100" dirty="0" err="1">
                <a:latin typeface="Avenir Next Condensed" panose="020B0506020202020204" pitchFamily="34" charset="0"/>
              </a:rPr>
              <a:t>Ilustrasi</a:t>
            </a:r>
            <a:r>
              <a:rPr lang="en-US" altLang="en-US" sz="2100" dirty="0">
                <a:latin typeface="Avenir Next Condensed" panose="020B0506020202020204" pitchFamily="34" charset="0"/>
              </a:rPr>
              <a:t> Struct 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Avenir Next Condensed" panose="020B0506020202020204" pitchFamily="34" charset="0"/>
              </a:rPr>
              <a:t>Struct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bisa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diumpamakan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sebagai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sebuah</a:t>
            </a:r>
            <a:r>
              <a:rPr lang="en-US" altLang="en-US" sz="2000" dirty="0">
                <a:latin typeface="Avenir Next Condensed" panose="020B0506020202020204" pitchFamily="34" charset="0"/>
              </a:rPr>
              <a:t> class,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misalnya</a:t>
            </a:r>
            <a:r>
              <a:rPr lang="en-US" altLang="en-US" sz="2000" dirty="0">
                <a:latin typeface="Avenir Next Condensed" panose="020B0506020202020204" pitchFamily="34" charset="0"/>
              </a:rPr>
              <a:t>: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Mahasiswa</a:t>
            </a:r>
            <a:r>
              <a:rPr lang="en-US" altLang="en-US" sz="2000" dirty="0">
                <a:latin typeface="Avenir Next Condensed" panose="020B0506020202020204" pitchFamily="34" charset="0"/>
              </a:rPr>
              <a:t>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Avenir Next Condensed" panose="020B0506020202020204" pitchFamily="34" charset="0"/>
              </a:rPr>
              <a:t>Struct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Mahasiswa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memiliki</a:t>
            </a:r>
            <a:r>
              <a:rPr lang="en-US" altLang="en-US" sz="2000" dirty="0">
                <a:latin typeface="Avenir Next Condensed" panose="020B0506020202020204" pitchFamily="34" charset="0"/>
              </a:rPr>
              <a:t> property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atau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atribut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atau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variabel</a:t>
            </a:r>
            <a:r>
              <a:rPr lang="en-US" altLang="en-US" sz="2000" dirty="0">
                <a:latin typeface="Avenir Next Condensed" panose="020B0506020202020204" pitchFamily="34" charset="0"/>
              </a:rPr>
              <a:t> yang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melekat</a:t>
            </a:r>
            <a:r>
              <a:rPr lang="en-US" altLang="en-US" sz="2000" dirty="0">
                <a:latin typeface="Avenir Next Condensed" panose="020B0506020202020204" pitchFamily="34" charset="0"/>
              </a:rPr>
              <a:t> </a:t>
            </a:r>
            <a:r>
              <a:rPr lang="en-US" altLang="en-US" sz="2000" dirty="0" err="1">
                <a:latin typeface="Avenir Next Condensed" panose="020B0506020202020204" pitchFamily="34" charset="0"/>
              </a:rPr>
              <a:t>padanya</a:t>
            </a:r>
            <a:r>
              <a:rPr lang="en-US" altLang="en-US" sz="2000" dirty="0">
                <a:latin typeface="Avenir Next Condensed" panose="020B0506020202020204" pitchFamily="34" charset="0"/>
              </a:rPr>
              <a:t>: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Avenir Next Condensed" panose="020B0506020202020204" pitchFamily="34" charset="0"/>
              </a:rPr>
              <a:t>NIM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yaitu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karakter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sejumlah</a:t>
            </a:r>
            <a:r>
              <a:rPr lang="en-US" altLang="en-US" sz="1800" dirty="0">
                <a:latin typeface="Avenir Next Condensed" panose="020B0506020202020204" pitchFamily="34" charset="0"/>
              </a:rPr>
              <a:t> 9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Avenir Next Condensed" panose="020B0506020202020204" pitchFamily="34" charset="0"/>
              </a:rPr>
              <a:t>Nama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yaitu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karakter</a:t>
            </a:r>
            <a:endParaRPr lang="en-US" altLang="en-US" sz="1800" dirty="0">
              <a:latin typeface="Avenir Next Condensed" panose="020B0506020202020204" pitchFamily="34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Avenir Next Condensed" panose="020B0506020202020204" pitchFamily="34" charset="0"/>
              </a:rPr>
              <a:t>IPK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yaitu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bilangan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pecahan</a:t>
            </a:r>
            <a:endParaRPr lang="en-US" altLang="en-US" sz="1800" dirty="0">
              <a:latin typeface="Avenir Next Condensed" panose="020B0506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100" dirty="0">
                <a:latin typeface="Avenir Next Condensed" panose="020B0506020202020204" pitchFamily="34" charset="0"/>
              </a:rPr>
              <a:t>Struct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hampir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mirip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2100" dirty="0">
                <a:latin typeface="Avenir Next Condensed" panose="020B0506020202020204" pitchFamily="34" charset="0"/>
              </a:rPr>
              <a:t> class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pada</a:t>
            </a:r>
            <a:r>
              <a:rPr lang="en-US" altLang="en-US" sz="2100" dirty="0">
                <a:latin typeface="Avenir Next Condensed" panose="020B0506020202020204" pitchFamily="34" charset="0"/>
              </a:rPr>
              <a:t> Java,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namun</a:t>
            </a:r>
            <a:r>
              <a:rPr lang="en-US" altLang="en-US" sz="2100" dirty="0">
                <a:latin typeface="Avenir Next Condensed" panose="020B0506020202020204" pitchFamily="34" charset="0"/>
              </a:rPr>
              <a:t> struct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tidak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memiliki</a:t>
            </a:r>
            <a:r>
              <a:rPr lang="en-US" altLang="en-US" sz="2100" dirty="0">
                <a:latin typeface="Avenir Next Condensed" panose="020B0506020202020204" pitchFamily="34" charset="0"/>
              </a:rPr>
              <a:t> method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atau</a:t>
            </a:r>
            <a:r>
              <a:rPr lang="en-US" altLang="en-US" sz="2100" dirty="0">
                <a:latin typeface="Avenir Next Condensed" panose="020B0506020202020204" pitchFamily="34" charset="0"/>
              </a:rPr>
              <a:t> function.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100" dirty="0">
                <a:latin typeface="Avenir Next Condensed" panose="020B0506020202020204" pitchFamily="34" charset="0"/>
              </a:rPr>
              <a:t>Struct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dapat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digunakan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cara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membuat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variabel</a:t>
            </a:r>
            <a:r>
              <a:rPr lang="en-US" altLang="en-US" sz="2100" dirty="0">
                <a:latin typeface="Avenir Next Condensed" panose="020B0506020202020204" pitchFamily="34" charset="0"/>
              </a:rPr>
              <a:t> (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analogikan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2100" dirty="0">
                <a:latin typeface="Avenir Next Condensed" panose="020B0506020202020204" pitchFamily="34" charset="0"/>
              </a:rPr>
              <a:t> </a:t>
            </a:r>
            <a:r>
              <a:rPr lang="en-US" altLang="en-US" sz="2100" dirty="0" err="1">
                <a:latin typeface="Avenir Next Condensed" panose="020B0506020202020204" pitchFamily="34" charset="0"/>
              </a:rPr>
              <a:t>obyek</a:t>
            </a:r>
            <a:r>
              <a:rPr lang="en-US" altLang="en-US" sz="2100" dirty="0">
                <a:latin typeface="Avenir Next Condensed" panose="020B0506020202020204" pitchFamily="34" charset="0"/>
              </a:rPr>
              <a:t>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err="1">
                <a:latin typeface="Avenir Next Condensed" panose="020B0506020202020204" pitchFamily="34" charset="0"/>
              </a:rPr>
              <a:t>Misalnya</a:t>
            </a:r>
            <a:r>
              <a:rPr lang="en-US" altLang="en-US" sz="2000" dirty="0">
                <a:latin typeface="Avenir Next Condensed" panose="020B0506020202020204" pitchFamily="34" charset="0"/>
              </a:rPr>
              <a:t> :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Avenir Next Condensed" panose="020B0506020202020204" pitchFamily="34" charset="0"/>
              </a:rPr>
              <a:t>obyek</a:t>
            </a:r>
            <a:r>
              <a:rPr lang="en-US" altLang="en-US" sz="1800" dirty="0">
                <a:latin typeface="Avenir Next Condensed" panose="020B0506020202020204" pitchFamily="34" charset="0"/>
              </a:rPr>
              <a:t> Budi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bertipe</a:t>
            </a:r>
            <a:r>
              <a:rPr lang="en-US" altLang="en-US" sz="1800" dirty="0">
                <a:latin typeface="Avenir Next Condensed" panose="020B0506020202020204" pitchFamily="34" charset="0"/>
              </a:rPr>
              <a:t> struct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Mahasiswa</a:t>
            </a:r>
            <a:endParaRPr lang="en-US" altLang="en-US" sz="1800" dirty="0">
              <a:latin typeface="Avenir Next Condensed" panose="020B0506020202020204" pitchFamily="34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Avenir Next Condensed" panose="020B0506020202020204" pitchFamily="34" charset="0"/>
              </a:rPr>
              <a:t>obyek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Wati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bertipe</a:t>
            </a:r>
            <a:r>
              <a:rPr lang="en-US" altLang="en-US" sz="1800" dirty="0">
                <a:latin typeface="Avenir Next Condensed" panose="020B0506020202020204" pitchFamily="34" charset="0"/>
              </a:rPr>
              <a:t> struct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Mahasiswa</a:t>
            </a:r>
            <a:endParaRPr lang="en-US" altLang="en-US" sz="1800" dirty="0">
              <a:latin typeface="Avenir Next Condensed" panose="020B0506020202020204" pitchFamily="34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 err="1">
                <a:latin typeface="Avenir Next Condensed" panose="020B0506020202020204" pitchFamily="34" charset="0"/>
              </a:rPr>
              <a:t>Dengan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demikian</a:t>
            </a:r>
            <a:r>
              <a:rPr lang="en-US" altLang="en-US" sz="1800" dirty="0">
                <a:latin typeface="Avenir Next Condensed" panose="020B0506020202020204" pitchFamily="34" charset="0"/>
              </a:rPr>
              <a:t> Budi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dan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Wati</a:t>
            </a:r>
            <a:r>
              <a:rPr lang="en-US" altLang="en-US" sz="1800" dirty="0">
                <a:latin typeface="Avenir Next Condensed" panose="020B0506020202020204" pitchFamily="34" charset="0"/>
              </a:rPr>
              <a:t>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memiliki</a:t>
            </a:r>
            <a:r>
              <a:rPr lang="en-US" altLang="en-US" sz="1800" dirty="0">
                <a:latin typeface="Avenir Next Condensed" panose="020B0506020202020204" pitchFamily="34" charset="0"/>
              </a:rPr>
              <a:t> NIM, Nama,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dan</a:t>
            </a:r>
            <a:r>
              <a:rPr lang="en-US" altLang="en-US" sz="1800" dirty="0">
                <a:latin typeface="Avenir Next Condensed" panose="020B0506020202020204" pitchFamily="34" charset="0"/>
              </a:rPr>
              <a:t> IPK </a:t>
            </a:r>
            <a:r>
              <a:rPr lang="en-US" altLang="en-US" sz="1800" dirty="0" err="1">
                <a:latin typeface="Avenir Next Condensed" panose="020B0506020202020204" pitchFamily="34" charset="0"/>
              </a:rPr>
              <a:t>masing-masing</a:t>
            </a:r>
            <a:endParaRPr lang="en-US" altLang="en-US" sz="1800" dirty="0">
              <a:latin typeface="Avenir Next Condensed" panose="020B0506020202020204" pitchFamily="34" charset="0"/>
            </a:endParaRPr>
          </a:p>
          <a:p>
            <a:pPr eaLnBrk="1" hangingPunct="1"/>
            <a:endParaRPr lang="en-US" altLang="en-US" sz="2000" dirty="0">
              <a:latin typeface="Avenir Next Condensed" panose="020B05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CE5D8-1C69-6044-A104-AF10145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9336" y="6305550"/>
            <a:ext cx="457200" cy="476250"/>
          </a:xfrm>
        </p:spPr>
        <p:txBody>
          <a:bodyPr/>
          <a:lstStyle/>
          <a:p>
            <a:fld id="{DC5F06EA-BDF9-4F6B-B2D9-D84BFD385C4A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2013815" y="2571744"/>
            <a:ext cx="2990850" cy="2735263"/>
          </a:xfrm>
          <a:prstGeom prst="cloudCallout">
            <a:avLst>
              <a:gd name="adj1" fmla="val -36185"/>
              <a:gd name="adj2" fmla="val -94458"/>
            </a:avLst>
          </a:prstGeom>
          <a:solidFill>
            <a:srgbClr val="FFC000">
              <a:alpha val="69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800">
              <a:latin typeface="Arial" pitchFamily="34" charset="0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auto">
          <a:xfrm>
            <a:off x="5469192" y="2643182"/>
            <a:ext cx="3191608" cy="2808287"/>
          </a:xfrm>
          <a:prstGeom prst="cloudCallout">
            <a:avLst>
              <a:gd name="adj1" fmla="val -35676"/>
              <a:gd name="adj2" fmla="val -96069"/>
            </a:avLst>
          </a:prstGeom>
          <a:solidFill>
            <a:srgbClr val="FFC000">
              <a:alpha val="69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en-US" sz="1800">
              <a:latin typeface="Arial" pitchFamily="34" charset="0"/>
            </a:endParaRPr>
          </a:p>
        </p:txBody>
      </p:sp>
      <p:sp>
        <p:nvSpPr>
          <p:cNvPr id="541702" name="WordArt 6"/>
          <p:cNvSpPr>
            <a:spLocks noChangeArrowheads="1" noChangeShapeType="1" noTextEdit="1"/>
          </p:cNvSpPr>
          <p:nvPr/>
        </p:nvSpPr>
        <p:spPr bwMode="auto">
          <a:xfrm>
            <a:off x="1275260" y="879468"/>
            <a:ext cx="1019908" cy="7112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4000" kern="10" spc="-40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array</a:t>
            </a:r>
          </a:p>
        </p:txBody>
      </p:sp>
      <p:sp>
        <p:nvSpPr>
          <p:cNvPr id="541703" name="WordArt 7"/>
          <p:cNvSpPr>
            <a:spLocks noChangeArrowheads="1" noChangeShapeType="1" noTextEdit="1"/>
          </p:cNvSpPr>
          <p:nvPr/>
        </p:nvSpPr>
        <p:spPr bwMode="auto">
          <a:xfrm>
            <a:off x="4159137" y="879468"/>
            <a:ext cx="1565031" cy="7112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4000" kern="10" spc="-40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struct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13107" y="3003544"/>
            <a:ext cx="2526323" cy="2016125"/>
            <a:chOff x="839" y="1797"/>
            <a:chExt cx="1724" cy="1270"/>
          </a:xfrm>
        </p:grpSpPr>
        <p:sp>
          <p:nvSpPr>
            <p:cNvPr id="541705" name="Oval 9"/>
            <p:cNvSpPr>
              <a:spLocks noChangeArrowheads="1"/>
            </p:cNvSpPr>
            <p:nvPr/>
          </p:nvSpPr>
          <p:spPr bwMode="auto">
            <a:xfrm>
              <a:off x="1247" y="2115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06" name="Oval 10"/>
            <p:cNvSpPr>
              <a:spLocks noChangeArrowheads="1"/>
            </p:cNvSpPr>
            <p:nvPr/>
          </p:nvSpPr>
          <p:spPr bwMode="auto">
            <a:xfrm>
              <a:off x="839" y="2160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07" name="Oval 11"/>
            <p:cNvSpPr>
              <a:spLocks noChangeArrowheads="1"/>
            </p:cNvSpPr>
            <p:nvPr/>
          </p:nvSpPr>
          <p:spPr bwMode="auto">
            <a:xfrm>
              <a:off x="1383" y="1797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08" name="Oval 12"/>
            <p:cNvSpPr>
              <a:spLocks noChangeArrowheads="1"/>
            </p:cNvSpPr>
            <p:nvPr/>
          </p:nvSpPr>
          <p:spPr bwMode="auto">
            <a:xfrm>
              <a:off x="975" y="2568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09" name="Oval 13"/>
            <p:cNvSpPr>
              <a:spLocks noChangeArrowheads="1"/>
            </p:cNvSpPr>
            <p:nvPr/>
          </p:nvSpPr>
          <p:spPr bwMode="auto">
            <a:xfrm>
              <a:off x="2245" y="1933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0" name="Oval 14"/>
            <p:cNvSpPr>
              <a:spLocks noChangeArrowheads="1"/>
            </p:cNvSpPr>
            <p:nvPr/>
          </p:nvSpPr>
          <p:spPr bwMode="auto">
            <a:xfrm>
              <a:off x="1882" y="1797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1" name="Oval 15"/>
            <p:cNvSpPr>
              <a:spLocks noChangeArrowheads="1"/>
            </p:cNvSpPr>
            <p:nvPr/>
          </p:nvSpPr>
          <p:spPr bwMode="auto">
            <a:xfrm>
              <a:off x="1701" y="2205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2" name="Oval 16"/>
            <p:cNvSpPr>
              <a:spLocks noChangeArrowheads="1"/>
            </p:cNvSpPr>
            <p:nvPr/>
          </p:nvSpPr>
          <p:spPr bwMode="auto">
            <a:xfrm>
              <a:off x="1429" y="2478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3" name="Oval 17"/>
            <p:cNvSpPr>
              <a:spLocks noChangeArrowheads="1"/>
            </p:cNvSpPr>
            <p:nvPr/>
          </p:nvSpPr>
          <p:spPr bwMode="auto">
            <a:xfrm>
              <a:off x="1973" y="2523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4" name="Oval 18"/>
            <p:cNvSpPr>
              <a:spLocks noChangeArrowheads="1"/>
            </p:cNvSpPr>
            <p:nvPr/>
          </p:nvSpPr>
          <p:spPr bwMode="auto">
            <a:xfrm>
              <a:off x="1610" y="2795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869242" y="3074982"/>
            <a:ext cx="2325565" cy="2016125"/>
            <a:chOff x="3334" y="1842"/>
            <a:chExt cx="1587" cy="1270"/>
          </a:xfrm>
        </p:grpSpPr>
        <p:sp>
          <p:nvSpPr>
            <p:cNvPr id="541716" name="Oval 20"/>
            <p:cNvSpPr>
              <a:spLocks noChangeArrowheads="1"/>
            </p:cNvSpPr>
            <p:nvPr/>
          </p:nvSpPr>
          <p:spPr bwMode="auto">
            <a:xfrm>
              <a:off x="3560" y="1933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7" name="Oval 21"/>
            <p:cNvSpPr>
              <a:spLocks noChangeArrowheads="1"/>
            </p:cNvSpPr>
            <p:nvPr/>
          </p:nvSpPr>
          <p:spPr bwMode="auto">
            <a:xfrm>
              <a:off x="3334" y="2251"/>
              <a:ext cx="318" cy="272"/>
            </a:xfrm>
            <a:prstGeom prst="ellipse">
              <a:avLst/>
            </a:prstGeom>
            <a:solidFill>
              <a:srgbClr val="CC99FF">
                <a:alpha val="69000"/>
              </a:srgbClr>
            </a:solidFill>
            <a:ln w="28575" algn="ctr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8" name="AutoShape 22"/>
            <p:cNvSpPr>
              <a:spLocks noChangeArrowheads="1"/>
            </p:cNvSpPr>
            <p:nvPr/>
          </p:nvSpPr>
          <p:spPr bwMode="auto">
            <a:xfrm>
              <a:off x="3424" y="2659"/>
              <a:ext cx="362" cy="318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>
                <a:alpha val="69000"/>
              </a:srgb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19" name="AutoShape 23"/>
            <p:cNvSpPr>
              <a:spLocks noChangeArrowheads="1"/>
            </p:cNvSpPr>
            <p:nvPr/>
          </p:nvSpPr>
          <p:spPr bwMode="auto">
            <a:xfrm>
              <a:off x="4558" y="1842"/>
              <a:ext cx="362" cy="318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>
                <a:alpha val="69000"/>
              </a:srgb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0" name="AutoShape 24"/>
            <p:cNvSpPr>
              <a:spLocks noChangeArrowheads="1"/>
            </p:cNvSpPr>
            <p:nvPr/>
          </p:nvSpPr>
          <p:spPr bwMode="auto">
            <a:xfrm>
              <a:off x="4059" y="1842"/>
              <a:ext cx="362" cy="318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>
                <a:alpha val="69000"/>
              </a:srgbClr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1" name="AutoShape 25"/>
            <p:cNvSpPr>
              <a:spLocks noChangeArrowheads="1"/>
            </p:cNvSpPr>
            <p:nvPr/>
          </p:nvSpPr>
          <p:spPr bwMode="auto">
            <a:xfrm>
              <a:off x="3833" y="2205"/>
              <a:ext cx="408" cy="408"/>
            </a:xfrm>
            <a:prstGeom prst="cube">
              <a:avLst>
                <a:gd name="adj" fmla="val 25000"/>
              </a:avLst>
            </a:prstGeom>
            <a:solidFill>
              <a:srgbClr val="00FFFF">
                <a:alpha val="69000"/>
              </a:srgbClr>
            </a:solidFill>
            <a:ln w="2857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2" name="AutoShape 26"/>
            <p:cNvSpPr>
              <a:spLocks noChangeArrowheads="1"/>
            </p:cNvSpPr>
            <p:nvPr/>
          </p:nvSpPr>
          <p:spPr bwMode="auto">
            <a:xfrm>
              <a:off x="4513" y="2296"/>
              <a:ext cx="408" cy="408"/>
            </a:xfrm>
            <a:prstGeom prst="cube">
              <a:avLst>
                <a:gd name="adj" fmla="val 25000"/>
              </a:avLst>
            </a:prstGeom>
            <a:solidFill>
              <a:srgbClr val="00FFFF">
                <a:alpha val="69000"/>
              </a:srgbClr>
            </a:solidFill>
            <a:ln w="2857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3" name="AutoShape 27"/>
            <p:cNvSpPr>
              <a:spLocks noChangeArrowheads="1"/>
            </p:cNvSpPr>
            <p:nvPr/>
          </p:nvSpPr>
          <p:spPr bwMode="auto">
            <a:xfrm>
              <a:off x="4014" y="2704"/>
              <a:ext cx="408" cy="408"/>
            </a:xfrm>
            <a:prstGeom prst="cube">
              <a:avLst>
                <a:gd name="adj" fmla="val 25000"/>
              </a:avLst>
            </a:prstGeom>
            <a:solidFill>
              <a:srgbClr val="00FFFF">
                <a:alpha val="69000"/>
              </a:srgbClr>
            </a:solidFill>
            <a:ln w="2857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17F85-5228-5140-AF0A-379BF48A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pembuatan</a:t>
            </a:r>
            <a:r>
              <a:rPr lang="en-US" dirty="0"/>
              <a:t> Struct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96638-67EC-4D45-A7C2-9429ABD6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91640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00B0F0"/>
                </a:solidFill>
              </a:rPr>
              <a:t>nama_struct</a:t>
            </a:r>
            <a:endParaRPr lang="en-US" dirty="0">
              <a:solidFill>
                <a:srgbClr val="00B0F0"/>
              </a:solidFill>
            </a:endParaRPr>
          </a:p>
          <a:p>
            <a:pPr marL="82296" indent="0">
              <a:buNone/>
            </a:pPr>
            <a:r>
              <a:rPr lang="en-US" dirty="0"/>
              <a:t>{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type_data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member1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type_data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member2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	…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type_data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memberN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};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286D6-7C61-4E43-8256-3C38EF32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A6EE5-2B19-2843-83B9-C423B1F6313C}"/>
              </a:ext>
            </a:extLst>
          </p:cNvPr>
          <p:cNvCxnSpPr>
            <a:cxnSpLocks/>
          </p:cNvCxnSpPr>
          <p:nvPr/>
        </p:nvCxnSpPr>
        <p:spPr>
          <a:xfrm flipV="1">
            <a:off x="1547664" y="2996952"/>
            <a:ext cx="50405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F1DD87-913D-A049-98A6-630F8FF207E0}"/>
              </a:ext>
            </a:extLst>
          </p:cNvPr>
          <p:cNvCxnSpPr>
            <a:cxnSpLocks/>
          </p:cNvCxnSpPr>
          <p:nvPr/>
        </p:nvCxnSpPr>
        <p:spPr>
          <a:xfrm>
            <a:off x="1547664" y="4869590"/>
            <a:ext cx="504056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F9951-83AA-0349-8959-C9D23E381A43}"/>
              </a:ext>
            </a:extLst>
          </p:cNvPr>
          <p:cNvCxnSpPr>
            <a:cxnSpLocks/>
          </p:cNvCxnSpPr>
          <p:nvPr/>
        </p:nvCxnSpPr>
        <p:spPr>
          <a:xfrm flipH="1">
            <a:off x="4860032" y="1417638"/>
            <a:ext cx="122413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51FECC-0074-AD4A-80A0-EAF8499AEFB5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5777509"/>
            <a:ext cx="288032" cy="6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855950-AB0F-624D-A0E9-0903B48DD09A}"/>
              </a:ext>
            </a:extLst>
          </p:cNvPr>
          <p:cNvSpPr/>
          <p:nvPr/>
        </p:nvSpPr>
        <p:spPr>
          <a:xfrm>
            <a:off x="5472100" y="1344869"/>
            <a:ext cx="2268252" cy="4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tipe</a:t>
            </a:r>
            <a:r>
              <a:rPr lang="en-US" dirty="0"/>
              <a:t> data struct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66185-5EEA-A941-B2A7-DFEE9137CCAB}"/>
              </a:ext>
            </a:extLst>
          </p:cNvPr>
          <p:cNvSpPr/>
          <p:nvPr/>
        </p:nvSpPr>
        <p:spPr>
          <a:xfrm>
            <a:off x="215516" y="3533027"/>
            <a:ext cx="2268252" cy="4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Pembuka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9E7A0B-52B2-834F-817F-E39B20F1E01F}"/>
              </a:ext>
            </a:extLst>
          </p:cNvPr>
          <p:cNvSpPr/>
          <p:nvPr/>
        </p:nvSpPr>
        <p:spPr>
          <a:xfrm>
            <a:off x="359532" y="4475843"/>
            <a:ext cx="2268252" cy="4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B3CCE-91E8-4641-B505-27CBFCEFCF71}"/>
              </a:ext>
            </a:extLst>
          </p:cNvPr>
          <p:cNvSpPr/>
          <p:nvPr/>
        </p:nvSpPr>
        <p:spPr>
          <a:xfrm>
            <a:off x="1799692" y="6276473"/>
            <a:ext cx="2268252" cy="43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25550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067175" y="2133600"/>
            <a:ext cx="4321175" cy="3887788"/>
          </a:xfrm>
          <a:prstGeom prst="rect">
            <a:avLst/>
          </a:prstGeom>
          <a:solidFill>
            <a:srgbClr val="CBFF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/>
          </p:nvPr>
        </p:nvSpPr>
        <p:spPr>
          <a:xfrm>
            <a:off x="1116013" y="1052513"/>
            <a:ext cx="7848600" cy="5400675"/>
          </a:xfrm>
          <a:noFill/>
        </p:spPr>
        <p:txBody>
          <a:bodyPr anchor="t"/>
          <a:lstStyle/>
          <a:p>
            <a:pPr marL="342900" indent="-342900" algn="l" eaLnBrk="1" hangingPunct="1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Gabungan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beberapa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variable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tipe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berbeda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116013" y="2565400"/>
            <a:ext cx="1655762" cy="1871663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学籍番号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名前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生年月日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体重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身長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260475" y="2709863"/>
            <a:ext cx="1655763" cy="1871662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学籍番号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名前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生年月日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体重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身長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476375" y="2925763"/>
            <a:ext cx="1655763" cy="1871662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学籍番号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名前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生年月日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体重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身長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692275" y="3141663"/>
            <a:ext cx="1655763" cy="1871662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学籍番号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名前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生年月日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体重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身長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908175" y="3357563"/>
            <a:ext cx="1655763" cy="1871662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学籍番号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名前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生年月日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体重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身長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124075" y="3573463"/>
            <a:ext cx="1655763" cy="1871662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nama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math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biology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geography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English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Bhs.Indonesia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Nilai rata-rata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552950" y="2276475"/>
            <a:ext cx="2926099" cy="369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struct  Nilai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char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nama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math;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biology;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geography;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english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ratarata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struct Nilai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4427538" y="4941888"/>
            <a:ext cx="3168798" cy="647700"/>
          </a:xfrm>
          <a:prstGeom prst="ellipse">
            <a:avLst/>
          </a:prstGeom>
          <a:noFill/>
          <a:ln w="2844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>
            <a:off x="4641850" y="5516563"/>
            <a:ext cx="292100" cy="576262"/>
          </a:xfrm>
          <a:prstGeom prst="line">
            <a:avLst/>
          </a:prstGeom>
          <a:noFill/>
          <a:ln w="2844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4267200" y="6184900"/>
            <a:ext cx="347753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CC3300"/>
                </a:solidFill>
                <a:latin typeface="Arial" charset="0"/>
              </a:rPr>
              <a:t>Deklarasi</a:t>
            </a:r>
            <a:r>
              <a:rPr lang="en-US" sz="1800" dirty="0">
                <a:solidFill>
                  <a:srgbClr val="CC3300"/>
                </a:solidFill>
                <a:latin typeface="Arial" charset="0"/>
              </a:rPr>
              <a:t> variable </a:t>
            </a:r>
            <a:r>
              <a:rPr lang="en-US" sz="1800" dirty="0" err="1">
                <a:solidFill>
                  <a:srgbClr val="CC3300"/>
                </a:solidFill>
                <a:latin typeface="Arial" charset="0"/>
              </a:rPr>
              <a:t>dengan</a:t>
            </a:r>
            <a:r>
              <a:rPr lang="en-US" sz="1800" dirty="0">
                <a:solidFill>
                  <a:srgbClr val="CC3300"/>
                </a:solidFill>
                <a:latin typeface="Arial" charset="0"/>
              </a:rPr>
              <a:t> struct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title" idx="1"/>
          </p:nvPr>
        </p:nvSpPr>
        <p:spPr>
          <a:xfrm>
            <a:off x="1116013" y="271535"/>
            <a:ext cx="7772400" cy="576263"/>
          </a:xfrm>
          <a:solidFill>
            <a:srgbClr val="841F00"/>
          </a:solidFill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>
                <a:solidFill>
                  <a:srgbClr val="FFFFFF"/>
                </a:solidFill>
                <a:latin typeface="Arial Rounded MT Bold" pitchFamily="32" charset="0"/>
              </a:rPr>
              <a:t>Struct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5F38A-2CC0-D247-9825-4A96B163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0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33425" y="1214422"/>
            <a:ext cx="7953375" cy="1252537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Akses langsung ke variable dengan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　 </a:t>
            </a:r>
            <a:r>
              <a:rPr lang="en-US" sz="2800" b="1">
                <a:solidFill>
                  <a:srgbClr val="000000"/>
                </a:solidFill>
                <a:latin typeface="Arial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　  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(dot operator)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Akses lewat  pointer dengan  -&gt;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(arrow operator)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 　　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16013" y="2830497"/>
            <a:ext cx="2395537" cy="1739900"/>
          </a:xfrm>
          <a:prstGeom prst="rect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CONTOH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float b;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 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CONTOH x,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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y;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652838" y="3060684"/>
            <a:ext cx="4753522" cy="20335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y=&amp;x; 　　address x ( &amp;x)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dimasukkan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ke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y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Akses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x.a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              	    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x.b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	y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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&gt;a                           y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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&gt;b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　　　　(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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y).a　　　　　　　(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</a:rPr>
              <a:t>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y).b </a:t>
            </a:r>
          </a:p>
        </p:txBody>
      </p:sp>
      <p:sp>
        <p:nvSpPr>
          <p:cNvPr id="15365" name="AutoShape 4"/>
          <p:cNvSpPr>
            <a:spLocks/>
          </p:cNvSpPr>
          <p:nvPr/>
        </p:nvSpPr>
        <p:spPr bwMode="auto">
          <a:xfrm>
            <a:off x="5372100" y="4264009"/>
            <a:ext cx="136525" cy="798513"/>
          </a:xfrm>
          <a:prstGeom prst="rightBrace">
            <a:avLst>
              <a:gd name="adj1" fmla="val 4874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7451725" y="4264009"/>
            <a:ext cx="150813" cy="798513"/>
          </a:xfrm>
          <a:prstGeom prst="rightBrace">
            <a:avLst>
              <a:gd name="adj1" fmla="val 4412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108575" y="5335572"/>
            <a:ext cx="3625850" cy="3683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</a:rPr>
              <a:t>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&gt;a  adalah singkatan dari  (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</a:rPr>
              <a:t>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y).a</a:t>
            </a:r>
          </a:p>
        </p:txBody>
      </p:sp>
      <p:graphicFrame>
        <p:nvGraphicFramePr>
          <p:cNvPr id="16391" name="Group 7"/>
          <p:cNvGraphicFramePr>
            <a:graphicFrameLocks noGrp="1"/>
          </p:cNvGraphicFramePr>
          <p:nvPr/>
        </p:nvGraphicFramePr>
        <p:xfrm>
          <a:off x="611188" y="4846622"/>
          <a:ext cx="3498850" cy="1565275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variabel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Pointer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Deklarasi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 a;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int *a;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Nilai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*a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address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&amp;a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a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0" name="Text Box 51"/>
          <p:cNvSpPr txBox="1">
            <a:spLocks noChangeArrowheads="1"/>
          </p:cNvSpPr>
          <p:nvPr/>
        </p:nvSpPr>
        <p:spPr bwMode="auto">
          <a:xfrm>
            <a:off x="5561013" y="4435459"/>
            <a:ext cx="7381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sama</a:t>
            </a:r>
          </a:p>
        </p:txBody>
      </p:sp>
      <p:sp>
        <p:nvSpPr>
          <p:cNvPr id="15391" name="Text Box 52"/>
          <p:cNvSpPr txBox="1">
            <a:spLocks noChangeArrowheads="1"/>
          </p:cNvSpPr>
          <p:nvPr/>
        </p:nvSpPr>
        <p:spPr bwMode="auto">
          <a:xfrm>
            <a:off x="7718425" y="4414822"/>
            <a:ext cx="7381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sama</a:t>
            </a:r>
          </a:p>
        </p:txBody>
      </p:sp>
      <p:sp>
        <p:nvSpPr>
          <p:cNvPr id="16437" name="Rectangle 53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76263"/>
          </a:xfrm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/>
              <a:t>Cara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/field </a:t>
            </a:r>
            <a:r>
              <a:rPr lang="en-US" sz="2800" dirty="0" err="1"/>
              <a:t>struct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1816A-3B24-2042-9F93-E4428BE2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29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7" y="260350"/>
            <a:ext cx="7413005" cy="576263"/>
          </a:xfrm>
          <a:effectLst>
            <a:outerShdw dist="107933" dir="2700000" algn="ctr" rotWithShape="0">
              <a:srgbClr val="808080">
                <a:alpha val="50027"/>
              </a:srgbClr>
            </a:outerShdw>
          </a:effec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/>
              <a:t>typedef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5288" y="1268413"/>
            <a:ext cx="4105275" cy="4968875"/>
          </a:xfrm>
          <a:prstGeom prst="rect">
            <a:avLst/>
          </a:prstGeom>
          <a:solidFill>
            <a:srgbClr val="CBFF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950788" y="1411288"/>
            <a:ext cx="3405188" cy="448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struct  Nilai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char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nama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math;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biology;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geography;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english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ratarata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main()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    struct Nilai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    --proses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komputasi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—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716463" y="1268413"/>
            <a:ext cx="4105275" cy="4968875"/>
          </a:xfrm>
          <a:prstGeom prst="rect">
            <a:avLst/>
          </a:prstGeom>
          <a:solidFill>
            <a:srgbClr val="CBFF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200650" y="1411288"/>
            <a:ext cx="3405188" cy="448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char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nama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math;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biology;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geography;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english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bi;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float  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ratarata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 Nilai;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main()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    Nilai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Mahasiswa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[10];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    --proses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komputasi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—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95288" y="5805488"/>
            <a:ext cx="4176712" cy="6429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Ketika dideklarasikan, harus menulis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“struct　nama_structure”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716463" y="5876925"/>
            <a:ext cx="4248150" cy="9175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Ketika dideklarasikan, tidak perlu menulis “struct　nama_structure”.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“nilai” dipakai sebagai tipe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6C2E9-C007-BF4A-BE60-66169887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DA51-39B0-AB4B-A5AF-ED465494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665168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Penggunaan</a:t>
            </a:r>
            <a:r>
              <a:rPr lang="en-US" dirty="0"/>
              <a:t> Struct : </a:t>
            </a:r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struct </a:t>
            </a:r>
            <a:r>
              <a:rPr lang="en-US" dirty="0" err="1">
                <a:latin typeface="Courier" pitchFamily="2" charset="0"/>
              </a:rPr>
              <a:t>Mhs</a:t>
            </a:r>
            <a:endParaRPr lang="en-US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char Nama[20];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tinggi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float IPK;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};</a:t>
            </a:r>
          </a:p>
          <a:p>
            <a:endParaRPr lang="en-US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struct </a:t>
            </a:r>
            <a:r>
              <a:rPr lang="en-US" dirty="0" err="1">
                <a:latin typeface="Courier" pitchFamily="2" charset="0"/>
              </a:rPr>
              <a:t>Mhs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KelasA</a:t>
            </a:r>
            <a:r>
              <a:rPr lang="en-US" dirty="0">
                <a:latin typeface="Courier" pitchFamily="2" charset="0"/>
              </a:rPr>
              <a:t>[20];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Ketik</a:t>
            </a:r>
            <a:r>
              <a:rPr lang="en-US" dirty="0">
                <a:latin typeface="Courier" pitchFamily="2" charset="0"/>
              </a:rPr>
              <a:t> Data Orang </a:t>
            </a:r>
            <a:r>
              <a:rPr lang="en-US" dirty="0" err="1">
                <a:latin typeface="Courier" pitchFamily="2" charset="0"/>
              </a:rPr>
              <a:t>Pertama</a:t>
            </a:r>
            <a:r>
              <a:rPr lang="en-US" dirty="0">
                <a:latin typeface="Courier" pitchFamily="2" charset="0"/>
              </a:rPr>
              <a:t> : \n");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Ketik</a:t>
            </a:r>
            <a:r>
              <a:rPr lang="en-US" dirty="0">
                <a:latin typeface="Courier" pitchFamily="2" charset="0"/>
              </a:rPr>
              <a:t> Nama : ");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gets(</a:t>
            </a:r>
            <a:r>
              <a:rPr lang="en-US" dirty="0" err="1">
                <a:latin typeface="Courier" pitchFamily="2" charset="0"/>
              </a:rPr>
              <a:t>KelasA</a:t>
            </a:r>
            <a:r>
              <a:rPr lang="en-US" dirty="0">
                <a:latin typeface="Courier" pitchFamily="2" charset="0"/>
              </a:rPr>
              <a:t>[0].Nama);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Ketik</a:t>
            </a:r>
            <a:r>
              <a:rPr lang="en-US" dirty="0">
                <a:latin typeface="Courier" pitchFamily="2" charset="0"/>
              </a:rPr>
              <a:t> Tinggi : ");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>
                <a:latin typeface="Courier" pitchFamily="2" charset="0"/>
              </a:rPr>
              <a:t>("%d",&amp;</a:t>
            </a:r>
            <a:r>
              <a:rPr lang="en-US" dirty="0" err="1">
                <a:latin typeface="Courier" pitchFamily="2" charset="0"/>
              </a:rPr>
              <a:t>KelasA</a:t>
            </a:r>
            <a:r>
              <a:rPr lang="en-US" dirty="0">
                <a:latin typeface="Courier" pitchFamily="2" charset="0"/>
              </a:rPr>
              <a:t>[0].</a:t>
            </a:r>
            <a:r>
              <a:rPr lang="en-US" dirty="0" err="1">
                <a:latin typeface="Courier" pitchFamily="2" charset="0"/>
              </a:rPr>
              <a:t>tinggi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Ketik</a:t>
            </a:r>
            <a:r>
              <a:rPr lang="en-US" dirty="0">
                <a:latin typeface="Courier" pitchFamily="2" charset="0"/>
              </a:rPr>
              <a:t> Tinggi : ");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scanf</a:t>
            </a:r>
            <a:r>
              <a:rPr lang="en-US" dirty="0">
                <a:latin typeface="Courier" pitchFamily="2" charset="0"/>
              </a:rPr>
              <a:t>("%f",&amp;</a:t>
            </a:r>
            <a:r>
              <a:rPr lang="en-US" dirty="0" err="1">
                <a:latin typeface="Courier" pitchFamily="2" charset="0"/>
              </a:rPr>
              <a:t>KelasA</a:t>
            </a:r>
            <a:r>
              <a:rPr lang="en-US" dirty="0">
                <a:latin typeface="Courier" pitchFamily="2" charset="0"/>
              </a:rPr>
              <a:t>[0].IPK);</a:t>
            </a:r>
          </a:p>
          <a:p>
            <a:pPr marL="82296" indent="0">
              <a:buNone/>
            </a:pPr>
            <a:endParaRPr lang="en-US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    return 0;</a:t>
            </a:r>
          </a:p>
          <a:p>
            <a:pPr marL="82296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C704-A441-9442-A125-C1996F76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E7AC-9774-C24C-B7DE-2FB898AE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562074"/>
          </a:xfrm>
        </p:spPr>
        <p:txBody>
          <a:bodyPr>
            <a:no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: </a:t>
            </a:r>
            <a:r>
              <a:rPr lang="en-ID" sz="2800" b="1" dirty="0">
                <a:effectLst/>
              </a:rPr>
              <a:t>Passing Struct </a:t>
            </a:r>
            <a:r>
              <a:rPr lang="en-ID" sz="2800" b="1" dirty="0" err="1">
                <a:effectLst/>
              </a:rPr>
              <a:t>ke</a:t>
            </a:r>
            <a:r>
              <a:rPr lang="en-ID" sz="2800" b="1" dirty="0">
                <a:effectLst/>
              </a:rPr>
              <a:t> </a:t>
            </a:r>
            <a:r>
              <a:rPr lang="en-ID" sz="2800" b="1" dirty="0" err="1">
                <a:effectLst/>
              </a:rPr>
              <a:t>dalam</a:t>
            </a:r>
            <a:r>
              <a:rPr lang="en-ID" sz="2800" b="1" dirty="0">
                <a:effectLst/>
              </a:rPr>
              <a:t> </a:t>
            </a:r>
            <a:r>
              <a:rPr lang="en-ID" sz="2800" b="1" dirty="0" err="1">
                <a:effectLst/>
              </a:rPr>
              <a:t>Fungsi</a:t>
            </a:r>
            <a:br>
              <a:rPr lang="en-ID" sz="2800" b="1" dirty="0">
                <a:effectLst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F91D-3EBB-8743-982A-EADFA729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692696"/>
            <a:ext cx="7498080" cy="580107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#include &lt;</a:t>
            </a:r>
            <a:r>
              <a:rPr lang="en-ID" sz="1800" dirty="0" err="1">
                <a:latin typeface="Courier" pitchFamily="2" charset="0"/>
              </a:rPr>
              <a:t>stdio.h</a:t>
            </a:r>
            <a:r>
              <a:rPr lang="en-ID" sz="1800" dirty="0">
                <a:latin typeface="Courier" pitchFamily="2" charset="0"/>
              </a:rPr>
              <a:t>&gt;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#include &lt;</a:t>
            </a:r>
            <a:r>
              <a:rPr lang="en-ID" sz="1800" dirty="0" err="1">
                <a:latin typeface="Courier" pitchFamily="2" charset="0"/>
              </a:rPr>
              <a:t>string.h</a:t>
            </a:r>
            <a:r>
              <a:rPr lang="en-ID" sz="1800" dirty="0">
                <a:latin typeface="Courier" pitchFamily="2" charset="0"/>
              </a:rPr>
              <a:t>&gt;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struct student 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{ </a:t>
            </a:r>
          </a:p>
          <a:p>
            <a:pPr marL="356616" lvl="1" indent="0">
              <a:buNone/>
            </a:pPr>
            <a:r>
              <a:rPr lang="en-ID" sz="1800" dirty="0">
                <a:latin typeface="Courier" pitchFamily="2" charset="0"/>
              </a:rPr>
              <a:t>char name[50]; </a:t>
            </a:r>
          </a:p>
          <a:p>
            <a:pPr marL="356616" lvl="1" indent="0">
              <a:buNone/>
            </a:pPr>
            <a:r>
              <a:rPr lang="en-ID" sz="1800" dirty="0" err="1">
                <a:latin typeface="Courier" pitchFamily="2" charset="0"/>
              </a:rPr>
              <a:t>int</a:t>
            </a:r>
            <a:r>
              <a:rPr lang="en-ID" sz="1800" dirty="0">
                <a:latin typeface="Courier" pitchFamily="2" charset="0"/>
              </a:rPr>
              <a:t> age; 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}; </a:t>
            </a:r>
          </a:p>
          <a:p>
            <a:pPr marL="82296" indent="0">
              <a:buNone/>
            </a:pPr>
            <a:endParaRPr lang="en-ID" sz="800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void main() 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{ </a:t>
            </a:r>
          </a:p>
          <a:p>
            <a:pPr marL="356616" lvl="1" indent="0">
              <a:buNone/>
            </a:pPr>
            <a:r>
              <a:rPr lang="en-ID" sz="1800" dirty="0">
                <a:latin typeface="Courier" pitchFamily="2" charset="0"/>
              </a:rPr>
              <a:t>struct student s1; </a:t>
            </a:r>
          </a:p>
          <a:p>
            <a:pPr marL="356616" lvl="1" indent="0">
              <a:buNone/>
            </a:pPr>
            <a:r>
              <a:rPr lang="en-ID" sz="1800" dirty="0" err="1">
                <a:latin typeface="Courier" pitchFamily="2" charset="0"/>
              </a:rPr>
              <a:t>printf</a:t>
            </a:r>
            <a:r>
              <a:rPr lang="en-ID" sz="1800" dirty="0">
                <a:latin typeface="Courier" pitchFamily="2" charset="0"/>
              </a:rPr>
              <a:t>("Enter name: "); </a:t>
            </a:r>
          </a:p>
          <a:p>
            <a:pPr marL="356616" lvl="1" indent="0">
              <a:buNone/>
            </a:pPr>
            <a:r>
              <a:rPr lang="en-ID" sz="1800" dirty="0">
                <a:latin typeface="Courier" pitchFamily="2" charset="0"/>
              </a:rPr>
              <a:t>gets(s1.name); </a:t>
            </a:r>
          </a:p>
          <a:p>
            <a:pPr marL="356616" lvl="1" indent="0">
              <a:buNone/>
            </a:pPr>
            <a:r>
              <a:rPr lang="en-ID" sz="1800" dirty="0" err="1">
                <a:latin typeface="Courier" pitchFamily="2" charset="0"/>
              </a:rPr>
              <a:t>printf</a:t>
            </a:r>
            <a:r>
              <a:rPr lang="en-ID" sz="1800" dirty="0">
                <a:latin typeface="Courier" pitchFamily="2" charset="0"/>
              </a:rPr>
              <a:t>("Enter age: "); </a:t>
            </a:r>
          </a:p>
          <a:p>
            <a:pPr marL="356616" lvl="1" indent="0">
              <a:buNone/>
            </a:pPr>
            <a:r>
              <a:rPr lang="en-ID" sz="1800" dirty="0" err="1">
                <a:latin typeface="Courier" pitchFamily="2" charset="0"/>
              </a:rPr>
              <a:t>scanf</a:t>
            </a:r>
            <a:r>
              <a:rPr lang="en-ID" sz="1800" dirty="0">
                <a:latin typeface="Courier" pitchFamily="2" charset="0"/>
              </a:rPr>
              <a:t>("%d", &amp;s1.age); </a:t>
            </a:r>
          </a:p>
          <a:p>
            <a:pPr marL="356616" lvl="1" indent="0">
              <a:buNone/>
            </a:pPr>
            <a:r>
              <a:rPr lang="en-ID" sz="1800" dirty="0">
                <a:latin typeface="Courier" pitchFamily="2" charset="0"/>
              </a:rPr>
              <a:t>display(s1); </a:t>
            </a:r>
          </a:p>
          <a:p>
            <a:pPr marL="356616" lvl="1" indent="0">
              <a:buNone/>
            </a:pPr>
            <a:r>
              <a:rPr lang="en-ID" sz="1800" dirty="0">
                <a:latin typeface="Courier" pitchFamily="2" charset="0"/>
              </a:rPr>
              <a:t>// passing structure as an argument </a:t>
            </a:r>
          </a:p>
          <a:p>
            <a:pPr marL="82296" indent="0">
              <a:buNone/>
            </a:pPr>
            <a:r>
              <a:rPr lang="en-ID" sz="1800" dirty="0">
                <a:latin typeface="Courier" pitchFamily="2" charset="0"/>
              </a:rPr>
              <a:t>}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CB96-A56A-C745-8F49-1DC0AF9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456C-EE36-1443-9F99-5F5A6582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Materi</a:t>
            </a:r>
            <a:r>
              <a:rPr lang="en-US" dirty="0">
                <a:latin typeface="Avenir Next Condensed" panose="020B0506020202020204" pitchFamily="34" charset="0"/>
              </a:rPr>
              <a:t> </a:t>
            </a:r>
            <a:r>
              <a:rPr lang="en-US" dirty="0" err="1">
                <a:latin typeface="Avenir Next Condensed" panose="020B0506020202020204" pitchFamily="34" charset="0"/>
              </a:rPr>
              <a:t>Struktur</a:t>
            </a:r>
            <a:r>
              <a:rPr lang="en-US" dirty="0">
                <a:latin typeface="Avenir Next Condensed" panose="020B0506020202020204" pitchFamily="34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BCCF-2B2B-2F4F-AD0C-04D3B40C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D" dirty="0" err="1">
                <a:latin typeface="Avenir Next Condensed" panose="020B0506020202020204" pitchFamily="34" charset="0"/>
              </a:rPr>
              <a:t>Pengenalan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dan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Struktur</a:t>
            </a:r>
            <a:r>
              <a:rPr lang="en-ID" dirty="0">
                <a:latin typeface="Avenir Next Condensed" panose="020B0506020202020204" pitchFamily="34" charset="0"/>
              </a:rPr>
              <a:t> Data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>
                <a:latin typeface="Avenir Next Condensed" panose="020B0506020202020204" pitchFamily="34" charset="0"/>
              </a:rPr>
              <a:t>Stack </a:t>
            </a:r>
            <a:r>
              <a:rPr lang="en-ID" dirty="0" err="1">
                <a:latin typeface="Avenir Next Condensed" panose="020B0506020202020204" pitchFamily="34" charset="0"/>
              </a:rPr>
              <a:t>dan</a:t>
            </a:r>
            <a:r>
              <a:rPr lang="en-ID" dirty="0">
                <a:latin typeface="Avenir Next Condensed" panose="020B0506020202020204" pitchFamily="34" charset="0"/>
              </a:rPr>
              <a:t> queue (</a:t>
            </a:r>
            <a:r>
              <a:rPr lang="en-ID" dirty="0" err="1">
                <a:latin typeface="Avenir Next Condensed" panose="020B0506020202020204" pitchFamily="34" charset="0"/>
              </a:rPr>
              <a:t>menggunakan</a:t>
            </a:r>
            <a:r>
              <a:rPr lang="en-ID" dirty="0">
                <a:latin typeface="Avenir Next Condensed" panose="020B0506020202020204" pitchFamily="34" charset="0"/>
              </a:rPr>
              <a:t> Array)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 err="1">
                <a:latin typeface="Avenir Next Condensed" panose="020B0506020202020204" pitchFamily="34" charset="0"/>
              </a:rPr>
              <a:t>Senarai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Berantai</a:t>
            </a:r>
            <a:r>
              <a:rPr lang="en-ID" dirty="0">
                <a:latin typeface="Avenir Next Condensed" panose="020B0506020202020204" pitchFamily="34" charset="0"/>
              </a:rPr>
              <a:t>/Linked List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 err="1">
                <a:latin typeface="Avenir Next Condensed" panose="020B0506020202020204" pitchFamily="34" charset="0"/>
              </a:rPr>
              <a:t>Rekursif</a:t>
            </a:r>
            <a:endParaRPr lang="en-ID" dirty="0">
              <a:latin typeface="Avenir Next Condensed" panose="020B0506020202020204" pitchFamily="34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ID" dirty="0">
                <a:latin typeface="Avenir Next Condensed" panose="020B0506020202020204" pitchFamily="34" charset="0"/>
              </a:rPr>
              <a:t>Hashing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>
                <a:latin typeface="Avenir Next Condensed" panose="020B0506020202020204" pitchFamily="34" charset="0"/>
              </a:rPr>
              <a:t>Sorting/Searching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>
                <a:latin typeface="Avenir Next Condensed" panose="020B0506020202020204" pitchFamily="34" charset="0"/>
              </a:rPr>
              <a:t>Graph</a:t>
            </a:r>
          </a:p>
          <a:p>
            <a:pPr marL="596646" indent="-514350">
              <a:buFont typeface="+mj-lt"/>
              <a:buAutoNum type="arabicPeriod"/>
            </a:pPr>
            <a:r>
              <a:rPr lang="en-ID" dirty="0">
                <a:latin typeface="Avenir Next Condensed" panose="020B0506020202020204" pitchFamily="34" charset="0"/>
              </a:rPr>
              <a:t>Tree</a:t>
            </a:r>
          </a:p>
          <a:p>
            <a:pPr marL="596646" indent="-514350">
              <a:buFont typeface="+mj-lt"/>
              <a:buAutoNum type="arabicPeriod"/>
            </a:pPr>
            <a:endParaRPr lang="en-ID" dirty="0">
              <a:latin typeface="Avenir Next Condensed" panose="020B0506020202020204" pitchFamily="34" charset="0"/>
            </a:endParaRPr>
          </a:p>
          <a:p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D7C4-E7FE-164B-8F9C-44DFDE2E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EB59-3633-7148-AFAD-F0AEA446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D92E-292B-2B41-AAA1-449DB394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3315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D" sz="2400" dirty="0">
                <a:latin typeface="Courier" pitchFamily="2" charset="0"/>
              </a:rPr>
              <a:t>// </a:t>
            </a:r>
            <a:r>
              <a:rPr lang="en-ID" sz="2400" dirty="0" err="1">
                <a:latin typeface="Courier" pitchFamily="2" charset="0"/>
              </a:rPr>
              <a:t>membuat</a:t>
            </a:r>
            <a:r>
              <a:rPr lang="en-ID" sz="2400" dirty="0">
                <a:latin typeface="Courier" pitchFamily="2" charset="0"/>
              </a:rPr>
              <a:t> </a:t>
            </a:r>
            <a:r>
              <a:rPr lang="en-ID" sz="2400" dirty="0" err="1">
                <a:latin typeface="Courier" pitchFamily="2" charset="0"/>
              </a:rPr>
              <a:t>fungsi</a:t>
            </a:r>
            <a:r>
              <a:rPr lang="en-ID" sz="2400" dirty="0">
                <a:latin typeface="Courier" pitchFamily="2" charset="0"/>
              </a:rPr>
              <a:t> </a:t>
            </a:r>
            <a:r>
              <a:rPr lang="en-ID" sz="2400" dirty="0" err="1">
                <a:latin typeface="Courier" pitchFamily="2" charset="0"/>
              </a:rPr>
              <a:t>dengan</a:t>
            </a:r>
            <a:r>
              <a:rPr lang="en-ID" sz="2400" dirty="0">
                <a:latin typeface="Courier" pitchFamily="2" charset="0"/>
              </a:rPr>
              <a:t> struct </a:t>
            </a:r>
            <a:r>
              <a:rPr lang="en-ID" sz="2400" dirty="0" err="1">
                <a:latin typeface="Courier" pitchFamily="2" charset="0"/>
              </a:rPr>
              <a:t>sebagai</a:t>
            </a:r>
            <a:r>
              <a:rPr lang="en-ID" sz="2400" dirty="0">
                <a:latin typeface="Courier" pitchFamily="2" charset="0"/>
              </a:rPr>
              <a:t> parameter </a:t>
            </a:r>
          </a:p>
          <a:p>
            <a:pPr marL="82296" indent="0">
              <a:buNone/>
            </a:pPr>
            <a:endParaRPr lang="en-ID" sz="2400" dirty="0">
              <a:latin typeface="Courier" pitchFamily="2" charset="0"/>
            </a:endParaRPr>
          </a:p>
          <a:p>
            <a:pPr marL="82296" indent="0">
              <a:buNone/>
            </a:pPr>
            <a:r>
              <a:rPr lang="en-ID" sz="2400" dirty="0">
                <a:latin typeface="Courier" pitchFamily="2" charset="0"/>
              </a:rPr>
              <a:t>void display(struct student s) </a:t>
            </a:r>
          </a:p>
          <a:p>
            <a:pPr marL="82296" indent="0">
              <a:buNone/>
            </a:pPr>
            <a:r>
              <a:rPr lang="en-ID" sz="2400" dirty="0">
                <a:latin typeface="Courier" pitchFamily="2" charset="0"/>
              </a:rPr>
              <a:t>{ </a:t>
            </a:r>
          </a:p>
          <a:p>
            <a:pPr marL="356616" lvl="1" indent="0">
              <a:buNone/>
            </a:pPr>
            <a:r>
              <a:rPr lang="en-ID" sz="2400" dirty="0" err="1">
                <a:latin typeface="Courier" pitchFamily="2" charset="0"/>
              </a:rPr>
              <a:t>printf</a:t>
            </a:r>
            <a:r>
              <a:rPr lang="en-ID" sz="2400" dirty="0">
                <a:latin typeface="Courier" pitchFamily="2" charset="0"/>
              </a:rPr>
              <a:t>("\</a:t>
            </a:r>
            <a:r>
              <a:rPr lang="en-ID" sz="2400" dirty="0" err="1">
                <a:latin typeface="Courier" pitchFamily="2" charset="0"/>
              </a:rPr>
              <a:t>nDisplaying</a:t>
            </a:r>
            <a:r>
              <a:rPr lang="en-ID" sz="2400" dirty="0">
                <a:latin typeface="Courier" pitchFamily="2" charset="0"/>
              </a:rPr>
              <a:t> information\n"); </a:t>
            </a:r>
          </a:p>
          <a:p>
            <a:pPr marL="356616" lvl="1" indent="0">
              <a:buNone/>
            </a:pPr>
            <a:r>
              <a:rPr lang="en-ID" sz="2400" dirty="0" err="1">
                <a:latin typeface="Courier" pitchFamily="2" charset="0"/>
              </a:rPr>
              <a:t>printf</a:t>
            </a:r>
            <a:r>
              <a:rPr lang="en-ID" sz="2400" dirty="0">
                <a:latin typeface="Courier" pitchFamily="2" charset="0"/>
              </a:rPr>
              <a:t>("Name: %s", </a:t>
            </a:r>
            <a:r>
              <a:rPr lang="en-ID" sz="2400" dirty="0" err="1">
                <a:latin typeface="Courier" pitchFamily="2" charset="0"/>
              </a:rPr>
              <a:t>s.name</a:t>
            </a:r>
            <a:r>
              <a:rPr lang="en-ID" sz="2400" dirty="0">
                <a:latin typeface="Courier" pitchFamily="2" charset="0"/>
              </a:rPr>
              <a:t>); </a:t>
            </a:r>
          </a:p>
          <a:p>
            <a:pPr marL="356616" lvl="1" indent="0">
              <a:buNone/>
            </a:pPr>
            <a:r>
              <a:rPr lang="en-ID" sz="2400" dirty="0" err="1">
                <a:latin typeface="Courier" pitchFamily="2" charset="0"/>
              </a:rPr>
              <a:t>printf</a:t>
            </a:r>
            <a:r>
              <a:rPr lang="en-ID" sz="2400" dirty="0">
                <a:latin typeface="Courier" pitchFamily="2" charset="0"/>
              </a:rPr>
              <a:t>("\</a:t>
            </a:r>
            <a:r>
              <a:rPr lang="en-ID" sz="2400" dirty="0" err="1">
                <a:latin typeface="Courier" pitchFamily="2" charset="0"/>
              </a:rPr>
              <a:t>nRoll</a:t>
            </a:r>
            <a:r>
              <a:rPr lang="en-ID" sz="2400" dirty="0">
                <a:latin typeface="Courier" pitchFamily="2" charset="0"/>
              </a:rPr>
              <a:t>: %d", </a:t>
            </a:r>
            <a:r>
              <a:rPr lang="en-ID" sz="2400" dirty="0" err="1">
                <a:latin typeface="Courier" pitchFamily="2" charset="0"/>
              </a:rPr>
              <a:t>s.age</a:t>
            </a:r>
            <a:r>
              <a:rPr lang="en-ID" sz="2400" dirty="0">
                <a:latin typeface="Courier" pitchFamily="2" charset="0"/>
              </a:rPr>
              <a:t>); </a:t>
            </a:r>
          </a:p>
          <a:p>
            <a:pPr marL="82296" indent="0">
              <a:buNone/>
            </a:pPr>
            <a:r>
              <a:rPr lang="en-ID" sz="2400" dirty="0">
                <a:latin typeface="Courier" pitchFamily="2" charset="0"/>
              </a:rPr>
              <a:t>}</a:t>
            </a:r>
            <a:endParaRPr lang="en-US" sz="2400" dirty="0">
              <a:latin typeface="Courier" pitchFamily="2" charset="0"/>
            </a:endParaRP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6E3-5B46-D944-AD47-747537D6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C189-46CC-A446-AA25-3F302F3A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56D7-580D-7F4F-936C-BB80E8C6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id-ID" dirty="0" err="1"/>
              <a:t>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id-ID" dirty="0"/>
              <a:t> Komputer</a:t>
            </a:r>
            <a:r>
              <a:rPr lang="en-US" dirty="0"/>
              <a:t>,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UTS (30%), UAS(30%), </a:t>
            </a:r>
            <a:r>
              <a:rPr lang="en-US" dirty="0" err="1"/>
              <a:t>Tugas</a:t>
            </a:r>
            <a:r>
              <a:rPr lang="en-US" dirty="0"/>
              <a:t> (20%),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 (20%).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juga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FB38-9724-2F40-87BB-CBFE3FFA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000240"/>
            <a:ext cx="8143900" cy="1472184"/>
          </a:xfrm>
        </p:spPr>
        <p:txBody>
          <a:bodyPr>
            <a:normAutofit/>
          </a:bodyPr>
          <a:lstStyle/>
          <a:p>
            <a:pPr algn="ctr"/>
            <a:r>
              <a:rPr lang="id-ID" sz="6000" b="1" dirty="0">
                <a:latin typeface="Copperplate Gothic Bold" panose="020E0705020206020404" pitchFamily="34" charset="77"/>
              </a:rPr>
              <a:t>TIPE DATA</a:t>
            </a:r>
          </a:p>
        </p:txBody>
      </p:sp>
    </p:spTree>
    <p:extLst>
      <p:ext uri="{BB962C8B-B14F-4D97-AF65-F5344CB8AC3E}">
        <p14:creationId xmlns:p14="http://schemas.microsoft.com/office/powerpoint/2010/main" val="11066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92F7-E425-1A47-92EA-EA5FF63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Tipe</a:t>
            </a:r>
            <a:r>
              <a:rPr lang="en-US" dirty="0">
                <a:latin typeface="Avenir Next Condensed" panose="020B0506020202020204" pitchFamily="34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54B5-4AAB-6D46-B2F3-445F05C6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latin typeface="Avenir Next Condensed" panose="020B0506020202020204" pitchFamily="34" charset="0"/>
              </a:rPr>
              <a:t>Jenis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nilai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dapat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ditampung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oleh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sebuah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variabel</a:t>
            </a:r>
            <a:r>
              <a:rPr lang="en-ID" dirty="0">
                <a:latin typeface="Avenir Next Condensed" panose="020B0506020202020204" pitchFamily="34" charset="0"/>
              </a:rPr>
              <a:t>. </a:t>
            </a:r>
          </a:p>
          <a:p>
            <a:endParaRPr lang="en-ID" dirty="0">
              <a:latin typeface="Avenir Next Condensed" panose="020B0506020202020204" pitchFamily="34" charset="0"/>
            </a:endParaRPr>
          </a:p>
          <a:p>
            <a:r>
              <a:rPr lang="en-ID" dirty="0" err="1">
                <a:latin typeface="Avenir Next Condensed" panose="020B0506020202020204" pitchFamily="34" charset="0"/>
              </a:rPr>
              <a:t>Misalnya</a:t>
            </a:r>
            <a:r>
              <a:rPr lang="en-ID" dirty="0">
                <a:latin typeface="Avenir Next Condensed" panose="020B0506020202020204" pitchFamily="34" charset="0"/>
              </a:rPr>
              <a:t> : </a:t>
            </a:r>
            <a:r>
              <a:rPr lang="en-ID" dirty="0" err="1">
                <a:latin typeface="Avenir Next Condensed" panose="020B0506020202020204" pitchFamily="34" charset="0"/>
              </a:rPr>
              <a:t>dapat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menampung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bilangan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bulat</a:t>
            </a:r>
            <a:r>
              <a:rPr lang="en-ID" dirty="0">
                <a:latin typeface="Avenir Next Condensed" panose="020B0506020202020204" pitchFamily="34" charset="0"/>
              </a:rPr>
              <a:t>, </a:t>
            </a:r>
            <a:r>
              <a:rPr lang="en-ID" dirty="0" err="1">
                <a:latin typeface="Avenir Next Condensed" panose="020B0506020202020204" pitchFamily="34" charset="0"/>
              </a:rPr>
              <a:t>bilangan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pecahan</a:t>
            </a:r>
            <a:r>
              <a:rPr lang="en-ID" dirty="0">
                <a:latin typeface="Avenir Next Condensed" panose="020B0506020202020204" pitchFamily="34" charset="0"/>
              </a:rPr>
              <a:t>, </a:t>
            </a:r>
            <a:r>
              <a:rPr lang="en-ID" dirty="0" err="1">
                <a:latin typeface="Avenir Next Condensed" panose="020B0506020202020204" pitchFamily="34" charset="0"/>
              </a:rPr>
              <a:t>karakter</a:t>
            </a:r>
            <a:r>
              <a:rPr lang="en-ID" dirty="0">
                <a:latin typeface="Avenir Next Condensed" panose="020B0506020202020204" pitchFamily="34" charset="0"/>
              </a:rPr>
              <a:t>/</a:t>
            </a:r>
            <a:r>
              <a:rPr lang="en-ID" dirty="0" err="1">
                <a:latin typeface="Avenir Next Condensed" panose="020B0506020202020204" pitchFamily="34" charset="0"/>
              </a:rPr>
              <a:t>huruf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tunggal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hingga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simbol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dan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huruf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membentuk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barisan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karakter</a:t>
            </a:r>
            <a:r>
              <a:rPr lang="en-ID" dirty="0">
                <a:latin typeface="Avenir Next Condensed" panose="020B0506020202020204" pitchFamily="34" charset="0"/>
              </a:rPr>
              <a:t>.</a:t>
            </a:r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E6D7-BFF6-3A42-9D7F-760CD78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4</a:t>
            </a:fld>
            <a:endParaRPr lang="en-US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1FF3-FA19-3A4E-BFEF-847B55A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Jenis</a:t>
            </a:r>
            <a:r>
              <a:rPr lang="en-US" dirty="0">
                <a:latin typeface="Avenir Next Condensed" panose="020B0506020202020204" pitchFamily="34" charset="0"/>
              </a:rPr>
              <a:t> </a:t>
            </a:r>
            <a:r>
              <a:rPr lang="en-US" dirty="0" err="1">
                <a:latin typeface="Avenir Next Condensed" panose="020B0506020202020204" pitchFamily="34" charset="0"/>
              </a:rPr>
              <a:t>Tipe</a:t>
            </a:r>
            <a:r>
              <a:rPr lang="en-US" dirty="0">
                <a:latin typeface="Avenir Next Condensed" panose="020B0506020202020204" pitchFamily="34" charset="0"/>
              </a:rPr>
              <a:t> Data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5DCC-4A5C-B249-89BD-E09F02A4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ID" b="1" dirty="0">
                <a:latin typeface="Avenir Next Condensed" panose="020B0506020202020204" pitchFamily="34" charset="0"/>
              </a:rPr>
              <a:t>Data </a:t>
            </a:r>
            <a:r>
              <a:rPr lang="en-ID" b="1" dirty="0" err="1">
                <a:latin typeface="Avenir Next Condensed" panose="020B0506020202020204" pitchFamily="34" charset="0"/>
              </a:rPr>
              <a:t>Sederhana</a:t>
            </a:r>
            <a:r>
              <a:rPr lang="en-ID" b="1" dirty="0">
                <a:latin typeface="Avenir Next Condensed" panose="020B0506020202020204" pitchFamily="34" charset="0"/>
              </a:rPr>
              <a:t> Tunggal</a:t>
            </a:r>
            <a:endParaRPr lang="en-ID" dirty="0">
              <a:latin typeface="Avenir Next Condensed" panose="020B0506020202020204" pitchFamily="34" charset="0"/>
            </a:endParaRPr>
          </a:p>
          <a:p>
            <a:pPr lvl="1"/>
            <a:r>
              <a:rPr lang="en-ID" b="1" dirty="0">
                <a:latin typeface="Avenir Next Condensed" panose="020B0506020202020204" pitchFamily="34" charset="0"/>
              </a:rPr>
              <a:t>Integer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numerik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tidak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mengandung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pecahan</a:t>
            </a:r>
            <a:r>
              <a:rPr lang="en-ID" dirty="0">
                <a:latin typeface="Avenir Next Condensed" panose="020B0506020202020204" pitchFamily="34" charset="0"/>
              </a:rPr>
              <a:t> (</a:t>
            </a:r>
            <a:r>
              <a:rPr lang="en-ID" dirty="0" err="1">
                <a:latin typeface="Avenir Next Condensed" panose="020B0506020202020204" pitchFamily="34" charset="0"/>
              </a:rPr>
              <a:t>berupa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bilangan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bulat</a:t>
            </a:r>
            <a:r>
              <a:rPr lang="en-ID" dirty="0">
                <a:latin typeface="Avenir Next Condensed" panose="020B0506020202020204" pitchFamily="34" charset="0"/>
              </a:rPr>
              <a:t>).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i="1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 : 8, -12, 253</a:t>
            </a:r>
          </a:p>
          <a:p>
            <a:pPr lvl="1"/>
            <a:r>
              <a:rPr lang="en-ID" b="1" dirty="0">
                <a:latin typeface="Avenir Next Condensed" panose="020B0506020202020204" pitchFamily="34" charset="0"/>
              </a:rPr>
              <a:t>Real/Float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numerik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mengandung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pecahan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atau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berupa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bilangan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pecahan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atau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berkoma</a:t>
            </a:r>
            <a:r>
              <a:rPr lang="en-ID" dirty="0">
                <a:latin typeface="Avenir Next Condensed" panose="020B0506020202020204" pitchFamily="34" charset="0"/>
              </a:rPr>
              <a:t>.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i="1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 : 1,5 </a:t>
            </a:r>
            <a:r>
              <a:rPr lang="en-ID" dirty="0" err="1">
                <a:latin typeface="Avenir Next Condensed" panose="020B0506020202020204" pitchFamily="34" charset="0"/>
              </a:rPr>
              <a:t>atau</a:t>
            </a:r>
            <a:r>
              <a:rPr lang="en-ID" dirty="0">
                <a:latin typeface="Avenir Next Condensed" panose="020B0506020202020204" pitchFamily="34" charset="0"/>
              </a:rPr>
              <a:t> 3,96</a:t>
            </a:r>
          </a:p>
          <a:p>
            <a:pPr lvl="1"/>
            <a:r>
              <a:rPr lang="en-ID" b="1" dirty="0">
                <a:latin typeface="Avenir Next Condensed" panose="020B0506020202020204" pitchFamily="34" charset="0"/>
              </a:rPr>
              <a:t>Boolean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logika</a:t>
            </a:r>
            <a:r>
              <a:rPr lang="en-ID" dirty="0">
                <a:latin typeface="Avenir Next Condensed" panose="020B0506020202020204" pitchFamily="34" charset="0"/>
              </a:rPr>
              <a:t>, </a:t>
            </a:r>
            <a:r>
              <a:rPr lang="en-ID" dirty="0" err="1">
                <a:latin typeface="Avenir Next Condensed" panose="020B0506020202020204" pitchFamily="34" charset="0"/>
              </a:rPr>
              <a:t>dimana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hanya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mengenal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dua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buah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nilai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yaitu</a:t>
            </a:r>
            <a:r>
              <a:rPr lang="en-ID" dirty="0">
                <a:latin typeface="Avenir Next Condensed" panose="020B0506020202020204" pitchFamily="34" charset="0"/>
              </a:rPr>
              <a:t> 1 (TRUE) </a:t>
            </a:r>
            <a:r>
              <a:rPr lang="en-ID" dirty="0" err="1">
                <a:latin typeface="Avenir Next Condensed" panose="020B0506020202020204" pitchFamily="34" charset="0"/>
              </a:rPr>
              <a:t>atau</a:t>
            </a:r>
            <a:r>
              <a:rPr lang="en-ID" dirty="0">
                <a:latin typeface="Avenir Next Condensed" panose="020B0506020202020204" pitchFamily="34" charset="0"/>
              </a:rPr>
              <a:t> 0 (FALSE).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i="1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 :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>
                <a:latin typeface="Avenir Next Condensed" panose="020B0506020202020204" pitchFamily="34" charset="0"/>
              </a:rPr>
              <a:t>6 &lt; 12 : TRUE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>
                <a:latin typeface="Avenir Next Condensed" panose="020B0506020202020204" pitchFamily="34" charset="0"/>
              </a:rPr>
              <a:t>6 &gt; 12 : FALSE</a:t>
            </a:r>
          </a:p>
          <a:p>
            <a:pPr lvl="1"/>
            <a:r>
              <a:rPr lang="en-ID" b="1" dirty="0">
                <a:latin typeface="Avenir Next Condensed" panose="020B0506020202020204" pitchFamily="34" charset="0"/>
              </a:rPr>
              <a:t>Character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hanya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memungkinkan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sebuah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variabel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menyimpan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sebuah</a:t>
            </a:r>
            <a:r>
              <a:rPr lang="en-ID" dirty="0">
                <a:latin typeface="Avenir Next Condensed" panose="020B0506020202020204" pitchFamily="34" charset="0"/>
              </a:rPr>
              <a:t> single </a:t>
            </a:r>
            <a:r>
              <a:rPr lang="en-ID" dirty="0" err="1">
                <a:latin typeface="Avenir Next Condensed" panose="020B0506020202020204" pitchFamily="34" charset="0"/>
              </a:rPr>
              <a:t>karakter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atau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karakter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tunggal</a:t>
            </a:r>
            <a:r>
              <a:rPr lang="en-ID" dirty="0">
                <a:latin typeface="Avenir Next Condensed" panose="020B0506020202020204" pitchFamily="34" charset="0"/>
              </a:rPr>
              <a:t> (Satu digit </a:t>
            </a:r>
            <a:r>
              <a:rPr lang="en-ID" dirty="0" err="1">
                <a:latin typeface="Avenir Next Condensed" panose="020B0506020202020204" pitchFamily="34" charset="0"/>
              </a:rPr>
              <a:t>angka</a:t>
            </a:r>
            <a:r>
              <a:rPr lang="en-ID" dirty="0">
                <a:latin typeface="Avenir Next Condensed" panose="020B0506020202020204" pitchFamily="34" charset="0"/>
              </a:rPr>
              <a:t>/</a:t>
            </a:r>
            <a:r>
              <a:rPr lang="en-ID" dirty="0" err="1">
                <a:latin typeface="Avenir Next Condensed" panose="020B0506020202020204" pitchFamily="34" charset="0"/>
              </a:rPr>
              <a:t>huruf</a:t>
            </a:r>
            <a:r>
              <a:rPr lang="en-ID" dirty="0">
                <a:latin typeface="Avenir Next Condensed" panose="020B0506020202020204" pitchFamily="34" charset="0"/>
              </a:rPr>
              <a:t>/</a:t>
            </a:r>
            <a:r>
              <a:rPr lang="en-ID" dirty="0" err="1">
                <a:latin typeface="Avenir Next Condensed" panose="020B0506020202020204" pitchFamily="34" charset="0"/>
              </a:rPr>
              <a:t>simbol</a:t>
            </a:r>
            <a:r>
              <a:rPr lang="en-ID" dirty="0">
                <a:latin typeface="Avenir Next Condensed" panose="020B0506020202020204" pitchFamily="34" charset="0"/>
              </a:rPr>
              <a:t>) </a:t>
            </a:r>
            <a:r>
              <a:rPr lang="en-ID" i="1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 : ‘a’, ‘A’, ’-’</a:t>
            </a:r>
          </a:p>
          <a:p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60D1-0F72-BF4E-A2F8-A85D99FA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5</a:t>
            </a:fld>
            <a:endParaRPr lang="en-US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2F0C-D8C5-4640-9E77-ABA4847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Lanjutan</a:t>
            </a:r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487E-0BCE-F547-A684-BEA8BD39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2"/>
            </a:pPr>
            <a:r>
              <a:rPr lang="en-ID" b="1" dirty="0">
                <a:latin typeface="Avenir Next Condensed" panose="020B0506020202020204" pitchFamily="34" charset="0"/>
              </a:rPr>
              <a:t>Data </a:t>
            </a:r>
            <a:r>
              <a:rPr lang="en-ID" b="1" dirty="0" err="1">
                <a:latin typeface="Avenir Next Condensed" panose="020B0506020202020204" pitchFamily="34" charset="0"/>
              </a:rPr>
              <a:t>Sederhana</a:t>
            </a:r>
            <a:r>
              <a:rPr lang="en-ID" b="1" dirty="0">
                <a:latin typeface="Avenir Next Condensed" panose="020B0506020202020204" pitchFamily="34" charset="0"/>
              </a:rPr>
              <a:t> </a:t>
            </a:r>
            <a:r>
              <a:rPr lang="en-ID" b="1" dirty="0" err="1">
                <a:latin typeface="Avenir Next Condensed" panose="020B0506020202020204" pitchFamily="34" charset="0"/>
              </a:rPr>
              <a:t>Majemuk</a:t>
            </a:r>
            <a:endParaRPr lang="en-ID" dirty="0">
              <a:latin typeface="Avenir Next Condensed" panose="020B0506020202020204" pitchFamily="34" charset="0"/>
            </a:endParaRPr>
          </a:p>
          <a:p>
            <a:pPr lvl="1"/>
            <a:r>
              <a:rPr lang="en-ID" b="1" dirty="0">
                <a:latin typeface="Avenir Next Condensed" panose="020B0506020202020204" pitchFamily="34" charset="0"/>
              </a:rPr>
              <a:t>String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terdiri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dari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kumpulan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karakter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baik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angka</a:t>
            </a:r>
            <a:r>
              <a:rPr lang="en-ID" dirty="0">
                <a:latin typeface="Avenir Next Condensed" panose="020B0506020202020204" pitchFamily="34" charset="0"/>
              </a:rPr>
              <a:t>, </a:t>
            </a:r>
            <a:r>
              <a:rPr lang="en-ID" dirty="0" err="1">
                <a:latin typeface="Avenir Next Condensed" panose="020B0506020202020204" pitchFamily="34" charset="0"/>
              </a:rPr>
              <a:t>huruf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maupun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simbol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memiliki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panjang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tertentu</a:t>
            </a:r>
            <a:r>
              <a:rPr lang="en-ID" dirty="0">
                <a:latin typeface="Avenir Next Condensed" panose="020B0506020202020204" pitchFamily="34" charset="0"/>
              </a:rPr>
              <a:t>.</a:t>
            </a:r>
            <a:br>
              <a:rPr lang="en-ID" dirty="0">
                <a:latin typeface="Avenir Next Condensed" panose="020B0506020202020204" pitchFamily="34" charset="0"/>
              </a:rPr>
            </a:br>
            <a:r>
              <a:rPr lang="en-ID" i="1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 : “Teknik </a:t>
            </a:r>
            <a:r>
              <a:rPr lang="en-ID" dirty="0" err="1">
                <a:latin typeface="Avenir Next Condensed" panose="020B0506020202020204" pitchFamily="34" charset="0"/>
              </a:rPr>
              <a:t>Informatika</a:t>
            </a:r>
            <a:r>
              <a:rPr lang="en-ID" dirty="0">
                <a:latin typeface="Avenir Next Condensed" panose="020B0506020202020204" pitchFamily="34" charset="0"/>
              </a:rPr>
              <a:t> FMIPA UNUD”</a:t>
            </a:r>
          </a:p>
          <a:p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DCD0-1927-EC4D-B11C-7B53DBE3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6</a:t>
            </a:fld>
            <a:endParaRPr lang="en-US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568" y="379575"/>
            <a:ext cx="7498080" cy="1143000"/>
          </a:xfrm>
        </p:spPr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Struktur</a:t>
            </a:r>
            <a:r>
              <a:rPr lang="en-US" dirty="0">
                <a:latin typeface="Avenir Next Condensed" panose="020B0506020202020204" pitchFamily="34" charset="0"/>
              </a:rPr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7</a:t>
            </a:fld>
            <a:endParaRPr lang="en-US">
              <a:latin typeface="Avenir Next Condensed" panose="020B0506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3010" y="1628800"/>
            <a:ext cx="7869500" cy="504056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venir Next Condensed" panose="020B0506020202020204" pitchFamily="34" charset="0"/>
              </a:rPr>
              <a:t>Definisi</a:t>
            </a:r>
            <a:r>
              <a:rPr lang="en-US" sz="2800" dirty="0">
                <a:latin typeface="Avenir Next Condensed" panose="020B0506020202020204" pitchFamily="34" charset="0"/>
              </a:rPr>
              <a:t> :</a:t>
            </a:r>
          </a:p>
          <a:p>
            <a:pPr lvl="1"/>
            <a:r>
              <a:rPr lang="en-US" sz="2400" dirty="0" err="1">
                <a:latin typeface="Avenir Next Condensed" panose="020B0506020202020204" pitchFamily="34" charset="0"/>
              </a:rPr>
              <a:t>Sekelompok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elemen</a:t>
            </a:r>
            <a:r>
              <a:rPr lang="en-US" sz="2400" dirty="0">
                <a:latin typeface="Avenir Next Condensed" panose="020B0506020202020204" pitchFamily="34" charset="0"/>
              </a:rPr>
              <a:t> data yang </a:t>
            </a:r>
            <a:r>
              <a:rPr lang="en-US" sz="2400" dirty="0" err="1">
                <a:latin typeface="Avenir Next Condensed" panose="020B0506020202020204" pitchFamily="34" charset="0"/>
              </a:rPr>
              <a:t>disatukan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dalam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satu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nama</a:t>
            </a:r>
            <a:r>
              <a:rPr lang="en-US" sz="2400" dirty="0">
                <a:latin typeface="Avenir Next Condensed" panose="020B0506020202020204" pitchFamily="34" charset="0"/>
              </a:rPr>
              <a:t>, </a:t>
            </a:r>
            <a:r>
              <a:rPr lang="en-US" sz="2400" dirty="0" err="1">
                <a:latin typeface="Avenir Next Condensed" panose="020B0506020202020204" pitchFamily="34" charset="0"/>
              </a:rPr>
              <a:t>dan</a:t>
            </a:r>
            <a:r>
              <a:rPr lang="en-US" sz="2400" dirty="0">
                <a:latin typeface="Avenir Next Condensed" panose="020B0506020202020204" pitchFamily="34" charset="0"/>
              </a:rPr>
              <a:t> yang </a:t>
            </a:r>
            <a:r>
              <a:rPr lang="en-US" sz="2400" dirty="0" err="1">
                <a:latin typeface="Avenir Next Condensed" panose="020B0506020202020204" pitchFamily="34" charset="0"/>
              </a:rPr>
              <a:t>mendefinisikan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cara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tertentu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untuk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menyimpan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dan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mengatur</a:t>
            </a:r>
            <a:r>
              <a:rPr lang="en-US" sz="2400" dirty="0">
                <a:latin typeface="Avenir Next Condensed" panose="020B0506020202020204" pitchFamily="34" charset="0"/>
              </a:rPr>
              <a:t> data </a:t>
            </a:r>
            <a:r>
              <a:rPr lang="en-US" sz="2400" dirty="0" err="1">
                <a:latin typeface="Avenir Next Condensed" panose="020B0506020202020204" pitchFamily="34" charset="0"/>
              </a:rPr>
              <a:t>dalam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komputer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sehingga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dapat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digunakan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secara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  <a:r>
              <a:rPr lang="en-US" sz="2400" dirty="0" err="1">
                <a:latin typeface="Avenir Next Condensed" panose="020B0506020202020204" pitchFamily="34" charset="0"/>
              </a:rPr>
              <a:t>efisien</a:t>
            </a:r>
            <a:endParaRPr lang="en-US" sz="2400" dirty="0">
              <a:latin typeface="Avenir Next Condensed" panose="020B0506020202020204" pitchFamily="34" charset="0"/>
            </a:endParaRPr>
          </a:p>
          <a:p>
            <a:pPr lvl="1"/>
            <a:endParaRPr lang="en-US" sz="2400" dirty="0">
              <a:latin typeface="Avenir Next Condensed" panose="020B0506020202020204" pitchFamily="34" charset="0"/>
            </a:endParaRPr>
          </a:p>
          <a:p>
            <a:pPr marL="82296" indent="0" algn="just">
              <a:buNone/>
            </a:pPr>
            <a:r>
              <a:rPr lang="id-ID" altLang="en-US" sz="2800" dirty="0">
                <a:latin typeface="Avenir Next Condensed" panose="020B0506020202020204" pitchFamily="34" charset="0"/>
              </a:rPr>
              <a:t>Struktur data dapat dikelompokkan ke dalam 2 kategori :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400" dirty="0" err="1">
                <a:latin typeface="Avenir Next Condensed" panose="020B0506020202020204" pitchFamily="34" charset="0"/>
              </a:rPr>
              <a:t>Struktur</a:t>
            </a:r>
            <a:r>
              <a:rPr lang="en-US" sz="2400" dirty="0">
                <a:latin typeface="Avenir Next Condensed" panose="020B0506020202020204" pitchFamily="34" charset="0"/>
              </a:rPr>
              <a:t> data </a:t>
            </a:r>
            <a:r>
              <a:rPr lang="en-US" sz="2400" dirty="0" err="1">
                <a:latin typeface="Avenir Next Condensed" panose="020B0506020202020204" pitchFamily="34" charset="0"/>
              </a:rPr>
              <a:t>sederhana</a:t>
            </a:r>
            <a:r>
              <a:rPr lang="en-US" sz="2400" dirty="0">
                <a:latin typeface="Avenir Next Condensed" panose="020B0506020202020204" pitchFamily="34" charset="0"/>
              </a:rPr>
              <a:t>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400" dirty="0" err="1">
                <a:latin typeface="Avenir Next Condensed" panose="020B0506020202020204" pitchFamily="34" charset="0"/>
              </a:rPr>
              <a:t>Struktur</a:t>
            </a:r>
            <a:r>
              <a:rPr lang="en-US" sz="2400" dirty="0">
                <a:latin typeface="Avenir Next Condensed" panose="020B0506020202020204" pitchFamily="34" charset="0"/>
              </a:rPr>
              <a:t> data </a:t>
            </a:r>
            <a:r>
              <a:rPr lang="en-US" sz="2400" dirty="0" err="1">
                <a:latin typeface="Avenir Next Condensed" panose="020B0506020202020204" pitchFamily="34" charset="0"/>
              </a:rPr>
              <a:t>majemuk</a:t>
            </a:r>
            <a:endParaRPr lang="en-US" sz="2400" dirty="0">
              <a:latin typeface="Avenir Next Condensed" panose="020B0506020202020204" pitchFamily="34" charset="0"/>
            </a:endParaRPr>
          </a:p>
          <a:p>
            <a:pPr marL="402336" lvl="1" indent="0">
              <a:buNone/>
            </a:pPr>
            <a:endParaRPr lang="en-US" sz="2400" dirty="0">
              <a:latin typeface="Avenir Next Condensed" panose="020B0506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26C0-8A1E-444E-B477-6138D229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Condensed" panose="020B0506020202020204" pitchFamily="34" charset="0"/>
              </a:rPr>
              <a:t>1. </a:t>
            </a:r>
            <a:r>
              <a:rPr lang="en-US" dirty="0" err="1">
                <a:latin typeface="Avenir Next Condensed" panose="020B0506020202020204" pitchFamily="34" charset="0"/>
              </a:rPr>
              <a:t>Struktur</a:t>
            </a:r>
            <a:r>
              <a:rPr lang="en-US" dirty="0">
                <a:latin typeface="Avenir Next Condensed" panose="020B0506020202020204" pitchFamily="34" charset="0"/>
              </a:rPr>
              <a:t> Data </a:t>
            </a:r>
            <a:r>
              <a:rPr lang="en-US" dirty="0" err="1">
                <a:latin typeface="Avenir Next Condensed" panose="020B0506020202020204" pitchFamily="34" charset="0"/>
              </a:rPr>
              <a:t>Sederhana</a:t>
            </a:r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6AC5-A088-A94E-9368-9327A792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lphaLcPeriod"/>
            </a:pPr>
            <a:r>
              <a:rPr lang="en-US" dirty="0">
                <a:latin typeface="Avenir Next Condensed" panose="020B0506020202020204" pitchFamily="34" charset="0"/>
              </a:rPr>
              <a:t>Array</a:t>
            </a:r>
          </a:p>
          <a:p>
            <a:pPr marL="356616" lvl="1" indent="0">
              <a:buNone/>
            </a:pP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struktur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mampu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menyimpan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banyak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dengan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sama</a:t>
            </a:r>
            <a:r>
              <a:rPr lang="en-ID" dirty="0">
                <a:latin typeface="Avenir Next Condensed" panose="020B0506020202020204" pitchFamily="34" charset="0"/>
              </a:rPr>
              <a:t> (</a:t>
            </a:r>
            <a:r>
              <a:rPr lang="en-ID" dirty="0" err="1">
                <a:latin typeface="Avenir Next Condensed" panose="020B0506020202020204" pitchFamily="34" charset="0"/>
              </a:rPr>
              <a:t>homogen</a:t>
            </a:r>
            <a:r>
              <a:rPr lang="en-ID" dirty="0">
                <a:latin typeface="Avenir Next Condensed" panose="020B0506020202020204" pitchFamily="34" charset="0"/>
              </a:rPr>
              <a:t>) di </a:t>
            </a:r>
            <a:r>
              <a:rPr lang="en-ID" dirty="0" err="1">
                <a:latin typeface="Avenir Next Condensed" panose="020B0506020202020204" pitchFamily="34" charset="0"/>
              </a:rPr>
              <a:t>dalam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sebuah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nama</a:t>
            </a:r>
            <a:r>
              <a:rPr lang="en-ID" dirty="0">
                <a:latin typeface="Avenir Next Condensed" panose="020B0506020202020204" pitchFamily="34" charset="0"/>
              </a:rPr>
              <a:t> variable. </a:t>
            </a:r>
            <a:r>
              <a:rPr lang="en-ID" dirty="0" err="1">
                <a:latin typeface="Avenir Next Condensed" panose="020B0506020202020204" pitchFamily="34" charset="0"/>
              </a:rPr>
              <a:t>Setiap</a:t>
            </a:r>
            <a:r>
              <a:rPr lang="en-ID" dirty="0">
                <a:latin typeface="Avenir Next Condensed" panose="020B0506020202020204" pitchFamily="34" charset="0"/>
              </a:rPr>
              <a:t> data array </a:t>
            </a:r>
            <a:r>
              <a:rPr lang="en-ID" dirty="0" err="1">
                <a:latin typeface="Avenir Next Condensed" panose="020B0506020202020204" pitchFamily="34" charset="0"/>
              </a:rPr>
              <a:t>diberi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nomor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indeks</a:t>
            </a:r>
            <a:r>
              <a:rPr lang="en-ID" dirty="0">
                <a:latin typeface="Avenir Next Condensed" panose="020B0506020202020204" pitchFamily="34" charset="0"/>
              </a:rPr>
              <a:t> yang </a:t>
            </a:r>
            <a:r>
              <a:rPr lang="en-ID" dirty="0" err="1">
                <a:latin typeface="Avenir Next Condensed" panose="020B0506020202020204" pitchFamily="34" charset="0"/>
              </a:rPr>
              <a:t>berfungsi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sebagai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alamat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dari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tersebut</a:t>
            </a:r>
            <a:r>
              <a:rPr lang="en-ID" dirty="0">
                <a:latin typeface="Avenir Next Condensed" panose="020B0506020202020204" pitchFamily="34" charset="0"/>
              </a:rPr>
              <a:t>.</a:t>
            </a:r>
          </a:p>
          <a:p>
            <a:pPr marL="356616" lvl="1" indent="0">
              <a:buNone/>
            </a:pPr>
            <a:r>
              <a:rPr lang="en-ID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 : </a:t>
            </a: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r>
              <a:rPr lang="en-US" dirty="0">
                <a:latin typeface="Avenir Next Condensed" panose="020B050602020202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74309-A2BA-2347-B21C-28114F6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8</a:t>
            </a:fld>
            <a:endParaRPr lang="en-US">
              <a:latin typeface="Avenir Next Condensed" panose="020B0506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3B029D-79F9-7343-93A6-4C5BF549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49911"/>
              </p:ext>
            </p:extLst>
          </p:nvPr>
        </p:nvGraphicFramePr>
        <p:xfrm>
          <a:off x="2411760" y="4797152"/>
          <a:ext cx="4464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:a16="http://schemas.microsoft.com/office/drawing/2014/main" val="1681739311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942703540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894116934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3685413654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309274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718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24F01-EBD7-AD48-8973-D15AFD2217CB}"/>
              </a:ext>
            </a:extLst>
          </p:cNvPr>
          <p:cNvCxnSpPr/>
          <p:nvPr/>
        </p:nvCxnSpPr>
        <p:spPr>
          <a:xfrm flipH="1">
            <a:off x="6876255" y="4941168"/>
            <a:ext cx="64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C3FE31-E89C-A643-8C8A-C21FA8680D44}"/>
              </a:ext>
            </a:extLst>
          </p:cNvPr>
          <p:cNvCxnSpPr/>
          <p:nvPr/>
        </p:nvCxnSpPr>
        <p:spPr>
          <a:xfrm flipH="1">
            <a:off x="6876255" y="5373216"/>
            <a:ext cx="64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47999-24B1-284E-85AA-06E9619E23D9}"/>
              </a:ext>
            </a:extLst>
          </p:cNvPr>
          <p:cNvSpPr txBox="1"/>
          <p:nvPr/>
        </p:nvSpPr>
        <p:spPr>
          <a:xfrm>
            <a:off x="7524328" y="4787860"/>
            <a:ext cx="108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panose="020B0506020202020204" pitchFamily="34" charset="0"/>
              </a:rPr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66F5F-E57E-EA4C-B3B9-FB5CC74AF29A}"/>
              </a:ext>
            </a:extLst>
          </p:cNvPr>
          <p:cNvSpPr txBox="1"/>
          <p:nvPr/>
        </p:nvSpPr>
        <p:spPr>
          <a:xfrm>
            <a:off x="7524328" y="5166484"/>
            <a:ext cx="108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panose="020B0506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7859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26C0-8A1E-444E-B477-6138D229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 Next Condensed" panose="020B0506020202020204" pitchFamily="34" charset="0"/>
              </a:rPr>
              <a:t>Lanjutan</a:t>
            </a:r>
            <a:endParaRPr lang="en-US" dirty="0">
              <a:latin typeface="Avenir Next Condense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6AC5-A088-A94E-9368-9327A792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lphaLcPeriod" startAt="2"/>
            </a:pPr>
            <a:r>
              <a:rPr lang="en-US" dirty="0">
                <a:latin typeface="Avenir Next Condensed" panose="020B0506020202020204" pitchFamily="34" charset="0"/>
              </a:rPr>
              <a:t>Struck/Record</a:t>
            </a:r>
          </a:p>
          <a:p>
            <a:pPr marL="356616" lvl="1" indent="0">
              <a:buNone/>
            </a:pPr>
            <a:r>
              <a:rPr lang="en-ID" dirty="0" err="1">
                <a:latin typeface="Avenir Next Condensed" panose="020B0506020202020204" pitchFamily="34" charset="0"/>
              </a:rPr>
              <a:t>Merupakan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struktur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mampu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menampung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banyak</a:t>
            </a:r>
            <a:r>
              <a:rPr lang="en-ID" dirty="0">
                <a:latin typeface="Avenir Next Condensed" panose="020B0506020202020204" pitchFamily="34" charset="0"/>
              </a:rPr>
              <a:t> data </a:t>
            </a:r>
            <a:r>
              <a:rPr lang="en-ID" dirty="0" err="1">
                <a:latin typeface="Avenir Next Condensed" panose="020B0506020202020204" pitchFamily="34" charset="0"/>
              </a:rPr>
              <a:t>dengan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tipe</a:t>
            </a:r>
            <a:r>
              <a:rPr lang="en-ID" dirty="0">
                <a:latin typeface="Avenir Next Condensed" panose="020B0506020202020204" pitchFamily="34" charset="0"/>
              </a:rPr>
              <a:t> data yang </a:t>
            </a:r>
            <a:r>
              <a:rPr lang="en-ID" dirty="0" err="1">
                <a:latin typeface="Avenir Next Condensed" panose="020B0506020202020204" pitchFamily="34" charset="0"/>
              </a:rPr>
              <a:t>berbeda-beda</a:t>
            </a:r>
            <a:r>
              <a:rPr lang="en-ID" dirty="0">
                <a:latin typeface="Avenir Next Condensed" panose="020B0506020202020204" pitchFamily="34" charset="0"/>
              </a:rPr>
              <a:t> (</a:t>
            </a:r>
            <a:r>
              <a:rPr lang="en-ID" dirty="0" err="1">
                <a:latin typeface="Avenir Next Condensed" panose="020B0506020202020204" pitchFamily="34" charset="0"/>
              </a:rPr>
              <a:t>heterogen</a:t>
            </a:r>
            <a:r>
              <a:rPr lang="en-ID" dirty="0">
                <a:latin typeface="Avenir Next Condensed" panose="020B0506020202020204" pitchFamily="34" charset="0"/>
              </a:rPr>
              <a:t>). </a:t>
            </a:r>
            <a:r>
              <a:rPr lang="en-ID" dirty="0" err="1">
                <a:latin typeface="Avenir Next Condensed" panose="020B0506020202020204" pitchFamily="34" charset="0"/>
              </a:rPr>
              <a:t>Misalnya</a:t>
            </a:r>
            <a:r>
              <a:rPr lang="en-ID" dirty="0">
                <a:latin typeface="Avenir Next Condensed" panose="020B0506020202020204" pitchFamily="34" charset="0"/>
              </a:rPr>
              <a:t>, </a:t>
            </a:r>
            <a:r>
              <a:rPr lang="en-ID" dirty="0" err="1">
                <a:latin typeface="Avenir Next Condensed" panose="020B0506020202020204" pitchFamily="34" charset="0"/>
              </a:rPr>
              <a:t>satu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bagian</a:t>
            </a:r>
            <a:r>
              <a:rPr lang="en-ID" dirty="0">
                <a:latin typeface="Avenir Next Condensed" panose="020B0506020202020204" pitchFamily="34" charset="0"/>
              </a:rPr>
              <a:t> integer, </a:t>
            </a:r>
            <a:r>
              <a:rPr lang="en-ID" dirty="0" err="1">
                <a:latin typeface="Avenir Next Condensed" panose="020B0506020202020204" pitchFamily="34" charset="0"/>
              </a:rPr>
              <a:t>satu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bagian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lagi</a:t>
            </a:r>
            <a:r>
              <a:rPr lang="en-ID" dirty="0">
                <a:latin typeface="Avenir Next Condensed" panose="020B0506020202020204" pitchFamily="34" charset="0"/>
              </a:rPr>
              <a:t> character, </a:t>
            </a:r>
            <a:r>
              <a:rPr lang="en-ID" dirty="0" err="1">
                <a:latin typeface="Avenir Next Condensed" panose="020B0506020202020204" pitchFamily="34" charset="0"/>
              </a:rPr>
              <a:t>dan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bagian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lainnya</a:t>
            </a:r>
            <a:r>
              <a:rPr lang="en-ID" dirty="0">
                <a:latin typeface="Avenir Next Condensed" panose="020B0506020202020204" pitchFamily="34" charset="0"/>
              </a:rPr>
              <a:t> </a:t>
            </a:r>
            <a:r>
              <a:rPr lang="en-ID" dirty="0" err="1">
                <a:latin typeface="Avenir Next Condensed" panose="020B0506020202020204" pitchFamily="34" charset="0"/>
              </a:rPr>
              <a:t>pecahan</a:t>
            </a:r>
            <a:r>
              <a:rPr lang="en-ID" dirty="0">
                <a:latin typeface="Avenir Next Condensed" panose="020B0506020202020204" pitchFamily="34" charset="0"/>
              </a:rPr>
              <a:t>.</a:t>
            </a:r>
          </a:p>
          <a:p>
            <a:pPr marL="356616" lvl="1" indent="0">
              <a:buNone/>
            </a:pPr>
            <a:r>
              <a:rPr lang="en-ID" dirty="0" err="1">
                <a:latin typeface="Avenir Next Condensed" panose="020B0506020202020204" pitchFamily="34" charset="0"/>
              </a:rPr>
              <a:t>Contoh</a:t>
            </a:r>
            <a:r>
              <a:rPr lang="en-ID" dirty="0">
                <a:latin typeface="Avenir Next Condensed" panose="020B0506020202020204" pitchFamily="34" charset="0"/>
              </a:rPr>
              <a:t> : </a:t>
            </a: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endParaRPr lang="en-ID" dirty="0">
              <a:latin typeface="Avenir Next Condensed" panose="020B0506020202020204" pitchFamily="34" charset="0"/>
            </a:endParaRPr>
          </a:p>
          <a:p>
            <a:pPr marL="82296" indent="0">
              <a:buNone/>
            </a:pPr>
            <a:r>
              <a:rPr lang="en-US" dirty="0">
                <a:latin typeface="Avenir Next Condensed" panose="020B050602020202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74309-A2BA-2347-B21C-28114F6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D8A2-4371-4D33-ACFD-39ED07A61F6C}" type="slidenum">
              <a:rPr lang="en-US" smtClean="0">
                <a:latin typeface="Avenir Next Condensed" panose="020B0506020202020204" pitchFamily="34" charset="0"/>
              </a:rPr>
              <a:pPr/>
              <a:t>9</a:t>
            </a:fld>
            <a:endParaRPr lang="en-US">
              <a:latin typeface="Avenir Next Condensed" panose="020B0506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3B029D-79F9-7343-93A6-4C5BF549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51537"/>
              </p:ext>
            </p:extLst>
          </p:nvPr>
        </p:nvGraphicFramePr>
        <p:xfrm>
          <a:off x="2895262" y="4755748"/>
          <a:ext cx="28947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7">
                  <a:extLst>
                    <a:ext uri="{9D8B030D-6E8A-4147-A177-3AD203B41FA5}">
                      <a16:colId xmlns:a16="http://schemas.microsoft.com/office/drawing/2014/main" val="1681739311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942703540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89411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7188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C3FE31-E89C-A643-8C8A-C21FA8680D44}"/>
              </a:ext>
            </a:extLst>
          </p:cNvPr>
          <p:cNvCxnSpPr/>
          <p:nvPr/>
        </p:nvCxnSpPr>
        <p:spPr>
          <a:xfrm flipH="1">
            <a:off x="5940151" y="4963988"/>
            <a:ext cx="64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66F5F-E57E-EA4C-B3B9-FB5CC74AF29A}"/>
              </a:ext>
            </a:extLst>
          </p:cNvPr>
          <p:cNvSpPr txBox="1"/>
          <p:nvPr/>
        </p:nvSpPr>
        <p:spPr>
          <a:xfrm>
            <a:off x="6588224" y="4787860"/>
            <a:ext cx="108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panose="020B0506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921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6189</TotalTime>
  <Words>883</Words>
  <Application>Microsoft Macintosh PowerPoint</Application>
  <PresentationFormat>On-screen Show (4:3)</PresentationFormat>
  <Paragraphs>308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HGｺﾞｼｯｸE</vt:lpstr>
      <vt:lpstr>ＭＳ Ｐゴシック</vt:lpstr>
      <vt:lpstr>Arial</vt:lpstr>
      <vt:lpstr>Arial Rounded MT Bold</vt:lpstr>
      <vt:lpstr>Avenir Next Condensed</vt:lpstr>
      <vt:lpstr>Calibri</vt:lpstr>
      <vt:lpstr>Copperplate Gothic Bold</vt:lpstr>
      <vt:lpstr>Courier</vt:lpstr>
      <vt:lpstr>Gill Sans MT</vt:lpstr>
      <vt:lpstr>Impact</vt:lpstr>
      <vt:lpstr>Symbol</vt:lpstr>
      <vt:lpstr>Times New Roman</vt:lpstr>
      <vt:lpstr>Verdana</vt:lpstr>
      <vt:lpstr>Wingdings</vt:lpstr>
      <vt:lpstr>Wingdings 2</vt:lpstr>
      <vt:lpstr>Solstice</vt:lpstr>
      <vt:lpstr>STRUKTUR DATA</vt:lpstr>
      <vt:lpstr>Materi Struktur Data</vt:lpstr>
      <vt:lpstr>TIPE DATA</vt:lpstr>
      <vt:lpstr>Tipe Data</vt:lpstr>
      <vt:lpstr>Jenis Tipe Data : </vt:lpstr>
      <vt:lpstr>Lanjutan</vt:lpstr>
      <vt:lpstr>Struktur Data</vt:lpstr>
      <vt:lpstr>1. Struktur Data Sederhana</vt:lpstr>
      <vt:lpstr>Lanjutan</vt:lpstr>
      <vt:lpstr>Struktur Data Majemuk</vt:lpstr>
      <vt:lpstr>STRUCT / RECORD</vt:lpstr>
      <vt:lpstr>Struct</vt:lpstr>
      <vt:lpstr>PowerPoint Presentation</vt:lpstr>
      <vt:lpstr>Cara pembuatan Struct</vt:lpstr>
      <vt:lpstr>Struct</vt:lpstr>
      <vt:lpstr>Cara akses ke elemen/field struct</vt:lpstr>
      <vt:lpstr>typedef</vt:lpstr>
      <vt:lpstr>PowerPoint Presentation</vt:lpstr>
      <vt:lpstr>Contoh : Passing Struct ke dalam Fungsi </vt:lpstr>
      <vt:lpstr>Lanjutan</vt:lpstr>
      <vt:lpstr>Soal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I Made Widiartha</cp:lastModifiedBy>
  <cp:revision>141</cp:revision>
  <cp:lastPrinted>2020-04-09T11:48:07Z</cp:lastPrinted>
  <dcterms:created xsi:type="dcterms:W3CDTF">2011-02-12T13:58:12Z</dcterms:created>
  <dcterms:modified xsi:type="dcterms:W3CDTF">2021-02-06T16:31:14Z</dcterms:modified>
</cp:coreProperties>
</file>