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266" r:id="rId2"/>
    <p:sldId id="259" r:id="rId3"/>
    <p:sldId id="265" r:id="rId4"/>
    <p:sldId id="271" r:id="rId5"/>
    <p:sldId id="264" r:id="rId6"/>
    <p:sldId id="272" r:id="rId7"/>
    <p:sldId id="258" r:id="rId8"/>
    <p:sldId id="256" r:id="rId9"/>
    <p:sldId id="267" r:id="rId10"/>
    <p:sldId id="268" r:id="rId11"/>
    <p:sldId id="273" r:id="rId12"/>
    <p:sldId id="269" r:id="rId13"/>
    <p:sldId id="270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5" r:id="rId29"/>
    <p:sldId id="292" r:id="rId30"/>
    <p:sldId id="293" r:id="rId31"/>
    <p:sldId id="296" r:id="rId32"/>
    <p:sldId id="297" r:id="rId33"/>
    <p:sldId id="298" r:id="rId34"/>
    <p:sldId id="302" r:id="rId35"/>
    <p:sldId id="303" r:id="rId36"/>
    <p:sldId id="304" r:id="rId37"/>
    <p:sldId id="305" r:id="rId38"/>
    <p:sldId id="307" r:id="rId39"/>
    <p:sldId id="306" r:id="rId40"/>
    <p:sldId id="308" r:id="rId41"/>
    <p:sldId id="309" r:id="rId42"/>
    <p:sldId id="310" r:id="rId43"/>
    <p:sldId id="312" r:id="rId44"/>
    <p:sldId id="313" r:id="rId45"/>
    <p:sldId id="314" r:id="rId46"/>
    <p:sldId id="315" r:id="rId47"/>
    <p:sldId id="282" r:id="rId48"/>
    <p:sldId id="316" r:id="rId49"/>
    <p:sldId id="317" r:id="rId50"/>
    <p:sldId id="323" r:id="rId51"/>
    <p:sldId id="318" r:id="rId52"/>
    <p:sldId id="319" r:id="rId53"/>
    <p:sldId id="324" r:id="rId54"/>
    <p:sldId id="320" r:id="rId55"/>
    <p:sldId id="321" r:id="rId56"/>
    <p:sldId id="325" r:id="rId57"/>
    <p:sldId id="281" r:id="rId58"/>
    <p:sldId id="327" r:id="rId59"/>
    <p:sldId id="326" r:id="rId60"/>
    <p:sldId id="328" r:id="rId61"/>
    <p:sldId id="329" r:id="rId62"/>
    <p:sldId id="331" r:id="rId63"/>
    <p:sldId id="332" r:id="rId64"/>
    <p:sldId id="330" r:id="rId65"/>
    <p:sldId id="333" r:id="rId66"/>
    <p:sldId id="334" r:id="rId67"/>
    <p:sldId id="337" r:id="rId68"/>
    <p:sldId id="335" r:id="rId69"/>
    <p:sldId id="336" r:id="rId70"/>
    <p:sldId id="338" r:id="rId71"/>
    <p:sldId id="339" r:id="rId72"/>
    <p:sldId id="342" r:id="rId73"/>
    <p:sldId id="340" r:id="rId74"/>
    <p:sldId id="34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EF"/>
    <a:srgbClr val="F5F5DA"/>
    <a:srgbClr val="EDB0A8"/>
    <a:srgbClr val="C06BE8"/>
    <a:srgbClr val="F7F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31D30-8B70-4DA0-AFB1-9C71521F2BD4}" v="8" dt="2019-03-20T21:43:29.578"/>
    <p1510:client id="{1E6713D8-560B-4AF8-95F6-B77BD7561DC0}" v="1" dt="2019-03-20T21:48:00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/>
    <p:restoredTop sz="93665"/>
  </p:normalViewPr>
  <p:slideViewPr>
    <p:cSldViewPr snapToGrid="0" snapToObjects="1">
      <p:cViewPr>
        <p:scale>
          <a:sx n="125" d="100"/>
          <a:sy n="125" d="100"/>
        </p:scale>
        <p:origin x="16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in" userId="b03234642524d078" providerId="Windows Live" clId="Web-{0A77C345-2B86-446A-BC57-9CCDF3753FCC}"/>
    <pc:docChg chg="modSld">
      <pc:chgData name="Eric Lin" userId="b03234642524d078" providerId="Windows Live" clId="Web-{0A77C345-2B86-446A-BC57-9CCDF3753FCC}" dt="2019-06-22T22:35:49.207" v="7" actId="20577"/>
      <pc:docMkLst>
        <pc:docMk/>
      </pc:docMkLst>
      <pc:sldChg chg="modSp">
        <pc:chgData name="Eric Lin" userId="b03234642524d078" providerId="Windows Live" clId="Web-{0A77C345-2B86-446A-BC57-9CCDF3753FCC}" dt="2019-06-22T22:35:49.207" v="7" actId="20577"/>
        <pc:sldMkLst>
          <pc:docMk/>
          <pc:sldMk cId="1045841190" sldId="324"/>
        </pc:sldMkLst>
        <pc:spChg chg="mod">
          <ac:chgData name="Eric Lin" userId="b03234642524d078" providerId="Windows Live" clId="Web-{0A77C345-2B86-446A-BC57-9CCDF3753FCC}" dt="2019-06-22T22:35:49.207" v="7" actId="20577"/>
          <ac:spMkLst>
            <pc:docMk/>
            <pc:sldMk cId="1045841190" sldId="324"/>
            <ac:spMk id="49" creationId="{00000000-0000-0000-0000-000000000000}"/>
          </ac:spMkLst>
        </pc:spChg>
        <pc:picChg chg="mod">
          <ac:chgData name="Eric Lin" userId="b03234642524d078" providerId="Windows Live" clId="Web-{0A77C345-2B86-446A-BC57-9CCDF3753FCC}" dt="2019-06-22T22:35:25.754" v="1" actId="1076"/>
          <ac:picMkLst>
            <pc:docMk/>
            <pc:sldMk cId="1045841190" sldId="324"/>
            <ac:picMk id="5" creationId="{00000000-0000-0000-0000-000000000000}"/>
          </ac:picMkLst>
        </pc:picChg>
      </pc:sldChg>
    </pc:docChg>
  </pc:docChgLst>
  <pc:docChgLst>
    <pc:chgData name="Eric Lin" userId="b03234642524d078" providerId="Windows Live" clId="Web-{0C931D30-8B70-4DA0-AFB1-9C71521F2BD4}"/>
    <pc:docChg chg="addSld modSld">
      <pc:chgData name="Eric Lin" userId="b03234642524d078" providerId="Windows Live" clId="Web-{0C931D30-8B70-4DA0-AFB1-9C71521F2BD4}" dt="2019-03-20T21:43:49.031" v="235"/>
      <pc:docMkLst>
        <pc:docMk/>
      </pc:docMkLst>
      <pc:sldChg chg="addSp modSp">
        <pc:chgData name="Eric Lin" userId="b03234642524d078" providerId="Windows Live" clId="Web-{0C931D30-8B70-4DA0-AFB1-9C71521F2BD4}" dt="2019-03-20T21:40:14.421" v="199" actId="1076"/>
        <pc:sldMkLst>
          <pc:docMk/>
          <pc:sldMk cId="227104640" sldId="281"/>
        </pc:sldMkLst>
        <pc:spChg chg="add mod">
          <ac:chgData name="Eric Lin" userId="b03234642524d078" providerId="Windows Live" clId="Web-{0C931D30-8B70-4DA0-AFB1-9C71521F2BD4}" dt="2019-03-20T21:40:14.421" v="199" actId="1076"/>
          <ac:spMkLst>
            <pc:docMk/>
            <pc:sldMk cId="227104640" sldId="281"/>
            <ac:spMk id="2" creationId="{E527E655-CDF4-4ACC-9BFC-CC700AA781BE}"/>
          </ac:spMkLst>
        </pc:spChg>
      </pc:sldChg>
      <pc:sldChg chg="addSp delSp modSp add replId">
        <pc:chgData name="Eric Lin" userId="b03234642524d078" providerId="Windows Live" clId="Web-{0C931D30-8B70-4DA0-AFB1-9C71521F2BD4}" dt="2019-03-20T21:43:49.031" v="235"/>
        <pc:sldMkLst>
          <pc:docMk/>
          <pc:sldMk cId="166908829" sldId="326"/>
        </pc:sldMkLst>
        <pc:spChg chg="add mod ord">
          <ac:chgData name="Eric Lin" userId="b03234642524d078" providerId="Windows Live" clId="Web-{0C931D30-8B70-4DA0-AFB1-9C71521F2BD4}" dt="2019-03-20T21:39:56.733" v="193"/>
          <ac:spMkLst>
            <pc:docMk/>
            <pc:sldMk cId="166908829" sldId="326"/>
            <ac:spMk id="2" creationId="{23A86304-9879-486A-896B-E52A790F1246}"/>
          </ac:spMkLst>
        </pc:spChg>
        <pc:spChg chg="mod">
          <ac:chgData name="Eric Lin" userId="b03234642524d078" providerId="Windows Live" clId="Web-{0C931D30-8B70-4DA0-AFB1-9C71521F2BD4}" dt="2019-03-20T21:33:09.872" v="67" actId="1076"/>
          <ac:spMkLst>
            <pc:docMk/>
            <pc:sldMk cId="166908829" sldId="326"/>
            <ac:spMk id="22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888" v="68" actId="1076"/>
          <ac:spMkLst>
            <pc:docMk/>
            <pc:sldMk cId="166908829" sldId="326"/>
            <ac:spMk id="24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919" v="70" actId="1076"/>
          <ac:spMkLst>
            <pc:docMk/>
            <pc:sldMk cId="166908829" sldId="326"/>
            <ac:spMk id="26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935" v="71" actId="1076"/>
          <ac:spMkLst>
            <pc:docMk/>
            <pc:sldMk cId="166908829" sldId="326"/>
            <ac:spMk id="27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950" v="72" actId="1076"/>
          <ac:spMkLst>
            <pc:docMk/>
            <pc:sldMk cId="166908829" sldId="326"/>
            <ac:spMk id="28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966" v="73" actId="1076"/>
          <ac:spMkLst>
            <pc:docMk/>
            <pc:sldMk cId="166908829" sldId="326"/>
            <ac:spMk id="29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09.997" v="74" actId="1076"/>
          <ac:spMkLst>
            <pc:docMk/>
            <pc:sldMk cId="166908829" sldId="326"/>
            <ac:spMk id="30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028" v="75" actId="1076"/>
          <ac:spMkLst>
            <pc:docMk/>
            <pc:sldMk cId="166908829" sldId="326"/>
            <ac:spMk id="31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044" v="76" actId="1076"/>
          <ac:spMkLst>
            <pc:docMk/>
            <pc:sldMk cId="166908829" sldId="326"/>
            <ac:spMk id="32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075" v="77" actId="1076"/>
          <ac:spMkLst>
            <pc:docMk/>
            <pc:sldMk cId="166908829" sldId="326"/>
            <ac:spMk id="33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106" v="78" actId="1076"/>
          <ac:spMkLst>
            <pc:docMk/>
            <pc:sldMk cId="166908829" sldId="326"/>
            <ac:spMk id="34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122" v="79" actId="1076"/>
          <ac:spMkLst>
            <pc:docMk/>
            <pc:sldMk cId="166908829" sldId="326"/>
            <ac:spMk id="35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435" v="96" actId="1076"/>
          <ac:spMkLst>
            <pc:docMk/>
            <pc:sldMk cId="166908829" sldId="326"/>
            <ac:spMk id="39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247" v="87" actId="1076"/>
          <ac:spMkLst>
            <pc:docMk/>
            <pc:sldMk cId="166908829" sldId="326"/>
            <ac:spMk id="1981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278" v="88" actId="1076"/>
          <ac:spMkLst>
            <pc:docMk/>
            <pc:sldMk cId="166908829" sldId="326"/>
            <ac:spMk id="1982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294" v="89" actId="1076"/>
          <ac:spMkLst>
            <pc:docMk/>
            <pc:sldMk cId="166908829" sldId="326"/>
            <ac:spMk id="1983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341" v="90" actId="1076"/>
          <ac:spMkLst>
            <pc:docMk/>
            <pc:sldMk cId="166908829" sldId="326"/>
            <ac:spMk id="1984" creationId="{00000000-0000-0000-0000-000000000000}"/>
          </ac:spMkLst>
        </pc:spChg>
        <pc:spChg chg="mod">
          <ac:chgData name="Eric Lin" userId="b03234642524d078" providerId="Windows Live" clId="Web-{0C931D30-8B70-4DA0-AFB1-9C71521F2BD4}" dt="2019-03-20T21:33:10.372" v="91" actId="1076"/>
          <ac:spMkLst>
            <pc:docMk/>
            <pc:sldMk cId="166908829" sldId="326"/>
            <ac:spMk id="1985" creationId="{00000000-0000-0000-0000-000000000000}"/>
          </ac:spMkLst>
        </pc:spChg>
        <pc:picChg chg="mod">
          <ac:chgData name="Eric Lin" userId="b03234642524d078" providerId="Windows Live" clId="Web-{0C931D30-8B70-4DA0-AFB1-9C71521F2BD4}" dt="2019-03-20T21:33:10.419" v="95" actId="1076"/>
          <ac:picMkLst>
            <pc:docMk/>
            <pc:sldMk cId="166908829" sldId="326"/>
            <ac:picMk id="40" creationId="{00000000-0000-0000-0000-000000000000}"/>
          </ac:picMkLst>
        </pc:picChg>
        <pc:picChg chg="mod">
          <ac:chgData name="Eric Lin" userId="b03234642524d078" providerId="Windows Live" clId="Web-{0C931D30-8B70-4DA0-AFB1-9C71521F2BD4}" dt="2019-03-20T21:43:19.062" v="230" actId="1076"/>
          <ac:picMkLst>
            <pc:docMk/>
            <pc:sldMk cId="166908829" sldId="326"/>
            <ac:picMk id="43" creationId="{00000000-0000-0000-0000-000000000000}"/>
          </ac:picMkLst>
        </pc:picChg>
        <pc:cxnChg chg="add del mod">
          <ac:chgData name="Eric Lin" userId="b03234642524d078" providerId="Windows Live" clId="Web-{0C931D30-8B70-4DA0-AFB1-9C71521F2BD4}" dt="2019-03-20T21:41:23.671" v="207"/>
          <ac:cxnSpMkLst>
            <pc:docMk/>
            <pc:sldMk cId="166908829" sldId="326"/>
            <ac:cxnSpMk id="3" creationId="{D179647A-3904-46F6-8F3A-DF8744696A84}"/>
          </ac:cxnSpMkLst>
        </pc:cxnChg>
        <pc:cxnChg chg="add del mod">
          <ac:chgData name="Eric Lin" userId="b03234642524d078" providerId="Windows Live" clId="Web-{0C931D30-8B70-4DA0-AFB1-9C71521F2BD4}" dt="2019-03-20T21:41:26.499" v="208"/>
          <ac:cxnSpMkLst>
            <pc:docMk/>
            <pc:sldMk cId="166908829" sldId="326"/>
            <ac:cxnSpMk id="4" creationId="{9387F9E4-3454-4E35-8BF5-B89E2B54EE25}"/>
          </ac:cxnSpMkLst>
        </pc:cxnChg>
        <pc:cxnChg chg="add del mod">
          <ac:chgData name="Eric Lin" userId="b03234642524d078" providerId="Windows Live" clId="Web-{0C931D30-8B70-4DA0-AFB1-9C71521F2BD4}" dt="2019-03-20T21:42:34.484" v="220"/>
          <ac:cxnSpMkLst>
            <pc:docMk/>
            <pc:sldMk cId="166908829" sldId="326"/>
            <ac:cxnSpMk id="5" creationId="{DC72971E-5232-47C6-B9C9-24D9E437ABCF}"/>
          </ac:cxnSpMkLst>
        </pc:cxnChg>
        <pc:cxnChg chg="add del mod">
          <ac:chgData name="Eric Lin" userId="b03234642524d078" providerId="Windows Live" clId="Web-{0C931D30-8B70-4DA0-AFB1-9C71521F2BD4}" dt="2019-03-20T21:42:55.156" v="225"/>
          <ac:cxnSpMkLst>
            <pc:docMk/>
            <pc:sldMk cId="166908829" sldId="326"/>
            <ac:cxnSpMk id="6" creationId="{74B353CE-AC44-4C99-AA15-494870FD245A}"/>
          </ac:cxnSpMkLst>
        </pc:cxnChg>
        <pc:cxnChg chg="add del mod">
          <ac:chgData name="Eric Lin" userId="b03234642524d078" providerId="Windows Live" clId="Web-{0C931D30-8B70-4DA0-AFB1-9C71521F2BD4}" dt="2019-03-20T21:43:49.031" v="235"/>
          <ac:cxnSpMkLst>
            <pc:docMk/>
            <pc:sldMk cId="166908829" sldId="326"/>
            <ac:cxnSpMk id="7" creationId="{05A84380-C628-4960-B734-DCCF09DD62BE}"/>
          </ac:cxnSpMkLst>
        </pc:cxnChg>
        <pc:cxnChg chg="mod">
          <ac:chgData name="Eric Lin" userId="b03234642524d078" providerId="Windows Live" clId="Web-{0C931D30-8B70-4DA0-AFB1-9C71521F2BD4}" dt="2019-03-20T21:33:09.685" v="63" actId="1076"/>
          <ac:cxnSpMkLst>
            <pc:docMk/>
            <pc:sldMk cId="166908829" sldId="326"/>
            <ac:cxnSpMk id="13" creationId="{6D937B83-5978-427F-B678-11973D2A7507}"/>
          </ac:cxnSpMkLst>
        </pc:cxnChg>
        <pc:cxnChg chg="mod">
          <ac:chgData name="Eric Lin" userId="b03234642524d078" providerId="Windows Live" clId="Web-{0C931D30-8B70-4DA0-AFB1-9C71521F2BD4}" dt="2019-03-20T21:33:09.700" v="64" actId="1076"/>
          <ac:cxnSpMkLst>
            <pc:docMk/>
            <pc:sldMk cId="166908829" sldId="326"/>
            <ac:cxnSpMk id="15" creationId="{941D4DA7-C544-4453-830A-2047447FEB29}"/>
          </ac:cxnSpMkLst>
        </pc:cxnChg>
        <pc:cxnChg chg="mod">
          <ac:chgData name="Eric Lin" userId="b03234642524d078" providerId="Windows Live" clId="Web-{0C931D30-8B70-4DA0-AFB1-9C71521F2BD4}" dt="2019-03-20T21:33:09.716" v="65" actId="1076"/>
          <ac:cxnSpMkLst>
            <pc:docMk/>
            <pc:sldMk cId="166908829" sldId="326"/>
            <ac:cxnSpMk id="18" creationId="{BAAD3237-2AC7-4F13-950B-323C404462A5}"/>
          </ac:cxnSpMkLst>
        </pc:cxnChg>
        <pc:cxnChg chg="mod">
          <ac:chgData name="Eric Lin" userId="b03234642524d078" providerId="Windows Live" clId="Web-{0C931D30-8B70-4DA0-AFB1-9C71521F2BD4}" dt="2019-03-20T21:33:09.731" v="66" actId="1076"/>
          <ac:cxnSpMkLst>
            <pc:docMk/>
            <pc:sldMk cId="166908829" sldId="326"/>
            <ac:cxnSpMk id="19" creationId="{DA81E364-D96F-467F-B3B7-FEED441F5418}"/>
          </ac:cxnSpMkLst>
        </pc:cxnChg>
        <pc:cxnChg chg="mod">
          <ac:chgData name="Eric Lin" userId="b03234642524d078" providerId="Windows Live" clId="Web-{0C931D30-8B70-4DA0-AFB1-9C71521F2BD4}" dt="2019-03-20T21:40:22.624" v="200" actId="1076"/>
          <ac:cxnSpMkLst>
            <pc:docMk/>
            <pc:sldMk cId="166908829" sldId="326"/>
            <ac:cxnSpMk id="25" creationId="{9387F9E4-3454-4E35-8BF5-B89E2B54EE25}"/>
          </ac:cxnSpMkLst>
        </pc:cxnChg>
        <pc:cxnChg chg="mod">
          <ac:chgData name="Eric Lin" userId="b03234642524d078" providerId="Windows Live" clId="Web-{0C931D30-8B70-4DA0-AFB1-9C71521F2BD4}" dt="2019-03-20T21:33:10.466" v="98" actId="1076"/>
          <ac:cxnSpMkLst>
            <pc:docMk/>
            <pc:sldMk cId="166908829" sldId="326"/>
            <ac:cxnSpMk id="41" creationId="{00000000-0000-0000-0000-000000000000}"/>
          </ac:cxnSpMkLst>
        </pc:cxnChg>
        <pc:cxnChg chg="mod">
          <ac:chgData name="Eric Lin" userId="b03234642524d078" providerId="Windows Live" clId="Web-{0C931D30-8B70-4DA0-AFB1-9C71521F2BD4}" dt="2019-03-20T21:33:10.154" v="81" actId="1076"/>
          <ac:cxnSpMkLst>
            <pc:docMk/>
            <pc:sldMk cId="166908829" sldId="326"/>
            <ac:cxnSpMk id="1953" creationId="{00000000-0000-0000-0000-000000000000}"/>
          </ac:cxnSpMkLst>
        </pc:cxnChg>
        <pc:cxnChg chg="mod">
          <ac:chgData name="Eric Lin" userId="b03234642524d078" providerId="Windows Live" clId="Web-{0C931D30-8B70-4DA0-AFB1-9C71521F2BD4}" dt="2019-03-20T21:33:10.169" v="82" actId="1076"/>
          <ac:cxnSpMkLst>
            <pc:docMk/>
            <pc:sldMk cId="166908829" sldId="326"/>
            <ac:cxnSpMk id="1954" creationId="{00000000-0000-0000-0000-000000000000}"/>
          </ac:cxnSpMkLst>
        </pc:cxnChg>
        <pc:cxnChg chg="mod">
          <ac:chgData name="Eric Lin" userId="b03234642524d078" providerId="Windows Live" clId="Web-{0C931D30-8B70-4DA0-AFB1-9C71521F2BD4}" dt="2019-03-20T21:33:10.189" v="83" actId="1076"/>
          <ac:cxnSpMkLst>
            <pc:docMk/>
            <pc:sldMk cId="166908829" sldId="326"/>
            <ac:cxnSpMk id="1957" creationId="{00000000-0000-0000-0000-000000000000}"/>
          </ac:cxnSpMkLst>
        </pc:cxnChg>
        <pc:cxnChg chg="mod">
          <ac:chgData name="Eric Lin" userId="b03234642524d078" providerId="Windows Live" clId="Web-{0C931D30-8B70-4DA0-AFB1-9C71521F2BD4}" dt="2019-03-20T21:33:10.200" v="84" actId="1076"/>
          <ac:cxnSpMkLst>
            <pc:docMk/>
            <pc:sldMk cId="166908829" sldId="326"/>
            <ac:cxnSpMk id="1963" creationId="{BAAD3237-2AC7-4F13-950B-323C404462A5}"/>
          </ac:cxnSpMkLst>
        </pc:cxnChg>
        <pc:cxnChg chg="mod">
          <ac:chgData name="Eric Lin" userId="b03234642524d078" providerId="Windows Live" clId="Web-{0C931D30-8B70-4DA0-AFB1-9C71521F2BD4}" dt="2019-03-20T21:33:10.216" v="85" actId="1076"/>
          <ac:cxnSpMkLst>
            <pc:docMk/>
            <pc:sldMk cId="166908829" sldId="326"/>
            <ac:cxnSpMk id="1964" creationId="{BAAD3237-2AC7-4F13-950B-323C404462A5}"/>
          </ac:cxnSpMkLst>
        </pc:cxnChg>
        <pc:cxnChg chg="mod">
          <ac:chgData name="Eric Lin" userId="b03234642524d078" providerId="Windows Live" clId="Web-{0C931D30-8B70-4DA0-AFB1-9C71521F2BD4}" dt="2019-03-20T21:33:10.231" v="86" actId="1076"/>
          <ac:cxnSpMkLst>
            <pc:docMk/>
            <pc:sldMk cId="166908829" sldId="326"/>
            <ac:cxnSpMk id="1965" creationId="{BAAD3237-2AC7-4F13-950B-323C404462A5}"/>
          </ac:cxnSpMkLst>
        </pc:cxnChg>
        <pc:cxnChg chg="mod">
          <ac:chgData name="Eric Lin" userId="b03234642524d078" providerId="Windows Live" clId="Web-{0C931D30-8B70-4DA0-AFB1-9C71521F2BD4}" dt="2019-03-20T21:43:29.578" v="232" actId="1076"/>
          <ac:cxnSpMkLst>
            <pc:docMk/>
            <pc:sldMk cId="166908829" sldId="326"/>
            <ac:cxnSpMk id="1990" creationId="{941D4DA7-C544-4453-830A-2047447FEB29}"/>
          </ac:cxnSpMkLst>
        </pc:cxnChg>
        <pc:cxnChg chg="del mod">
          <ac:chgData name="Eric Lin" userId="b03234642524d078" providerId="Windows Live" clId="Web-{0C931D30-8B70-4DA0-AFB1-9C71521F2BD4}" dt="2019-03-20T21:41:45.655" v="211"/>
          <ac:cxnSpMkLst>
            <pc:docMk/>
            <pc:sldMk cId="166908829" sldId="326"/>
            <ac:cxnSpMk id="1993" creationId="{941D4DA7-C544-4453-830A-2047447FEB29}"/>
          </ac:cxnSpMkLst>
        </pc:cxnChg>
        <pc:cxnChg chg="del mod ord">
          <ac:chgData name="Eric Lin" userId="b03234642524d078" providerId="Windows Live" clId="Web-{0C931D30-8B70-4DA0-AFB1-9C71521F2BD4}" dt="2019-03-20T21:41:49.921" v="212"/>
          <ac:cxnSpMkLst>
            <pc:docMk/>
            <pc:sldMk cId="166908829" sldId="326"/>
            <ac:cxnSpMk id="1998" creationId="{941D4DA7-C544-4453-830A-2047447FEB29}"/>
          </ac:cxnSpMkLst>
        </pc:cxnChg>
      </pc:sldChg>
      <pc:sldChg chg="modSp add replId">
        <pc:chgData name="Eric Lin" userId="b03234642524d078" providerId="Windows Live" clId="Web-{0C931D30-8B70-4DA0-AFB1-9C71521F2BD4}" dt="2019-03-20T21:30:32.356" v="38" actId="20577"/>
        <pc:sldMkLst>
          <pc:docMk/>
          <pc:sldMk cId="817029647" sldId="327"/>
        </pc:sldMkLst>
        <pc:spChg chg="mod">
          <ac:chgData name="Eric Lin" userId="b03234642524d078" providerId="Windows Live" clId="Web-{0C931D30-8B70-4DA0-AFB1-9C71521F2BD4}" dt="2019-03-20T21:30:32.356" v="38" actId="20577"/>
          <ac:spMkLst>
            <pc:docMk/>
            <pc:sldMk cId="817029647" sldId="327"/>
            <ac:spMk id="3" creationId="{00000000-0000-0000-0000-000000000000}"/>
          </ac:spMkLst>
        </pc:spChg>
      </pc:sldChg>
    </pc:docChg>
  </pc:docChgLst>
  <pc:docChgLst>
    <pc:chgData name="Eric Lin" userId="b03234642524d078" providerId="Windows Live" clId="Web-{1E6713D8-560B-4AF8-95F6-B77BD7561DC0}"/>
    <pc:docChg chg="modSld">
      <pc:chgData name="Eric Lin" userId="b03234642524d078" providerId="Windows Live" clId="Web-{1E6713D8-560B-4AF8-95F6-B77BD7561DC0}" dt="2019-03-20T21:50:55.986" v="17" actId="1076"/>
      <pc:docMkLst>
        <pc:docMk/>
      </pc:docMkLst>
      <pc:sldChg chg="addSp delSp modSp">
        <pc:chgData name="Eric Lin" userId="b03234642524d078" providerId="Windows Live" clId="Web-{1E6713D8-560B-4AF8-95F6-B77BD7561DC0}" dt="2019-03-20T21:50:55.986" v="17" actId="1076"/>
        <pc:sldMkLst>
          <pc:docMk/>
          <pc:sldMk cId="166908829" sldId="326"/>
        </pc:sldMkLst>
        <pc:cxnChg chg="add del">
          <ac:chgData name="Eric Lin" userId="b03234642524d078" providerId="Windows Live" clId="Web-{1E6713D8-560B-4AF8-95F6-B77BD7561DC0}" dt="2019-03-20T21:48:02.750" v="3"/>
          <ac:cxnSpMkLst>
            <pc:docMk/>
            <pc:sldMk cId="166908829" sldId="326"/>
            <ac:cxnSpMk id="5" creationId="{26A76DA2-683D-4456-B6BA-483FE8E5263D}"/>
          </ac:cxnSpMkLst>
        </pc:cxnChg>
        <pc:cxnChg chg="add mod">
          <ac:chgData name="Eric Lin" userId="b03234642524d078" providerId="Windows Live" clId="Web-{1E6713D8-560B-4AF8-95F6-B77BD7561DC0}" dt="2019-03-20T21:48:23.422" v="5" actId="1076"/>
          <ac:cxnSpMkLst>
            <pc:docMk/>
            <pc:sldMk cId="166908829" sldId="326"/>
            <ac:cxnSpMk id="6" creationId="{4FD140F7-23AD-47E2-8E57-A297A2A6AA60}"/>
          </ac:cxnSpMkLst>
        </pc:cxnChg>
        <pc:cxnChg chg="add mod">
          <ac:chgData name="Eric Lin" userId="b03234642524d078" providerId="Windows Live" clId="Web-{1E6713D8-560B-4AF8-95F6-B77BD7561DC0}" dt="2019-03-20T21:50:55.986" v="17" actId="1076"/>
          <ac:cxnSpMkLst>
            <pc:docMk/>
            <pc:sldMk cId="166908829" sldId="326"/>
            <ac:cxnSpMk id="7" creationId="{B5EEB965-06EA-4AA0-A349-7A87CF86B8B9}"/>
          </ac:cxnSpMkLst>
        </pc:cxnChg>
        <pc:cxnChg chg="mod">
          <ac:chgData name="Eric Lin" userId="b03234642524d078" providerId="Windows Live" clId="Web-{1E6713D8-560B-4AF8-95F6-B77BD7561DC0}" dt="2019-03-20T21:48:00.047" v="2" actId="1076"/>
          <ac:cxnSpMkLst>
            <pc:docMk/>
            <pc:sldMk cId="166908829" sldId="326"/>
            <ac:cxnSpMk id="13" creationId="{6D937B83-5978-427F-B678-11973D2A750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E3BBE-C714-7D44-AA6F-575CB0C4998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9A0A-21FB-064A-AE6E-AB0CA27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56B1-4CCA-2C40-A97B-D6DB71EDCBC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F1_001_方律_整體體質調整方劑_01</a:t>
            </a:r>
          </a:p>
        </p:txBody>
      </p:sp>
    </p:spTree>
    <p:extLst>
      <p:ext uri="{BB962C8B-B14F-4D97-AF65-F5344CB8AC3E}">
        <p14:creationId xmlns:p14="http://schemas.microsoft.com/office/powerpoint/2010/main" val="5017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調整血虛體質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467221" y="1031736"/>
            <a:ext cx="1946948" cy="91481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109861" y="1149450"/>
            <a:ext cx="1186595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4774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430196" y="1469785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4898101" y="145657"/>
            <a:ext cx="2091465" cy="740020"/>
          </a:xfrm>
          <a:prstGeom prst="roundRect">
            <a:avLst>
              <a:gd name="adj" fmla="val 3363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105066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6" y="169133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509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1310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37745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4250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665279" y="748260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6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917372" y="1400280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653143"/>
            <a:ext cx="4762500" cy="2141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眩暈、夜間盜汗、手麻、腳麻、視線模糊、眼酸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易怒</a:t>
            </a:r>
            <a:r>
              <a:rPr lang="en-US" altLang="zh-TW" dirty="0">
                <a:solidFill>
                  <a:schemeClr val="tx1"/>
                </a:solidFill>
              </a:rPr>
              <a:t>_</a:t>
            </a:r>
            <a:r>
              <a:rPr lang="zh-TW" altLang="en-US" dirty="0">
                <a:solidFill>
                  <a:schemeClr val="tx1"/>
                </a:solidFill>
              </a:rPr>
              <a:t>生氣、容易焦躁</a:t>
            </a:r>
            <a:r>
              <a:rPr lang="en-US" altLang="zh-TW" dirty="0">
                <a:solidFill>
                  <a:schemeClr val="tx1"/>
                </a:solidFill>
              </a:rPr>
              <a:t>_</a:t>
            </a:r>
            <a:r>
              <a:rPr lang="zh-TW" altLang="en-US" dirty="0">
                <a:solidFill>
                  <a:schemeClr val="tx1"/>
                </a:solidFill>
              </a:rPr>
              <a:t>緊張、心煩、失眠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月經過少、月經後期、閉經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719307" y="1721195"/>
            <a:ext cx="204993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17372" y="3224891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017849"/>
            <a:ext cx="3793671" cy="105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皮膚乾、面色白、唇白、舌質白淡</a:t>
            </a: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3719307" y="3545806"/>
            <a:ext cx="2049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917372" y="4555455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300" y="4348413"/>
            <a:ext cx="3793671" cy="105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細脈、</a:t>
            </a:r>
            <a:r>
              <a:rPr lang="zh-TW" altLang="en-US" sz="2400" b="1" dirty="0">
                <a:solidFill>
                  <a:schemeClr val="tx1"/>
                </a:solidFill>
              </a:rPr>
              <a:t>虛脈</a:t>
            </a:r>
            <a:r>
              <a:rPr lang="zh-TW" altLang="en-US" dirty="0">
                <a:solidFill>
                  <a:schemeClr val="tx1"/>
                </a:solidFill>
              </a:rPr>
              <a:t>、沉脈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1"/>
          </p:cNvCxnSpPr>
          <p:nvPr/>
        </p:nvCxnSpPr>
        <p:spPr>
          <a:xfrm>
            <a:off x="3719307" y="4876370"/>
            <a:ext cx="2049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1721195"/>
            <a:ext cx="651339" cy="13782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651339" cy="446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651339" cy="17768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565572" y="332264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型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207829" y="162859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527995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2492831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928" y="2281535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治療血虛的基礎方，泛治各種類型的貧血，特別是紅血球不足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199" y="2484451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>
            <a:off x="5094603" y="2734823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2737883"/>
            <a:ext cx="272144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3982704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氣血虛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3928" y="3982704"/>
            <a:ext cx="1420675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以補氣方帶動生血的作用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199" y="3982704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4" name="Straight Connector 33"/>
          <p:cNvCxnSpPr>
            <a:stCxn id="33" idx="1"/>
            <a:endCxn id="32" idx="3"/>
          </p:cNvCxnSpPr>
          <p:nvPr/>
        </p:nvCxnSpPr>
        <p:spPr>
          <a:xfrm flipH="1">
            <a:off x="5094603" y="4233076"/>
            <a:ext cx="3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31" idx="3"/>
          </p:cNvCxnSpPr>
          <p:nvPr/>
        </p:nvCxnSpPr>
        <p:spPr>
          <a:xfrm flipH="1">
            <a:off x="3401784" y="4233076"/>
            <a:ext cx="27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92862" y="3284886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八珍湯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0" name="Elbow Connector 49"/>
          <p:cNvCxnSpPr>
            <a:stCxn id="28" idx="3"/>
            <a:endCxn id="48" idx="1"/>
          </p:cNvCxnSpPr>
          <p:nvPr/>
        </p:nvCxnSpPr>
        <p:spPr>
          <a:xfrm>
            <a:off x="6319156" y="2734823"/>
            <a:ext cx="273706" cy="800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3"/>
            <a:endCxn id="48" idx="1"/>
          </p:cNvCxnSpPr>
          <p:nvPr/>
        </p:nvCxnSpPr>
        <p:spPr>
          <a:xfrm flipV="1">
            <a:off x="6319156" y="3535258"/>
            <a:ext cx="273706" cy="697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2" idx="1"/>
          </p:cNvCxnSpPr>
          <p:nvPr/>
        </p:nvCxnSpPr>
        <p:spPr>
          <a:xfrm>
            <a:off x="2266033" y="2740267"/>
            <a:ext cx="226794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253" y="21835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當歸、熟地、芍藥、川芎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2016" y="4483446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人參 、甘草、茯苓、白朮</a:t>
            </a:r>
            <a:r>
              <a:rPr lang="bg-BG" sz="1400" dirty="0"/>
              <a:t> 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2993574"/>
            <a:ext cx="0" cy="9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92827" y="537063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煩燥不眠較嚴重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" idx="2"/>
            <a:endCxn id="66" idx="1"/>
          </p:cNvCxnSpPr>
          <p:nvPr/>
        </p:nvCxnSpPr>
        <p:spPr>
          <a:xfrm rot="5400000">
            <a:off x="1406353" y="4080049"/>
            <a:ext cx="2627428" cy="454479"/>
          </a:xfrm>
          <a:prstGeom prst="bentConnector4">
            <a:avLst>
              <a:gd name="adj1" fmla="val 18305"/>
              <a:gd name="adj2" fmla="val 15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716154" y="5369530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歸脾湯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9" name="Straight Connector 88"/>
          <p:cNvCxnSpPr>
            <a:stCxn id="88" idx="1"/>
            <a:endCxn id="66" idx="3"/>
          </p:cNvCxnSpPr>
          <p:nvPr/>
        </p:nvCxnSpPr>
        <p:spPr>
          <a:xfrm flipH="1">
            <a:off x="3401784" y="5619902"/>
            <a:ext cx="314370" cy="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80101" y="5862253"/>
            <a:ext cx="28669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人參、 炙甘草、 白朮、茯苓、 黃耆、 </a:t>
            </a:r>
          </a:p>
          <a:p>
            <a:r>
              <a:rPr lang="en-US" sz="1100" dirty="0"/>
              <a:t>當歸、棗仁、桂圓、遠志、木香、生薑、</a:t>
            </a:r>
          </a:p>
          <a:p>
            <a:r>
              <a:rPr lang="en-US" sz="1100" dirty="0"/>
              <a:t>大棗</a:t>
            </a:r>
          </a:p>
        </p:txBody>
      </p:sp>
      <p:cxnSp>
        <p:nvCxnSpPr>
          <p:cNvPr id="96" name="Elbow Connector 95"/>
          <p:cNvCxnSpPr>
            <a:stCxn id="33" idx="2"/>
            <a:endCxn id="88" idx="0"/>
          </p:cNvCxnSpPr>
          <p:nvPr/>
        </p:nvCxnSpPr>
        <p:spPr>
          <a:xfrm rot="5400000">
            <a:off x="4574615" y="4079466"/>
            <a:ext cx="886083" cy="169404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492827" y="86194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月經不調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2" idx="0"/>
            <a:endCxn id="97" idx="2"/>
          </p:cNvCxnSpPr>
          <p:nvPr/>
        </p:nvCxnSpPr>
        <p:spPr>
          <a:xfrm flipV="1">
            <a:off x="2947306" y="1362690"/>
            <a:ext cx="0" cy="11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944063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99893" y="1553354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婦女水濕較重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872907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10198" y="1480901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>
            <a:off x="5159828" y="1120773"/>
            <a:ext cx="250371" cy="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1" idx="3"/>
            <a:endCxn id="103" idx="1"/>
          </p:cNvCxnSpPr>
          <p:nvPr/>
        </p:nvCxnSpPr>
        <p:spPr>
          <a:xfrm>
            <a:off x="5159828" y="1730064"/>
            <a:ext cx="250370" cy="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100" idx="1"/>
          </p:cNvCxnSpPr>
          <p:nvPr/>
        </p:nvCxnSpPr>
        <p:spPr>
          <a:xfrm>
            <a:off x="3401784" y="1112319"/>
            <a:ext cx="498109" cy="8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1" idx="1"/>
          </p:cNvCxnSpPr>
          <p:nvPr/>
        </p:nvCxnSpPr>
        <p:spPr>
          <a:xfrm>
            <a:off x="3401784" y="1112319"/>
            <a:ext cx="498109" cy="617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85211" y="4868787"/>
            <a:ext cx="127351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十全大補湯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5" name="Elbow Connector 114"/>
          <p:cNvCxnSpPr>
            <a:stCxn id="48" idx="3"/>
            <a:endCxn id="116" idx="0"/>
          </p:cNvCxnSpPr>
          <p:nvPr/>
        </p:nvCxnSpPr>
        <p:spPr>
          <a:xfrm>
            <a:off x="7501819" y="3535258"/>
            <a:ext cx="609265" cy="52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43709" y="4056916"/>
            <a:ext cx="1134749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同時體質</a:t>
            </a:r>
            <a:r>
              <a:rPr lang="zh-TW" altLang="en-US" sz="1200" b="1" dirty="0">
                <a:solidFill>
                  <a:srgbClr val="FF0000"/>
                </a:solidFill>
              </a:rPr>
              <a:t>偏寒</a:t>
            </a:r>
            <a:r>
              <a:rPr lang="zh-TW" altLang="en-US" sz="1200" dirty="0">
                <a:solidFill>
                  <a:schemeClr val="tx1"/>
                </a:solidFill>
              </a:rPr>
              <a:t>偏虛較重</a:t>
            </a:r>
          </a:p>
        </p:txBody>
      </p:sp>
      <p:cxnSp>
        <p:nvCxnSpPr>
          <p:cNvPr id="120" name="Straight Arrow Connector 119"/>
          <p:cNvCxnSpPr>
            <a:stCxn id="116" idx="2"/>
            <a:endCxn id="113" idx="0"/>
          </p:cNvCxnSpPr>
          <p:nvPr/>
        </p:nvCxnSpPr>
        <p:spPr>
          <a:xfrm>
            <a:off x="8111084" y="4557659"/>
            <a:ext cx="10886" cy="3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771898" y="3356776"/>
            <a:ext cx="1235529" cy="42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當歸補血湯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Arrow Connector 125"/>
          <p:cNvCxnSpPr>
            <a:stCxn id="32" idx="0"/>
            <a:endCxn id="125" idx="2"/>
          </p:cNvCxnSpPr>
          <p:nvPr/>
        </p:nvCxnSpPr>
        <p:spPr>
          <a:xfrm flipV="1">
            <a:off x="4384266" y="3785629"/>
            <a:ext cx="5397" cy="19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33144" y="34859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當歸、黃耆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885126" y="367149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95432" y="37803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>
            <a:stCxn id="136" idx="3"/>
            <a:endCxn id="137" idx="1"/>
          </p:cNvCxnSpPr>
          <p:nvPr/>
        </p:nvCxnSpPr>
        <p:spPr>
          <a:xfrm flipV="1">
            <a:off x="5145061" y="543165"/>
            <a:ext cx="250371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97" idx="3"/>
            <a:endCxn id="136" idx="1"/>
          </p:cNvCxnSpPr>
          <p:nvPr/>
        </p:nvCxnSpPr>
        <p:spPr>
          <a:xfrm flipV="1">
            <a:off x="3401784" y="543859"/>
            <a:ext cx="483342" cy="568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543709" y="54036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、肉桂、黃耆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176483" y="1349828"/>
            <a:ext cx="1259935" cy="76244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可把組織中水液收回至血管，可治血漿不足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103" idx="3"/>
            <a:endCxn id="51" idx="1"/>
          </p:cNvCxnSpPr>
          <p:nvPr/>
        </p:nvCxnSpPr>
        <p:spPr>
          <a:xfrm flipV="1">
            <a:off x="6770913" y="1731050"/>
            <a:ext cx="405570" cy="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</a:t>
            </a:r>
            <a:r>
              <a:rPr lang="en-US" altLang="zh-TW" sz="3600" dirty="0"/>
              <a:t>3</a:t>
            </a:r>
            <a:r>
              <a:rPr lang="en-US" sz="3600" dirty="0"/>
              <a:t>_方律_整體體質調整方劑_03</a:t>
            </a:r>
          </a:p>
        </p:txBody>
      </p:sp>
    </p:spTree>
    <p:extLst>
      <p:ext uri="{BB962C8B-B14F-4D97-AF65-F5344CB8AC3E}">
        <p14:creationId xmlns:p14="http://schemas.microsoft.com/office/powerpoint/2010/main" val="169742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調整血瘀體質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98645" y="1162540"/>
            <a:ext cx="1284720" cy="131543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4774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430196" y="1469785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98721" y="784077"/>
            <a:ext cx="1899248" cy="787636"/>
          </a:xfrm>
          <a:prstGeom prst="roundRect">
            <a:avLst>
              <a:gd name="adj" fmla="val 336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4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6" y="169133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509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1310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37745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4250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899740" y="1266842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C06B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181917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398586"/>
            <a:ext cx="4350002" cy="347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痛證、出血、、肋痛、小便不利、噁心想吐、嘔吐、斜視、肩膀痠痛、肩痛不舉、肚子痛、心下痛、偏頭痛、四肢無力、黃疸、周期性癱瘓、癔病病性癱瘓、癥瘕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譫語、癲狂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狂躁型及抑鬱型精神分裂症、反應性精神病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zh-TW" altLang="en-US" sz="1600" dirty="0">
                <a:solidFill>
                  <a:schemeClr val="tx1"/>
                </a:solidFill>
              </a:rPr>
              <a:t>經痛、月經過多、月經前期、潮熱、月經不調、產後出血、產後身痛、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產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zh-TW" altLang="en-US" sz="1600" dirty="0">
                <a:solidFill>
                  <a:schemeClr val="tx1"/>
                </a:solidFill>
              </a:rPr>
              <a:t>產後瘀血經閉、產後出血、產後身痛產後出血、產後身痛、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不射精症、陰莖痛、小腹痛、脫髮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 flipV="1">
            <a:off x="3613800" y="2133601"/>
            <a:ext cx="310500" cy="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43414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990858"/>
            <a:ext cx="3793671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舌質暗、面色暗、唇紫暗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皮膚黑斑、乾癬、神經性皮炎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慢性單純性苔癬、頑癬、牛皮癬、攝領瘡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、銀屑病、風疹、血小板減少性紫癜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46561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58041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5863401"/>
            <a:ext cx="4269101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澀脈、</a:t>
            </a:r>
            <a:r>
              <a:rPr lang="zh-TW" altLang="en-US" b="1" dirty="0">
                <a:solidFill>
                  <a:schemeClr val="tx1"/>
                </a:solidFill>
              </a:rPr>
              <a:t>弦緊</a:t>
            </a:r>
            <a:r>
              <a:rPr lang="zh-TW" altLang="en-US" dirty="0">
                <a:solidFill>
                  <a:schemeClr val="tx1"/>
                </a:solidFill>
              </a:rPr>
              <a:t>脈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氣滯血瘀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、腹部壓痛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61250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2140092"/>
            <a:ext cx="545832" cy="959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545832" cy="1562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545832" cy="302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02510" y="4054489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型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93400" y="1660517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神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207313" y="254683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婦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02511" y="3475047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9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2633" y="1993322"/>
            <a:ext cx="1251857" cy="1208314"/>
          </a:xfrm>
          <a:prstGeom prst="ellipse">
            <a:avLst/>
          </a:prstGeom>
          <a:solidFill>
            <a:srgbClr val="C06B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1448" y="367857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3643638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8419" y="3477498"/>
            <a:ext cx="2682465" cy="82441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經典的活血化瘀方。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探見各種血瘀的症狀，可以用它一試。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本方改善血液循環，促進血腫包塊的消散和吸收。男女皆可用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94564" y="3646529"/>
            <a:ext cx="1360714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桂枝茯苓丸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 flipV="1">
            <a:off x="6490884" y="3889706"/>
            <a:ext cx="403680" cy="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3889706"/>
            <a:ext cx="406635" cy="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4803314"/>
            <a:ext cx="908957" cy="788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同時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有血虛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之婦女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98518" y="3395657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桂枝、茯苓、牡丹皮、白芍、桃仁</a:t>
            </a:r>
            <a:endParaRPr lang="en-US" sz="105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4144381"/>
            <a:ext cx="0" cy="6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2"/>
            <a:endCxn id="141" idx="1"/>
          </p:cNvCxnSpPr>
          <p:nvPr/>
        </p:nvCxnSpPr>
        <p:spPr>
          <a:xfrm rot="5400000">
            <a:off x="1835888" y="5187193"/>
            <a:ext cx="2154231" cy="68606"/>
          </a:xfrm>
          <a:prstGeom prst="bentConnector4">
            <a:avLst>
              <a:gd name="adj1" fmla="val 15302"/>
              <a:gd name="adj2" fmla="val 1617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" idx="0"/>
            <a:endCxn id="95" idx="2"/>
          </p:cNvCxnSpPr>
          <p:nvPr/>
        </p:nvCxnSpPr>
        <p:spPr>
          <a:xfrm flipH="1" flipV="1">
            <a:off x="2943041" y="1488272"/>
            <a:ext cx="4265" cy="21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320744"/>
            <a:ext cx="1259935" cy="73135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胸痛、頭痛日久不癒、痛如針刺而有定處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502723"/>
            <a:ext cx="1154724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血府逐瘀湯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 flipV="1">
            <a:off x="5159828" y="685798"/>
            <a:ext cx="250371" cy="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5" idx="3"/>
            <a:endCxn id="100" idx="1"/>
          </p:cNvCxnSpPr>
          <p:nvPr/>
        </p:nvCxnSpPr>
        <p:spPr>
          <a:xfrm flipV="1">
            <a:off x="3397519" y="686424"/>
            <a:ext cx="502374" cy="5514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4469" y="309021"/>
            <a:ext cx="1360715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少腹逐瘀湯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44468" y="786935"/>
            <a:ext cx="1360715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身痛逐瘀湯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6" name="Elbow Connector 45"/>
          <p:cNvCxnSpPr>
            <a:stCxn id="102" idx="3"/>
            <a:endCxn id="77" idx="1"/>
          </p:cNvCxnSpPr>
          <p:nvPr/>
        </p:nvCxnSpPr>
        <p:spPr>
          <a:xfrm flipV="1">
            <a:off x="6564923" y="492096"/>
            <a:ext cx="579546" cy="1937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2" idx="3"/>
            <a:endCxn id="81" idx="1"/>
          </p:cNvCxnSpPr>
          <p:nvPr/>
        </p:nvCxnSpPr>
        <p:spPr>
          <a:xfrm>
            <a:off x="6564923" y="685798"/>
            <a:ext cx="579545" cy="284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42520" y="7111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小腹之定點刺痛</a:t>
            </a:r>
            <a:endParaRPr 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6984655" y="1161013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神經痛關節痛屬血瘀氣滯者</a:t>
            </a:r>
            <a:endParaRPr lang="en-US" sz="1050" dirty="0"/>
          </a:p>
        </p:txBody>
      </p:sp>
      <p:sp>
        <p:nvSpPr>
          <p:cNvPr id="95" name="Rectangle 94"/>
          <p:cNvSpPr/>
          <p:nvPr/>
        </p:nvSpPr>
        <p:spPr>
          <a:xfrm>
            <a:off x="2488562" y="98752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由痛的位置來尋方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85528" y="1730866"/>
            <a:ext cx="1274300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小腹中拘急綿綿作痛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941137" y="1493634"/>
            <a:ext cx="1121363" cy="41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6" name="Straight Connector 105"/>
          <p:cNvCxnSpPr>
            <a:stCxn id="104" idx="1"/>
            <a:endCxn id="119" idx="3"/>
          </p:cNvCxnSpPr>
          <p:nvPr/>
        </p:nvCxnSpPr>
        <p:spPr>
          <a:xfrm flipH="1" flipV="1">
            <a:off x="6377524" y="1697972"/>
            <a:ext cx="563613" cy="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067063" y="142983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當歸、芍藥、</a:t>
            </a:r>
            <a:endParaRPr lang="en-US" altLang="zh-TW" sz="1000" dirty="0"/>
          </a:p>
          <a:p>
            <a:r>
              <a:rPr lang="zh-TW" altLang="en-US" sz="1000" dirty="0"/>
              <a:t>川芎、茯苓、</a:t>
            </a:r>
            <a:endParaRPr lang="en-US" altLang="zh-TW" sz="1000" dirty="0"/>
          </a:p>
          <a:p>
            <a:r>
              <a:rPr lang="zh-TW" altLang="en-US" sz="1000" dirty="0"/>
              <a:t>白朮、澤瀉</a:t>
            </a:r>
            <a:endParaRPr lang="en-US" sz="1000" dirty="0"/>
          </a:p>
        </p:txBody>
      </p:sp>
      <p:cxnSp>
        <p:nvCxnSpPr>
          <p:cNvPr id="112" name="Elbow Connector 111"/>
          <p:cNvCxnSpPr/>
          <p:nvPr/>
        </p:nvCxnSpPr>
        <p:spPr>
          <a:xfrm>
            <a:off x="3411884" y="1237901"/>
            <a:ext cx="488009" cy="7433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24529" y="2091710"/>
            <a:ext cx="1137971" cy="4059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桃核承氣湯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7" name="Straight Connector 116"/>
          <p:cNvCxnSpPr>
            <a:stCxn id="114" idx="1"/>
            <a:endCxn id="121" idx="3"/>
          </p:cNvCxnSpPr>
          <p:nvPr/>
        </p:nvCxnSpPr>
        <p:spPr>
          <a:xfrm flipH="1" flipV="1">
            <a:off x="6395539" y="2291941"/>
            <a:ext cx="528990" cy="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30496" y="1506183"/>
            <a:ext cx="847028" cy="383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按之痛減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48511" y="2100152"/>
            <a:ext cx="847028" cy="383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按之更痛</a:t>
            </a:r>
          </a:p>
        </p:txBody>
      </p:sp>
      <p:cxnSp>
        <p:nvCxnSpPr>
          <p:cNvPr id="118" name="Elbow Connector 117"/>
          <p:cNvCxnSpPr>
            <a:stCxn id="98" idx="3"/>
            <a:endCxn id="119" idx="1"/>
          </p:cNvCxnSpPr>
          <p:nvPr/>
        </p:nvCxnSpPr>
        <p:spPr>
          <a:xfrm flipV="1">
            <a:off x="5159828" y="1697972"/>
            <a:ext cx="370668" cy="283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98" idx="3"/>
            <a:endCxn id="121" idx="1"/>
          </p:cNvCxnSpPr>
          <p:nvPr/>
        </p:nvCxnSpPr>
        <p:spPr>
          <a:xfrm>
            <a:off x="5159828" y="1981238"/>
            <a:ext cx="388683" cy="310703"/>
          </a:xfrm>
          <a:prstGeom prst="bentConnector3">
            <a:avLst>
              <a:gd name="adj1" fmla="val 4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067063" y="206756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桃仁、桂枝、</a:t>
            </a:r>
            <a:endParaRPr lang="en-US" altLang="zh-TW" sz="1000" dirty="0"/>
          </a:p>
          <a:p>
            <a:r>
              <a:rPr lang="zh-TW" altLang="en-US" sz="1000" dirty="0"/>
              <a:t>芒硝、大黃、</a:t>
            </a:r>
            <a:endParaRPr lang="en-US" altLang="zh-TW" sz="1000" dirty="0"/>
          </a:p>
          <a:p>
            <a:r>
              <a:rPr lang="zh-TW" altLang="en-US" sz="1000" dirty="0"/>
              <a:t>甘草</a:t>
            </a:r>
            <a:endParaRPr lang="en-US" sz="1000" dirty="0"/>
          </a:p>
        </p:txBody>
      </p:sp>
      <p:sp>
        <p:nvSpPr>
          <p:cNvPr id="141" name="Rectangle 140"/>
          <p:cNvSpPr/>
          <p:nvPr/>
        </p:nvSpPr>
        <p:spPr>
          <a:xfrm>
            <a:off x="2878700" y="604824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久瘀而體質尚強健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59316" y="6033858"/>
            <a:ext cx="1259935" cy="53390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慢性虛癆，逐</a:t>
            </a:r>
            <a:r>
              <a:rPr lang="zh-TW" altLang="en-US" sz="1200" dirty="0">
                <a:solidFill>
                  <a:schemeClr val="tx1"/>
                </a:solidFill>
              </a:rPr>
              <a:t>瘀攻下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938523" y="6146183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大黃蟅蟲丸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4" name="Straight Connector 143"/>
          <p:cNvCxnSpPr>
            <a:stCxn id="142" idx="3"/>
            <a:endCxn id="143" idx="1"/>
          </p:cNvCxnSpPr>
          <p:nvPr/>
        </p:nvCxnSpPr>
        <p:spPr>
          <a:xfrm>
            <a:off x="5519251" y="6300810"/>
            <a:ext cx="1419272" cy="1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1" idx="3"/>
            <a:endCxn id="142" idx="1"/>
          </p:cNvCxnSpPr>
          <p:nvPr/>
        </p:nvCxnSpPr>
        <p:spPr>
          <a:xfrm>
            <a:off x="3787657" y="6298612"/>
            <a:ext cx="471659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885528" y="2621560"/>
            <a:ext cx="1274300" cy="396656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右少腹疼痛拒按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345619" y="2623576"/>
            <a:ext cx="1345949" cy="394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大黃牡丹皮湯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8" idx="3"/>
            <a:endCxn id="150" idx="1"/>
          </p:cNvCxnSpPr>
          <p:nvPr/>
        </p:nvCxnSpPr>
        <p:spPr>
          <a:xfrm>
            <a:off x="5159828" y="2819888"/>
            <a:ext cx="185791" cy="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95" idx="3"/>
            <a:endCxn id="148" idx="1"/>
          </p:cNvCxnSpPr>
          <p:nvPr/>
        </p:nvCxnSpPr>
        <p:spPr>
          <a:xfrm>
            <a:off x="3397519" y="1237901"/>
            <a:ext cx="488009" cy="1581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793531" y="2572630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大黃、牡丹皮、</a:t>
            </a:r>
            <a:endParaRPr lang="en-US" altLang="zh-TW" sz="1000" dirty="0"/>
          </a:p>
          <a:p>
            <a:r>
              <a:rPr lang="zh-TW" altLang="en-US" sz="1000" dirty="0"/>
              <a:t>桃仁、瓜子仁、</a:t>
            </a:r>
            <a:endParaRPr lang="en-US" altLang="zh-TW" sz="1000" dirty="0"/>
          </a:p>
          <a:p>
            <a:r>
              <a:rPr lang="zh-TW" altLang="en-US" sz="1000" dirty="0"/>
              <a:t>芒硝</a:t>
            </a:r>
            <a:endParaRPr lang="en-US" altLang="zh-TW" sz="1000" dirty="0"/>
          </a:p>
          <a:p>
            <a:endParaRPr lang="en-US" sz="1000" dirty="0"/>
          </a:p>
        </p:txBody>
      </p:sp>
      <p:sp>
        <p:nvSpPr>
          <p:cNvPr id="182" name="Rectangle 181"/>
          <p:cNvSpPr/>
          <p:nvPr/>
        </p:nvSpPr>
        <p:spPr>
          <a:xfrm>
            <a:off x="4188298" y="4921853"/>
            <a:ext cx="222200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917804" y="4921853"/>
            <a:ext cx="1360715" cy="353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6" name="Straight Connector 185"/>
          <p:cNvCxnSpPr>
            <a:stCxn id="182" idx="3"/>
            <a:endCxn id="184" idx="1"/>
          </p:cNvCxnSpPr>
          <p:nvPr/>
        </p:nvCxnSpPr>
        <p:spPr>
          <a:xfrm>
            <a:off x="6410306" y="5098563"/>
            <a:ext cx="50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173531" y="4462169"/>
            <a:ext cx="222200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903037" y="447305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 flipV="1">
            <a:off x="6395539" y="4638185"/>
            <a:ext cx="507498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201788" y="5368021"/>
            <a:ext cx="2222008" cy="586447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產後血虛受寒。惡露不行，小腹冷痛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931294" y="5482853"/>
            <a:ext cx="1360715" cy="353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生化湯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 flipV="1">
            <a:off x="6423796" y="5659563"/>
            <a:ext cx="507498" cy="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31" idx="3"/>
            <a:endCxn id="188" idx="1"/>
          </p:cNvCxnSpPr>
          <p:nvPr/>
        </p:nvCxnSpPr>
        <p:spPr>
          <a:xfrm flipV="1">
            <a:off x="3401784" y="4638879"/>
            <a:ext cx="771747" cy="558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31" idx="3"/>
            <a:endCxn id="182" idx="1"/>
          </p:cNvCxnSpPr>
          <p:nvPr/>
        </p:nvCxnSpPr>
        <p:spPr>
          <a:xfrm flipV="1">
            <a:off x="3401784" y="5098563"/>
            <a:ext cx="786514" cy="99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31" idx="3"/>
            <a:endCxn id="197" idx="1"/>
          </p:cNvCxnSpPr>
          <p:nvPr/>
        </p:nvCxnSpPr>
        <p:spPr>
          <a:xfrm>
            <a:off x="3401784" y="5197611"/>
            <a:ext cx="800004" cy="4636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7" idx="3"/>
            <a:endCxn id="2" idx="1"/>
          </p:cNvCxnSpPr>
          <p:nvPr/>
        </p:nvCxnSpPr>
        <p:spPr>
          <a:xfrm>
            <a:off x="1952191" y="3890851"/>
            <a:ext cx="540636" cy="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3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F1_004_方律_整體體質調整方劑_04</a:t>
            </a:r>
          </a:p>
        </p:txBody>
      </p:sp>
    </p:spTree>
    <p:extLst>
      <p:ext uri="{BB962C8B-B14F-4D97-AF65-F5344CB8AC3E}">
        <p14:creationId xmlns:p14="http://schemas.microsoft.com/office/powerpoint/2010/main" val="19710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692998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926218"/>
            <a:ext cx="4199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4000" dirty="0">
                <a:latin typeface="KaiTi" charset="-122"/>
                <a:ea typeface="KaiTi" charset="-122"/>
                <a:cs typeface="KaiTi" charset="-122"/>
              </a:rPr>
              <a:t>取方用藥之律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952483"/>
            <a:ext cx="2717707" cy="2739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40" y="751114"/>
            <a:ext cx="2770246" cy="9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調整血燥體質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8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4774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23660" y="1487555"/>
            <a:ext cx="634691" cy="131543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98721" y="1386802"/>
            <a:ext cx="1899248" cy="882244"/>
          </a:xfrm>
          <a:prstGeom prst="roundRect">
            <a:avLst>
              <a:gd name="adj" fmla="val 336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5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45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509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1310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37745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4250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991492" y="1926342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5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155247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1323876"/>
            <a:ext cx="4350002" cy="109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體重一向過輕、便祕、尿量少、閉經、皮膚癢、口乾、咽乾、吞嚥困難、癥瘕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 flipV="1">
            <a:off x="3613800" y="1870613"/>
            <a:ext cx="310500" cy="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34016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051058"/>
            <a:ext cx="4350002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皮膚癢、皮膚乾、皮膚粗糙、濕疹、神經性皮炎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慢性單純性苔癬、頑癬、牛皮癬、攝領瘡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、銀屑病、舌質紅、面色暗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37163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48643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4923601"/>
            <a:ext cx="4350003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浮虛脈、細數脈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51852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1873392"/>
            <a:ext cx="545832" cy="1226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545832" cy="623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545832" cy="2085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1865" y="568104"/>
            <a:ext cx="511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血燥多來自血虛嚴重而致津液不足之陰虛且少津液，多出現皮膚方面的問題</a:t>
            </a:r>
            <a:endParaRPr lang="en-US" sz="20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37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71588" y="4263478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984608" y="422537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62" idx="1"/>
            <a:endCxn id="2" idx="3"/>
          </p:cNvCxnSpPr>
          <p:nvPr/>
        </p:nvCxnSpPr>
        <p:spPr>
          <a:xfrm flipH="1" flipV="1">
            <a:off x="2893565" y="4475751"/>
            <a:ext cx="485628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72127" y="5362114"/>
            <a:ext cx="908957" cy="498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長期補養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 flipH="1">
            <a:off x="2426606" y="4726122"/>
            <a:ext cx="12481" cy="63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0"/>
            <a:endCxn id="141" idx="1"/>
          </p:cNvCxnSpPr>
          <p:nvPr/>
        </p:nvCxnSpPr>
        <p:spPr>
          <a:xfrm rot="5400000" flipH="1" flipV="1">
            <a:off x="990686" y="2323824"/>
            <a:ext cx="3349956" cy="45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892241" y="625051"/>
            <a:ext cx="1146359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血燥而體質尚強健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501457" y="610669"/>
            <a:ext cx="1259935" cy="53390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慢性虛癆，血燥成瘀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200136" y="710293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大黃蟅蟲丸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4" name="Straight Connector 143"/>
          <p:cNvCxnSpPr>
            <a:stCxn id="142" idx="3"/>
            <a:endCxn id="143" idx="1"/>
          </p:cNvCxnSpPr>
          <p:nvPr/>
        </p:nvCxnSpPr>
        <p:spPr>
          <a:xfrm flipV="1">
            <a:off x="5761392" y="875422"/>
            <a:ext cx="438744" cy="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1" idx="3"/>
            <a:endCxn id="142" idx="1"/>
          </p:cNvCxnSpPr>
          <p:nvPr/>
        </p:nvCxnSpPr>
        <p:spPr>
          <a:xfrm>
            <a:off x="4038600" y="875423"/>
            <a:ext cx="462857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379193" y="5430730"/>
            <a:ext cx="264522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依血燥陰虛而多傷肺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肺主皮毛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r>
              <a:rPr lang="zh-TW" altLang="en-US" sz="1200" dirty="0">
                <a:solidFill>
                  <a:schemeClr val="tx1"/>
                </a:solidFill>
              </a:rPr>
              <a:t>論治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413596" y="5442311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麥味地黃丸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6024421" y="5607440"/>
            <a:ext cx="38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7" idx="3"/>
            <a:endCxn id="2" idx="1"/>
          </p:cNvCxnSpPr>
          <p:nvPr/>
        </p:nvCxnSpPr>
        <p:spPr>
          <a:xfrm>
            <a:off x="1372331" y="4475750"/>
            <a:ext cx="6122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2542" y="1972244"/>
            <a:ext cx="1251857" cy="1208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79193" y="4022463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治療血燥的基礎方，先補血則血足而血燥可減。但多用生地為宜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115464" y="4225379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799868" y="4475751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69057" y="473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</a:t>
            </a:r>
            <a:r>
              <a:rPr lang="zh-TW" altLang="en-US" b="1" dirty="0">
                <a:solidFill>
                  <a:srgbClr val="FF0000"/>
                </a:solidFill>
              </a:rPr>
              <a:t>生地</a:t>
            </a:r>
            <a:r>
              <a:rPr lang="zh-TW" altLang="en-US" sz="1400" dirty="0"/>
              <a:t>、芍藥、川芎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2914776" y="1269343"/>
            <a:ext cx="1146359" cy="753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血燥而有痤瘡</a:t>
            </a:r>
            <a:r>
              <a:rPr lang="en-US" altLang="zh-TW" sz="1400" dirty="0">
                <a:solidFill>
                  <a:schemeClr val="tx1"/>
                </a:solidFill>
              </a:rPr>
              <a:t>(</a:t>
            </a:r>
            <a:r>
              <a:rPr lang="zh-TW" altLang="en-US" sz="1400" dirty="0">
                <a:solidFill>
                  <a:schemeClr val="tx1"/>
                </a:solidFill>
              </a:rPr>
              <a:t>青春痘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23992" y="1326503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上焦火熱而生痤瘡，宜潤燥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甘草、人參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22671" y="1486207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甘草瀉心湯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79" idx="3"/>
            <a:endCxn id="80" idx="1"/>
          </p:cNvCxnSpPr>
          <p:nvPr/>
        </p:nvCxnSpPr>
        <p:spPr>
          <a:xfrm>
            <a:off x="5783927" y="1649374"/>
            <a:ext cx="438744" cy="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3"/>
            <a:endCxn id="79" idx="1"/>
          </p:cNvCxnSpPr>
          <p:nvPr/>
        </p:nvCxnSpPr>
        <p:spPr>
          <a:xfrm>
            <a:off x="4061135" y="1646194"/>
            <a:ext cx="462857" cy="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1" idx="3"/>
            <a:endCxn id="188" idx="1"/>
          </p:cNvCxnSpPr>
          <p:nvPr/>
        </p:nvCxnSpPr>
        <p:spPr>
          <a:xfrm flipV="1">
            <a:off x="2881084" y="5607440"/>
            <a:ext cx="498109" cy="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" idx="0"/>
            <a:endCxn id="78" idx="1"/>
          </p:cNvCxnSpPr>
          <p:nvPr/>
        </p:nvCxnSpPr>
        <p:spPr>
          <a:xfrm rot="5400000" flipH="1" flipV="1">
            <a:off x="1387339" y="2697943"/>
            <a:ext cx="2579185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14776" y="2290697"/>
            <a:ext cx="1146359" cy="541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皮膚癢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為主述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23992" y="2580971"/>
            <a:ext cx="1477893" cy="42603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更見皮膚乾燥嚴重，體質中間至虛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184571" y="2625454"/>
            <a:ext cx="825829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溫清飲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1" name="Straight Connector 110"/>
          <p:cNvCxnSpPr>
            <a:stCxn id="107" idx="3"/>
            <a:endCxn id="108" idx="1"/>
          </p:cNvCxnSpPr>
          <p:nvPr/>
        </p:nvCxnSpPr>
        <p:spPr>
          <a:xfrm flipV="1">
            <a:off x="6001885" y="2790583"/>
            <a:ext cx="182686" cy="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18232" y="2540211"/>
            <a:ext cx="148126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合「黃連解毒湯」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4" name="Elbow Connector 43"/>
          <p:cNvCxnSpPr>
            <a:stCxn id="63" idx="3"/>
            <a:endCxn id="116" idx="3"/>
          </p:cNvCxnSpPr>
          <p:nvPr/>
        </p:nvCxnSpPr>
        <p:spPr>
          <a:xfrm flipV="1">
            <a:off x="6024421" y="2790583"/>
            <a:ext cx="2675079" cy="1685168"/>
          </a:xfrm>
          <a:prstGeom prst="bentConnector3">
            <a:avLst>
              <a:gd name="adj1" fmla="val 108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6" idx="1"/>
            <a:endCxn id="108" idx="3"/>
          </p:cNvCxnSpPr>
          <p:nvPr/>
        </p:nvCxnSpPr>
        <p:spPr>
          <a:xfrm flipH="1">
            <a:off x="7010400" y="2790583"/>
            <a:ext cx="2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" idx="0"/>
            <a:endCxn id="103" idx="1"/>
          </p:cNvCxnSpPr>
          <p:nvPr/>
        </p:nvCxnSpPr>
        <p:spPr>
          <a:xfrm rot="5400000" flipH="1" flipV="1">
            <a:off x="1845039" y="3155643"/>
            <a:ext cx="1663785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914776" y="3247961"/>
            <a:ext cx="1146359" cy="519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乾癬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23992" y="3190821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以石膏、甘草補血清熱，並用麻黃發皮水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077199" y="3348801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越婢加朮湯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2" name="Straight Connector 131"/>
          <p:cNvCxnSpPr>
            <a:stCxn id="129" idx="3"/>
            <a:endCxn id="130" idx="1"/>
          </p:cNvCxnSpPr>
          <p:nvPr/>
        </p:nvCxnSpPr>
        <p:spPr>
          <a:xfrm>
            <a:off x="5783927" y="3513692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3"/>
            <a:endCxn id="129" idx="1"/>
          </p:cNvCxnSpPr>
          <p:nvPr/>
        </p:nvCxnSpPr>
        <p:spPr>
          <a:xfrm>
            <a:off x="4061135" y="3507933"/>
            <a:ext cx="462857" cy="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" idx="0"/>
            <a:endCxn id="128" idx="1"/>
          </p:cNvCxnSpPr>
          <p:nvPr/>
        </p:nvCxnSpPr>
        <p:spPr>
          <a:xfrm rot="5400000" flipH="1" flipV="1">
            <a:off x="2318208" y="3628812"/>
            <a:ext cx="717446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523992" y="2085709"/>
            <a:ext cx="1477893" cy="42603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體力較好，容易便祕而喉乾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184570" y="2130067"/>
            <a:ext cx="825829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消風散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3" name="Straight Connector 152"/>
          <p:cNvCxnSpPr>
            <a:stCxn id="149" idx="3"/>
            <a:endCxn id="152" idx="1"/>
          </p:cNvCxnSpPr>
          <p:nvPr/>
        </p:nvCxnSpPr>
        <p:spPr>
          <a:xfrm flipV="1">
            <a:off x="6001885" y="2295196"/>
            <a:ext cx="182685" cy="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03" idx="3"/>
            <a:endCxn id="149" idx="1"/>
          </p:cNvCxnSpPr>
          <p:nvPr/>
        </p:nvCxnSpPr>
        <p:spPr>
          <a:xfrm flipV="1">
            <a:off x="4061135" y="2298729"/>
            <a:ext cx="462857" cy="262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3" idx="3"/>
            <a:endCxn id="107" idx="1"/>
          </p:cNvCxnSpPr>
          <p:nvPr/>
        </p:nvCxnSpPr>
        <p:spPr>
          <a:xfrm>
            <a:off x="4061135" y="2561594"/>
            <a:ext cx="462857" cy="232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F1_004_方律_整體體質調整方劑_05</a:t>
            </a:r>
          </a:p>
        </p:txBody>
      </p:sp>
    </p:spTree>
    <p:extLst>
      <p:ext uri="{BB962C8B-B14F-4D97-AF65-F5344CB8AC3E}">
        <p14:creationId xmlns:p14="http://schemas.microsoft.com/office/powerpoint/2010/main" val="155956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調整氣虛體質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8664"/>
            <a:ext cx="719646" cy="60526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050723"/>
            <a:ext cx="1866774" cy="1375882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5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5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6263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42698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9203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50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1151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083323" y="3164124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8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460500"/>
            <a:ext cx="829328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1252" y="8141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KaiTi" charset="-122"/>
                <a:ea typeface="KaiTi" charset="-122"/>
                <a:cs typeface="KaiTi" charset="-122"/>
              </a:rPr>
              <a:t>各種氣的生成與相互關係</a:t>
            </a:r>
            <a:endParaRPr lang="en-US" sz="36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3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03" y="749300"/>
            <a:ext cx="1271120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4300" y="1739900"/>
            <a:ext cx="32131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5900" y="3873500"/>
            <a:ext cx="5130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965" y="2252301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12398" y="3575386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208873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1425245"/>
            <a:ext cx="4350002" cy="196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肺氣虛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  <a:r>
              <a:rPr lang="zh-TW" altLang="en-US" sz="1600" dirty="0">
                <a:solidFill>
                  <a:schemeClr val="tx1"/>
                </a:solidFill>
              </a:rPr>
              <a:t> 呼吸困難短氣、聲音無力</a:t>
            </a:r>
            <a:r>
              <a:rPr lang="en-US" altLang="zh-TW" sz="1600" dirty="0">
                <a:solidFill>
                  <a:schemeClr val="tx1"/>
                </a:solidFill>
              </a:rPr>
              <a:t>_</a:t>
            </a:r>
            <a:r>
              <a:rPr lang="zh-TW" altLang="en-US" sz="1600" dirty="0">
                <a:solidFill>
                  <a:schemeClr val="tx1"/>
                </a:solidFill>
              </a:rPr>
              <a:t>肺氣虛、少氣懶言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脾氣虛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  <a:r>
              <a:rPr lang="zh-TW" altLang="en-US" sz="1600" dirty="0">
                <a:solidFill>
                  <a:schemeClr val="tx1"/>
                </a:solidFill>
              </a:rPr>
              <a:t>食慾不振、容易疲累、全身倦怠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心悸、眩暈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613800" y="2409652"/>
            <a:ext cx="3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41382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787658"/>
            <a:ext cx="4350002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自汗、面色白、舌質白、頭髮乾燥無華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44529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56009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5660201"/>
            <a:ext cx="4350003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微脈、虛脈、大脈、細脈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59218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13141" y="2409652"/>
            <a:ext cx="598724" cy="137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13141" y="3787658"/>
            <a:ext cx="598724" cy="67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13141" y="3787658"/>
            <a:ext cx="598724" cy="213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8500" y="568104"/>
            <a:ext cx="673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氣虛體質多指的是宗氣虛，也就是</a:t>
            </a:r>
            <a:r>
              <a:rPr lang="zh-TW" altLang="en-US" sz="2800" b="1" dirty="0">
                <a:latin typeface="KaiTi" charset="-122"/>
                <a:ea typeface="KaiTi" charset="-122"/>
                <a:cs typeface="KaiTi" charset="-122"/>
              </a:rPr>
              <a:t>肺氣虛</a:t>
            </a:r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lang="zh-TW" altLang="en-US" sz="2800" b="1" dirty="0">
                <a:latin typeface="KaiTi" charset="-122"/>
                <a:ea typeface="KaiTi" charset="-122"/>
                <a:cs typeface="KaiTi" charset="-122"/>
              </a:rPr>
              <a:t>脾氣虛</a:t>
            </a:r>
            <a:endParaRPr lang="en-US" sz="28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2158" y="4648200"/>
            <a:ext cx="5938185" cy="1284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4" y="1788836"/>
            <a:ext cx="1947636" cy="220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06272" y="4882440"/>
            <a:ext cx="1822866" cy="747665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5197" y="4882441"/>
            <a:ext cx="1761545" cy="705446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八綱辨症方劑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4122" y="4871356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7F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臨床整體用藥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488" y="4882440"/>
            <a:ext cx="1761545" cy="149658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專病專治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診斷心要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辨症選方</a:t>
            </a:r>
          </a:p>
        </p:txBody>
      </p:sp>
      <p:cxnSp>
        <p:nvCxnSpPr>
          <p:cNvPr id="11" name="Elbow Connector 10"/>
          <p:cNvCxnSpPr>
            <a:stCxn id="4" idx="2"/>
            <a:endCxn id="8" idx="0"/>
          </p:cNvCxnSpPr>
          <p:nvPr/>
        </p:nvCxnSpPr>
        <p:spPr>
          <a:xfrm rot="5400000">
            <a:off x="2711724" y="3027151"/>
            <a:ext cx="892827" cy="2817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3745946" y="4061373"/>
            <a:ext cx="892827" cy="749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16200000" flipH="1">
            <a:off x="4695077" y="3861548"/>
            <a:ext cx="892828" cy="1148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16200000" flipH="1">
            <a:off x="5665082" y="2891542"/>
            <a:ext cx="881743" cy="3077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95131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傷寒論心靈地圖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81938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中醫大腦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之方劑模塊</a:t>
            </a:r>
          </a:p>
        </p:txBody>
      </p:sp>
      <p:cxnSp>
        <p:nvCxnSpPr>
          <p:cNvPr id="24" name="Straight Arrow Connector 23"/>
          <p:cNvCxnSpPr>
            <a:stCxn id="4" idx="3"/>
            <a:endCxn id="21" idx="1"/>
          </p:cNvCxnSpPr>
          <p:nvPr/>
        </p:nvCxnSpPr>
        <p:spPr>
          <a:xfrm flipV="1">
            <a:off x="5540830" y="2889224"/>
            <a:ext cx="85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  <a:endCxn id="22" idx="3"/>
          </p:cNvCxnSpPr>
          <p:nvPr/>
        </p:nvCxnSpPr>
        <p:spPr>
          <a:xfrm flipH="1" flipV="1">
            <a:off x="2643483" y="2889224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64" y="1022264"/>
            <a:ext cx="2178649" cy="7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3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1397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7515" y="29374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565133" y="3676194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673417" y="1738926"/>
            <a:ext cx="908957" cy="500743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肺氣虛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24966" y="4516609"/>
            <a:ext cx="908957" cy="500743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脾氣虛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74254" y="1743753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839010" y="311002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容易感冒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150" idx="3"/>
            <a:endCxn id="118" idx="1"/>
          </p:cNvCxnSpPr>
          <p:nvPr/>
        </p:nvCxnSpPr>
        <p:spPr>
          <a:xfrm flipV="1">
            <a:off x="5186711" y="464547"/>
            <a:ext cx="652299" cy="438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6547" y="1675696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咳嗽、神疲乏力、自汗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119754" y="1833676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3" name="Straight Connector 122"/>
          <p:cNvCxnSpPr>
            <a:stCxn id="121" idx="3"/>
          </p:cNvCxnSpPr>
          <p:nvPr/>
        </p:nvCxnSpPr>
        <p:spPr>
          <a:xfrm>
            <a:off x="6826482" y="1998567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7" idx="3"/>
            <a:endCxn id="121" idx="1"/>
          </p:cNvCxnSpPr>
          <p:nvPr/>
        </p:nvCxnSpPr>
        <p:spPr>
          <a:xfrm>
            <a:off x="5183211" y="1994125"/>
            <a:ext cx="383336" cy="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61235" y="301016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玉屏風散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Connector 125"/>
          <p:cNvCxnSpPr>
            <a:stCxn id="118" idx="3"/>
            <a:endCxn id="125" idx="1"/>
          </p:cNvCxnSpPr>
          <p:nvPr/>
        </p:nvCxnSpPr>
        <p:spPr>
          <a:xfrm>
            <a:off x="6985369" y="464547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839010" y="744441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抵抗感冒傳染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61235" y="734455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5" name="Straight Connector 134"/>
          <p:cNvCxnSpPr>
            <a:stCxn id="127" idx="3"/>
            <a:endCxn id="134" idx="1"/>
          </p:cNvCxnSpPr>
          <p:nvPr/>
        </p:nvCxnSpPr>
        <p:spPr>
          <a:xfrm>
            <a:off x="6985369" y="897986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852159" y="1201048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感冒初起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74384" y="1191062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998518" y="1354593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50" idx="3"/>
            <a:endCxn id="136" idx="1"/>
          </p:cNvCxnSpPr>
          <p:nvPr/>
        </p:nvCxnSpPr>
        <p:spPr>
          <a:xfrm>
            <a:off x="5186711" y="902641"/>
            <a:ext cx="665448" cy="451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0" idx="3"/>
            <a:endCxn id="127" idx="1"/>
          </p:cNvCxnSpPr>
          <p:nvPr/>
        </p:nvCxnSpPr>
        <p:spPr>
          <a:xfrm flipV="1">
            <a:off x="5186711" y="897986"/>
            <a:ext cx="652299" cy="4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278979" y="2641973"/>
            <a:ext cx="1146359" cy="307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同時有陰虛者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372964" y="2429895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麥味地黃丸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8" name="Elbow Connector 147"/>
          <p:cNvCxnSpPr>
            <a:stCxn id="117" idx="2"/>
            <a:endCxn id="145" idx="1"/>
          </p:cNvCxnSpPr>
          <p:nvPr/>
        </p:nvCxnSpPr>
        <p:spPr>
          <a:xfrm rot="16200000" flipH="1">
            <a:off x="4728345" y="2244884"/>
            <a:ext cx="551022" cy="55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277754" y="65226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肺氣虛而感冒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7" idx="0"/>
            <a:endCxn id="150" idx="2"/>
          </p:cNvCxnSpPr>
          <p:nvPr/>
        </p:nvCxnSpPr>
        <p:spPr>
          <a:xfrm flipV="1">
            <a:off x="4728733" y="1153012"/>
            <a:ext cx="3500" cy="59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3"/>
            <a:endCxn id="113" idx="1"/>
          </p:cNvCxnSpPr>
          <p:nvPr/>
        </p:nvCxnSpPr>
        <p:spPr>
          <a:xfrm flipV="1">
            <a:off x="1828258" y="1989298"/>
            <a:ext cx="845159" cy="1160445"/>
          </a:xfrm>
          <a:prstGeom prst="bentConnector3">
            <a:avLst>
              <a:gd name="adj1" fmla="val 46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365118" y="2852490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麥門冬湯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5" name="Elbow Connector 44"/>
          <p:cNvCxnSpPr>
            <a:stCxn id="145" idx="3"/>
            <a:endCxn id="154" idx="1"/>
          </p:cNvCxnSpPr>
          <p:nvPr/>
        </p:nvCxnSpPr>
        <p:spPr>
          <a:xfrm>
            <a:off x="6425338" y="2795518"/>
            <a:ext cx="939780" cy="222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5" idx="3"/>
            <a:endCxn id="146" idx="1"/>
          </p:cNvCxnSpPr>
          <p:nvPr/>
        </p:nvCxnSpPr>
        <p:spPr>
          <a:xfrm flipV="1">
            <a:off x="6425338" y="2595024"/>
            <a:ext cx="947626" cy="200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236450" y="293052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就是津液虧虛而燥者</a:t>
            </a:r>
            <a:endParaRPr lang="en-US" sz="1200" dirty="0"/>
          </a:p>
        </p:txBody>
      </p:sp>
      <p:cxnSp>
        <p:nvCxnSpPr>
          <p:cNvPr id="160" name="Straight Arrow Connector 159"/>
          <p:cNvCxnSpPr>
            <a:stCxn id="113" idx="3"/>
            <a:endCxn id="117" idx="1"/>
          </p:cNvCxnSpPr>
          <p:nvPr/>
        </p:nvCxnSpPr>
        <p:spPr>
          <a:xfrm>
            <a:off x="3582374" y="1989298"/>
            <a:ext cx="691880" cy="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" idx="3"/>
            <a:endCxn id="115" idx="1"/>
          </p:cNvCxnSpPr>
          <p:nvPr/>
        </p:nvCxnSpPr>
        <p:spPr>
          <a:xfrm>
            <a:off x="1828258" y="3149743"/>
            <a:ext cx="796708" cy="1617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274254" y="451216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566547" y="4444110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納呆、神疲乏力、自汗 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119754" y="4602090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826482" y="4766981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83211" y="4762539"/>
            <a:ext cx="383336" cy="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274254" y="3627935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脾氣虛而致氣陷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537808" y="3554991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臟腑下垂諸症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091015" y="3712971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6" name="Straight Connector 175"/>
          <p:cNvCxnSpPr>
            <a:stCxn id="174" idx="3"/>
            <a:endCxn id="175" idx="1"/>
          </p:cNvCxnSpPr>
          <p:nvPr/>
        </p:nvCxnSpPr>
        <p:spPr>
          <a:xfrm>
            <a:off x="6797743" y="3877862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3" idx="3"/>
            <a:endCxn id="174" idx="1"/>
          </p:cNvCxnSpPr>
          <p:nvPr/>
        </p:nvCxnSpPr>
        <p:spPr>
          <a:xfrm flipV="1">
            <a:off x="5183211" y="3877862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8" idx="0"/>
            <a:endCxn id="173" idx="2"/>
          </p:cNvCxnSpPr>
          <p:nvPr/>
        </p:nvCxnSpPr>
        <p:spPr>
          <a:xfrm flipV="1">
            <a:off x="4728733" y="4128678"/>
            <a:ext cx="0" cy="3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15" idx="3"/>
            <a:endCxn id="173" idx="1"/>
          </p:cNvCxnSpPr>
          <p:nvPr/>
        </p:nvCxnSpPr>
        <p:spPr>
          <a:xfrm flipV="1">
            <a:off x="3533923" y="3878307"/>
            <a:ext cx="740331" cy="888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15" idx="3"/>
            <a:endCxn id="168" idx="1"/>
          </p:cNvCxnSpPr>
          <p:nvPr/>
        </p:nvCxnSpPr>
        <p:spPr>
          <a:xfrm flipV="1">
            <a:off x="3533923" y="4762539"/>
            <a:ext cx="740331" cy="4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315579" y="5295244"/>
            <a:ext cx="908957" cy="507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脾氣虛而溼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579133" y="5222299"/>
            <a:ext cx="1259935" cy="65483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舌淡苔白膩，脈虛緩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132340" y="5380279"/>
            <a:ext cx="1315944" cy="3349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參苓白朮散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6839068" y="5545171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224536" y="5545172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15" idx="3"/>
            <a:endCxn id="197" idx="1"/>
          </p:cNvCxnSpPr>
          <p:nvPr/>
        </p:nvCxnSpPr>
        <p:spPr>
          <a:xfrm>
            <a:off x="3533923" y="4766981"/>
            <a:ext cx="781656" cy="782160"/>
          </a:xfrm>
          <a:prstGeom prst="bentConnector3">
            <a:avLst>
              <a:gd name="adj1" fmla="val 4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330266" y="6032933"/>
            <a:ext cx="908957" cy="507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脾氣虛而腹痛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593820" y="5959988"/>
            <a:ext cx="1259935" cy="65483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虛勞腹痛，溫按則痛減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147027" y="6032932"/>
            <a:ext cx="1315944" cy="507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小建中湯、</a:t>
            </a:r>
            <a:endParaRPr lang="en-US" altLang="zh-TW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黃耆建中湯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6853755" y="6282860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5239223" y="6282861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15" idx="3"/>
            <a:endCxn id="209" idx="1"/>
          </p:cNvCxnSpPr>
          <p:nvPr/>
        </p:nvCxnSpPr>
        <p:spPr>
          <a:xfrm>
            <a:off x="3533923" y="4766981"/>
            <a:ext cx="796343" cy="1519849"/>
          </a:xfrm>
          <a:prstGeom prst="bentConnector3">
            <a:avLst>
              <a:gd name="adj1" fmla="val 4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F1_方律_整體體質調整方劑_06</a:t>
            </a:r>
          </a:p>
        </p:txBody>
      </p:sp>
    </p:spTree>
    <p:extLst>
      <p:ext uri="{BB962C8B-B14F-4D97-AF65-F5344CB8AC3E}">
        <p14:creationId xmlns:p14="http://schemas.microsoft.com/office/powerpoint/2010/main" val="116829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調整氣滯體質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881195"/>
            <a:ext cx="1892174" cy="1195899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42698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9203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35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1151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035381" y="3786598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1397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7515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940689" y="2091114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63" name="Elbow Connector 162"/>
          <p:cNvCxnSpPr>
            <a:stCxn id="7" idx="3"/>
            <a:endCxn id="121" idx="1"/>
          </p:cNvCxnSpPr>
          <p:nvPr/>
        </p:nvCxnSpPr>
        <p:spPr>
          <a:xfrm>
            <a:off x="1828258" y="4534043"/>
            <a:ext cx="945079" cy="144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3162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129" idx="1"/>
          </p:cNvCxnSpPr>
          <p:nvPr/>
        </p:nvCxnSpPr>
        <p:spPr>
          <a:xfrm flipV="1">
            <a:off x="1816990" y="557740"/>
            <a:ext cx="1603887" cy="515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20877" y="281196"/>
            <a:ext cx="5187026" cy="5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mr-IN" sz="1400" dirty="0" err="1">
                <a:solidFill>
                  <a:schemeClr val="tx1"/>
                </a:solidFill>
              </a:rPr>
              <a:t>胸口悶</a:t>
            </a:r>
            <a:r>
              <a:rPr lang="zh-TW" altLang="en-US" sz="1400" dirty="0">
                <a:solidFill>
                  <a:schemeClr val="tx1"/>
                </a:solidFill>
              </a:rPr>
              <a:t>、</a:t>
            </a:r>
            <a:r>
              <a:rPr lang="mr-IN" sz="1400" dirty="0" err="1">
                <a:solidFill>
                  <a:schemeClr val="tx1"/>
                </a:solidFill>
              </a:rPr>
              <a:t>痞塊</a:t>
            </a:r>
            <a:r>
              <a:rPr lang="zh-TW" altLang="en-US" sz="1400" dirty="0">
                <a:solidFill>
                  <a:schemeClr val="tx1"/>
                </a:solidFill>
              </a:rPr>
              <a:t>、</a:t>
            </a:r>
            <a:r>
              <a:rPr lang="mr-IN" sz="1400" dirty="0" err="1">
                <a:solidFill>
                  <a:schemeClr val="tx1"/>
                </a:solidFill>
              </a:rPr>
              <a:t>腹脹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TW" altLang="en-US" sz="1400" dirty="0">
                <a:solidFill>
                  <a:schemeClr val="tx1"/>
                </a:solidFill>
              </a:rPr>
              <a:t>或有結代脈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566618" y="1285847"/>
            <a:ext cx="1" cy="80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566618" y="3299428"/>
            <a:ext cx="11269" cy="102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420877" y="1022129"/>
            <a:ext cx="5187026" cy="73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zh-TW" altLang="en-US" sz="1400" dirty="0">
                <a:solidFill>
                  <a:schemeClr val="tx1"/>
                </a:solidFill>
              </a:rPr>
              <a:t>氣為血之帥，血為氣之母。氣滯常會造成血瘀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</a:rPr>
              <a:t>鑒別</a:t>
            </a:r>
            <a:r>
              <a:rPr lang="en-US" sz="1400" dirty="0">
                <a:solidFill>
                  <a:schemeClr val="tx1"/>
                </a:solidFill>
              </a:rPr>
              <a:t>】</a:t>
            </a:r>
            <a:r>
              <a:rPr lang="zh-TW" altLang="en-US" sz="1400" dirty="0">
                <a:solidFill>
                  <a:schemeClr val="tx1"/>
                </a:solidFill>
              </a:rPr>
              <a:t>氣滯之痛的位置不固定 ，而一旦氣滯造成血瘀，則痛點固定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132" name="Elbow Connector 131"/>
          <p:cNvCxnSpPr>
            <a:stCxn id="120" idx="3"/>
            <a:endCxn id="131" idx="1"/>
          </p:cNvCxnSpPr>
          <p:nvPr/>
        </p:nvCxnSpPr>
        <p:spPr>
          <a:xfrm>
            <a:off x="1816990" y="1073576"/>
            <a:ext cx="1603887" cy="317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047397" y="2094805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胸痹，心中痞氣，氣結在胸，胸滿，脅下逆搶心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24198" y="2227583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枳實薤白桂枝湯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6311917" y="2388667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047397" y="2965365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胃氣虛弱，痰濁內阻，心下痞硬，噫氣不除者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3098143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旋覆代赭湯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6311917" y="3259227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406888" y="3971115"/>
            <a:ext cx="1607624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胸脅苦滿、四肢冷、腹痛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79211" y="4101871"/>
            <a:ext cx="1224352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四逆散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7" name="Straight Connector 156"/>
          <p:cNvCxnSpPr>
            <a:stCxn id="152" idx="3"/>
            <a:endCxn id="153" idx="1"/>
          </p:cNvCxnSpPr>
          <p:nvPr/>
        </p:nvCxnSpPr>
        <p:spPr>
          <a:xfrm>
            <a:off x="7014512" y="4264977"/>
            <a:ext cx="464699" cy="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406888" y="4831421"/>
            <a:ext cx="1607624" cy="73768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肝鬱血虛證。兩脇作痛，寒熱往來，頭痛目眩、口燥咽乾、神疲食少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462011" y="5039339"/>
            <a:ext cx="1224352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逍遙散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61" name="Straight Connector 160"/>
          <p:cNvCxnSpPr>
            <a:stCxn id="158" idx="3"/>
            <a:endCxn id="159" idx="1"/>
          </p:cNvCxnSpPr>
          <p:nvPr/>
        </p:nvCxnSpPr>
        <p:spPr>
          <a:xfrm>
            <a:off x="7014512" y="5200265"/>
            <a:ext cx="447499" cy="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775643" y="2094805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氣滯在胸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66082" y="2965365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氣滯在胃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773337" y="4385097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肝氣鬱滯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136773" y="4072007"/>
            <a:ext cx="908957" cy="394595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偏實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82536" y="5015088"/>
            <a:ext cx="908957" cy="369288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偏虛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21" idx="3"/>
            <a:endCxn id="122" idx="1"/>
          </p:cNvCxnSpPr>
          <p:nvPr/>
        </p:nvCxnSpPr>
        <p:spPr>
          <a:xfrm flipV="1">
            <a:off x="3682294" y="4269305"/>
            <a:ext cx="454479" cy="40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1" idx="3"/>
            <a:endCxn id="123" idx="1"/>
          </p:cNvCxnSpPr>
          <p:nvPr/>
        </p:nvCxnSpPr>
        <p:spPr>
          <a:xfrm>
            <a:off x="3682294" y="4678959"/>
            <a:ext cx="500242" cy="520773"/>
          </a:xfrm>
          <a:prstGeom prst="bentConnector3">
            <a:avLst>
              <a:gd name="adj1" fmla="val 4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2" idx="3"/>
            <a:endCxn id="152" idx="1"/>
          </p:cNvCxnSpPr>
          <p:nvPr/>
        </p:nvCxnSpPr>
        <p:spPr>
          <a:xfrm flipV="1">
            <a:off x="5045730" y="4264977"/>
            <a:ext cx="361158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3" idx="3"/>
            <a:endCxn id="158" idx="1"/>
          </p:cNvCxnSpPr>
          <p:nvPr/>
        </p:nvCxnSpPr>
        <p:spPr>
          <a:xfrm>
            <a:off x="5091493" y="5199732"/>
            <a:ext cx="315395" cy="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047397" y="5713283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治氣、血、痰、火、濕、食六鬱之證。胸膈痞悶，脘腹脹痛，吞酸嘔吐、飲食不化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24198" y="5846061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越鞠丸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11917" y="6007145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766082" y="5713283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氣滯及其它鬱症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7" idx="3"/>
            <a:endCxn id="127" idx="1"/>
          </p:cNvCxnSpPr>
          <p:nvPr/>
        </p:nvCxnSpPr>
        <p:spPr>
          <a:xfrm>
            <a:off x="1828258" y="4534043"/>
            <a:ext cx="937824" cy="14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7" idx="3"/>
            <a:endCxn id="124" idx="1"/>
          </p:cNvCxnSpPr>
          <p:nvPr/>
        </p:nvCxnSpPr>
        <p:spPr>
          <a:xfrm>
            <a:off x="3675039" y="6007145"/>
            <a:ext cx="37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 flipV="1">
            <a:off x="1828258" y="3259227"/>
            <a:ext cx="937824" cy="1274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828258" y="2388667"/>
            <a:ext cx="947385" cy="214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72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F1_方律_整體體質調整方劑_07</a:t>
            </a:r>
          </a:p>
        </p:txBody>
      </p:sp>
    </p:spTree>
    <p:extLst>
      <p:ext uri="{BB962C8B-B14F-4D97-AF65-F5344CB8AC3E}">
        <p14:creationId xmlns:p14="http://schemas.microsoft.com/office/powerpoint/2010/main" val="136223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調整氣陷體質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612355" cy="1172807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9203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790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721226" y="4447956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7" y="1460500"/>
            <a:ext cx="829328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1250" y="36179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KaiTi" charset="-122"/>
                <a:ea typeface="KaiTi" charset="-122"/>
                <a:cs typeface="KaiTi" charset="-122"/>
              </a:rPr>
              <a:t>各種氣的生成與相互關係</a:t>
            </a:r>
            <a:endParaRPr lang="en-US" sz="36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73358" y="2463800"/>
            <a:ext cx="1364974" cy="1325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82015" y="2001078"/>
            <a:ext cx="225011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4520" y="16184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宗氣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大氣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下陷</a:t>
            </a:r>
            <a:endParaRPr 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82016" y="4545496"/>
            <a:ext cx="2080314" cy="12677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5" idx="1"/>
          </p:cNvCxnSpPr>
          <p:nvPr/>
        </p:nvCxnSpPr>
        <p:spPr>
          <a:xfrm flipH="1" flipV="1">
            <a:off x="4320209" y="5559826"/>
            <a:ext cx="641190" cy="558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2001078"/>
            <a:ext cx="159026" cy="462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61399" y="588734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經氣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臟腑之氣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中氣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下陷</a:t>
            </a:r>
            <a:endParaRPr 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74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1" y="95393"/>
            <a:ext cx="804329" cy="102483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585055"/>
            <a:ext cx="878170" cy="48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208627"/>
            <a:ext cx="4321187" cy="75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呼吸困難短氣、聲音無力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肺氣虛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少氣懶、氣喘、氣逆、胸口悶、胸脅苦滿、眩暈、全身倦怠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285847"/>
            <a:ext cx="2339" cy="103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>
            <a:off x="1626490" y="1073576"/>
            <a:ext cx="866084" cy="402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99184" y="1956321"/>
            <a:ext cx="2786343" cy="66225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大氣下陷而虛者的脈象成為其辨證之關鍵，即沉遲微弱，關前尤甚。其劇者，或六脈不全，或參伍不調，脈細如絲等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515225" y="2125139"/>
            <a:ext cx="1422926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升陷</a:t>
            </a:r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7085527" y="2287450"/>
            <a:ext cx="429698" cy="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562350" y="5422382"/>
            <a:ext cx="2749567" cy="107298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中氣下陷之證之脫肛、子宮下垂、胃下垂、久瀉久痢。另可能兼氣虛發熱證。發熱、自汗出、渴喜熱湯、少氣懶言、肢體倦怠乏力，舌淡、苔白、脈虛軟無力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5794548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</a:t>
            </a:r>
            <a:r>
              <a:rPr lang="ja-JP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7" idx="3"/>
            <a:endCxn id="149" idx="1"/>
          </p:cNvCxnSpPr>
          <p:nvPr/>
        </p:nvCxnSpPr>
        <p:spPr>
          <a:xfrm>
            <a:off x="6311917" y="5958873"/>
            <a:ext cx="312281" cy="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414238" y="2454422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宗氣下陷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21530" y="5661770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經氣下陷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>
            <a:off x="1628233" y="4534043"/>
            <a:ext cx="793297" cy="1421589"/>
          </a:xfrm>
          <a:prstGeom prst="bentConnector3">
            <a:avLst>
              <a:gd name="adj1" fmla="val 6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628233" y="2748284"/>
            <a:ext cx="786005" cy="1785759"/>
          </a:xfrm>
          <a:prstGeom prst="bentConnector3">
            <a:avLst>
              <a:gd name="adj1" fmla="val 65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208627"/>
            <a:ext cx="1416959" cy="752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宗氣下陷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大氣下陷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492574" y="1120230"/>
            <a:ext cx="1416959" cy="71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中氣下陷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>
            <a:off x="3921619" y="585055"/>
            <a:ext cx="431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90" y="1162076"/>
            <a:ext cx="4321187" cy="62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氣短乏力，神疲懶言，脘腹脹墜，久泄脫肛，陰挺，舌質淡胖，脈細緩無力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09533" y="1474504"/>
            <a:ext cx="443557" cy="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6924" y="2451993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生黄耆</a:t>
            </a:r>
            <a:r>
              <a:rPr lang="en-US" altLang="zh-CN" sz="1050" dirty="0"/>
              <a:t>18g</a:t>
            </a:r>
            <a:r>
              <a:rPr lang="zh-TW" altLang="en-US" sz="1050" dirty="0"/>
              <a:t>  </a:t>
            </a:r>
            <a:r>
              <a:rPr lang="zh-CN" altLang="en-US" sz="1050" dirty="0"/>
              <a:t>知母</a:t>
            </a:r>
            <a:r>
              <a:rPr lang="en-US" altLang="zh-CN" sz="1050" dirty="0"/>
              <a:t>9g</a:t>
            </a:r>
            <a:r>
              <a:rPr lang="zh-TW" altLang="en-US" sz="1050" dirty="0"/>
              <a:t>  </a:t>
            </a:r>
            <a:r>
              <a:rPr lang="zh-CN" altLang="en-US" sz="1050" dirty="0"/>
              <a:t>柴胡</a:t>
            </a:r>
            <a:r>
              <a:rPr lang="en-US" altLang="zh-CN" sz="1050" dirty="0"/>
              <a:t>5g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r>
              <a:rPr lang="zh-CN" altLang="en-US" sz="1050" dirty="0"/>
              <a:t>桔梗</a:t>
            </a:r>
            <a:r>
              <a:rPr lang="en-US" altLang="zh-CN" sz="1050" dirty="0"/>
              <a:t>5g</a:t>
            </a:r>
            <a:r>
              <a:rPr lang="zh-TW" altLang="en-US" sz="1050" dirty="0"/>
              <a:t>  </a:t>
            </a:r>
            <a:r>
              <a:rPr lang="zh-CN" altLang="en-US" sz="1050" dirty="0"/>
              <a:t>升麻</a:t>
            </a:r>
            <a:r>
              <a:rPr lang="en-US" altLang="zh-CN" sz="1050" dirty="0"/>
              <a:t>3g</a:t>
            </a:r>
            <a:endParaRPr lang="en-US" sz="1050" dirty="0"/>
          </a:p>
        </p:txBody>
      </p:sp>
      <p:cxnSp>
        <p:nvCxnSpPr>
          <p:cNvPr id="67" name="Straight Connector 66"/>
          <p:cNvCxnSpPr>
            <a:stCxn id="119" idx="3"/>
            <a:endCxn id="147" idx="1"/>
          </p:cNvCxnSpPr>
          <p:nvPr/>
        </p:nvCxnSpPr>
        <p:spPr>
          <a:xfrm>
            <a:off x="3330487" y="5955632"/>
            <a:ext cx="231863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29417" y="2798887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大氣下陷之實證為結胸證。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較輕者「正在心下，按之則痛，脈浮滑者」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按了才痛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515225" y="2946719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80" idx="3"/>
            <a:endCxn id="81" idx="1"/>
          </p:cNvCxnSpPr>
          <p:nvPr/>
        </p:nvCxnSpPr>
        <p:spPr>
          <a:xfrm flipV="1">
            <a:off x="7085527" y="3111848"/>
            <a:ext cx="429698" cy="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7" idx="6"/>
            <a:endCxn id="80" idx="1"/>
          </p:cNvCxnSpPr>
          <p:nvPr/>
        </p:nvCxnSpPr>
        <p:spPr>
          <a:xfrm flipV="1">
            <a:off x="4121621" y="3115783"/>
            <a:ext cx="207796" cy="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31643" y="206056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635477" y="2887866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118" idx="3"/>
            <a:endCxn id="47" idx="2"/>
          </p:cNvCxnSpPr>
          <p:nvPr/>
        </p:nvCxnSpPr>
        <p:spPr>
          <a:xfrm flipV="1">
            <a:off x="3323195" y="2292078"/>
            <a:ext cx="308448" cy="456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8" idx="3"/>
            <a:endCxn id="87" idx="2"/>
          </p:cNvCxnSpPr>
          <p:nvPr/>
        </p:nvCxnSpPr>
        <p:spPr>
          <a:xfrm>
            <a:off x="3323195" y="2748284"/>
            <a:ext cx="312282" cy="37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141" idx="1"/>
          </p:cNvCxnSpPr>
          <p:nvPr/>
        </p:nvCxnSpPr>
        <p:spPr>
          <a:xfrm flipV="1">
            <a:off x="4117787" y="2287450"/>
            <a:ext cx="181397" cy="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631643" y="3661711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更實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329417" y="3571569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陷胸湯證更重者「結胸熱實，脈沉緊而實，心下痛，按之石硬者」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不按就痛，按了更痛且很硬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15225" y="3719401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6" name="Straight Connector 135"/>
          <p:cNvCxnSpPr>
            <a:stCxn id="134" idx="3"/>
          </p:cNvCxnSpPr>
          <p:nvPr/>
        </p:nvCxnSpPr>
        <p:spPr>
          <a:xfrm flipV="1">
            <a:off x="7085527" y="3884531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6"/>
            <a:endCxn id="134" idx="1"/>
          </p:cNvCxnSpPr>
          <p:nvPr/>
        </p:nvCxnSpPr>
        <p:spPr>
          <a:xfrm flipV="1">
            <a:off x="4117787" y="3888465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43270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77184" y="3297433"/>
            <a:ext cx="155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黃連</a:t>
            </a:r>
            <a:r>
              <a:rPr lang="en-US" altLang="zh-TW" sz="1000" dirty="0"/>
              <a:t>6 </a:t>
            </a:r>
            <a:r>
              <a:rPr lang="zh-TW" altLang="en-US" sz="1000" dirty="0"/>
              <a:t>半夏</a:t>
            </a:r>
            <a:r>
              <a:rPr lang="en-US" altLang="zh-TW" sz="1000" dirty="0"/>
              <a:t>12 </a:t>
            </a:r>
            <a:r>
              <a:rPr lang="zh-TW" altLang="en-US" sz="1000" dirty="0"/>
              <a:t>瓜蔞實</a:t>
            </a:r>
            <a:r>
              <a:rPr lang="en-US" altLang="zh-TW" sz="1000" dirty="0"/>
              <a:t>20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stCxn id="87" idx="4"/>
            <a:endCxn id="133" idx="0"/>
          </p:cNvCxnSpPr>
          <p:nvPr/>
        </p:nvCxnSpPr>
        <p:spPr>
          <a:xfrm flipH="1">
            <a:off x="3874715" y="3350902"/>
            <a:ext cx="3834" cy="310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631643" y="447443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有水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29417" y="4384288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瀉熱開結，化飲通便。「 結胸者，項亦強，如柔痙狀，下之則和 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頸項也開始強硬了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15225" y="4532120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大陷胸丸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7085527" y="4697250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7787" y="4701184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77775" y="4887111"/>
            <a:ext cx="183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/>
              <a:t>大黃10g  葶藶子10g  芒硝10g  </a:t>
            </a:r>
            <a:endParaRPr lang="en-US" sz="1000" dirty="0"/>
          </a:p>
          <a:p>
            <a:r>
              <a:rPr lang="mr-IN" sz="1000" dirty="0"/>
              <a:t>杏仁10g  甘遂4g</a:t>
            </a:r>
            <a:endParaRPr lang="en-US" sz="1000" dirty="0"/>
          </a:p>
        </p:txBody>
      </p:sp>
      <p:cxnSp>
        <p:nvCxnSpPr>
          <p:cNvPr id="150" name="Straight Arrow Connector 149"/>
          <p:cNvCxnSpPr>
            <a:stCxn id="133" idx="4"/>
            <a:endCxn id="139" idx="0"/>
          </p:cNvCxnSpPr>
          <p:nvPr/>
        </p:nvCxnSpPr>
        <p:spPr>
          <a:xfrm>
            <a:off x="3874715" y="4124747"/>
            <a:ext cx="0" cy="34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24198" y="6111443"/>
            <a:ext cx="20970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黃耆</a:t>
            </a:r>
            <a:r>
              <a:rPr lang="en-US" altLang="zh-TW" sz="1050" dirty="0"/>
              <a:t>18 </a:t>
            </a:r>
            <a:r>
              <a:rPr lang="zh-TW" altLang="en-US" sz="1050" dirty="0"/>
              <a:t>甘草</a:t>
            </a:r>
            <a:r>
              <a:rPr lang="en-US" altLang="zh-TW" sz="1050" dirty="0"/>
              <a:t>9 </a:t>
            </a:r>
            <a:r>
              <a:rPr lang="zh-TW" altLang="en-US" sz="1050" dirty="0"/>
              <a:t>人參</a:t>
            </a:r>
            <a:r>
              <a:rPr lang="en-US" altLang="zh-TW" sz="1050" dirty="0"/>
              <a:t>6 </a:t>
            </a:r>
            <a:r>
              <a:rPr lang="zh-TW" altLang="en-US" sz="1050" dirty="0"/>
              <a:t>當歸</a:t>
            </a:r>
            <a:r>
              <a:rPr lang="en-US" altLang="zh-TW" sz="1050" dirty="0"/>
              <a:t>3 </a:t>
            </a:r>
            <a:r>
              <a:rPr lang="zh-TW" altLang="en-US" sz="1050" dirty="0"/>
              <a:t>橘皮</a:t>
            </a:r>
            <a:r>
              <a:rPr lang="en-US" altLang="zh-TW" sz="1050" dirty="0"/>
              <a:t>6 </a:t>
            </a:r>
          </a:p>
          <a:p>
            <a:r>
              <a:rPr lang="zh-TW" altLang="en-US" sz="1050" dirty="0"/>
              <a:t>升麻</a:t>
            </a:r>
            <a:r>
              <a:rPr lang="en-US" altLang="zh-TW" sz="1050" dirty="0"/>
              <a:t>6 </a:t>
            </a:r>
            <a:r>
              <a:rPr lang="zh-TW" altLang="en-US" sz="1050" dirty="0"/>
              <a:t>柴胡</a:t>
            </a:r>
            <a:r>
              <a:rPr lang="en-US" altLang="zh-TW" sz="1050" dirty="0"/>
              <a:t>6 </a:t>
            </a:r>
            <a:r>
              <a:rPr lang="zh-TW" altLang="en-US" sz="1050" dirty="0"/>
              <a:t>白朮</a:t>
            </a:r>
            <a:r>
              <a:rPr lang="en-US" altLang="zh-TW" sz="1050" dirty="0"/>
              <a:t>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94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2158" y="4648200"/>
            <a:ext cx="5938185" cy="173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4" y="1788836"/>
            <a:ext cx="1947636" cy="220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28641" y="4836076"/>
            <a:ext cx="1822866" cy="145261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2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調整之</a:t>
            </a:r>
            <a:endParaRPr lang="en-US" altLang="zh-TW" sz="2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5197" y="4882441"/>
            <a:ext cx="1761545" cy="705446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八綱辨症方劑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4122" y="4871356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7F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臨床整體用藥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488" y="4882440"/>
            <a:ext cx="1761545" cy="149658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專病專治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診斷心要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辨症選方</a:t>
            </a:r>
          </a:p>
        </p:txBody>
      </p:sp>
      <p:cxnSp>
        <p:nvCxnSpPr>
          <p:cNvPr id="11" name="Elbow Connector 10"/>
          <p:cNvCxnSpPr>
            <a:stCxn id="4" idx="2"/>
            <a:endCxn id="8" idx="0"/>
          </p:cNvCxnSpPr>
          <p:nvPr/>
        </p:nvCxnSpPr>
        <p:spPr>
          <a:xfrm rot="5400000">
            <a:off x="2711724" y="3027151"/>
            <a:ext cx="892827" cy="2817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3780312" y="4049375"/>
            <a:ext cx="846463" cy="726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16200000" flipH="1">
            <a:off x="4695077" y="3861548"/>
            <a:ext cx="892828" cy="1148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16200000" flipH="1">
            <a:off x="5665082" y="2891542"/>
            <a:ext cx="881743" cy="3077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95131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傷寒論心靈地圖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81938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中醫大腦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之方劑模塊</a:t>
            </a:r>
          </a:p>
        </p:txBody>
      </p:sp>
      <p:cxnSp>
        <p:nvCxnSpPr>
          <p:cNvPr id="24" name="Straight Arrow Connector 23"/>
          <p:cNvCxnSpPr>
            <a:stCxn id="4" idx="3"/>
            <a:endCxn id="21" idx="1"/>
          </p:cNvCxnSpPr>
          <p:nvPr/>
        </p:nvCxnSpPr>
        <p:spPr>
          <a:xfrm flipV="1">
            <a:off x="5540830" y="2889224"/>
            <a:ext cx="85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  <a:endCxn id="22" idx="3"/>
          </p:cNvCxnSpPr>
          <p:nvPr/>
        </p:nvCxnSpPr>
        <p:spPr>
          <a:xfrm flipH="1" flipV="1">
            <a:off x="2643483" y="2889224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64" y="1022264"/>
            <a:ext cx="2178649" cy="74074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372708" y="5884985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7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F1_方律_整體體質調整方劑_08</a:t>
            </a:r>
          </a:p>
        </p:txBody>
      </p:sp>
    </p:spTree>
    <p:extLst>
      <p:ext uri="{BB962C8B-B14F-4D97-AF65-F5344CB8AC3E}">
        <p14:creationId xmlns:p14="http://schemas.microsoft.com/office/powerpoint/2010/main" val="566120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調整氣逆體質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5" y="4157148"/>
            <a:ext cx="1701675" cy="1213876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8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48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661638" y="5095706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9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" y="208627"/>
            <a:ext cx="845441" cy="10772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72795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333295"/>
            <a:ext cx="878170" cy="60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161867"/>
            <a:ext cx="4321187" cy="33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肺氣逆以</a:t>
            </a:r>
            <a:r>
              <a:rPr lang="zh-TW" altLang="en-US" sz="1200" dirty="0">
                <a:solidFill>
                  <a:srgbClr val="FF0000"/>
                </a:solidFill>
              </a:rPr>
              <a:t>咳喘</a:t>
            </a:r>
            <a:r>
              <a:rPr lang="zh-TW" altLang="en-US" sz="1200" dirty="0">
                <a:solidFill>
                  <a:schemeClr val="tx1"/>
                </a:solidFill>
              </a:rPr>
              <a:t>為主症。治宜降氣平喘。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152497"/>
            <a:ext cx="2339" cy="117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 flipV="1">
            <a:off x="1626490" y="755475"/>
            <a:ext cx="878169" cy="184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225" idx="1"/>
          </p:cNvCxnSpPr>
          <p:nvPr/>
        </p:nvCxnSpPr>
        <p:spPr>
          <a:xfrm flipV="1">
            <a:off x="1628233" y="4380921"/>
            <a:ext cx="872218" cy="153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84" idx="1"/>
          </p:cNvCxnSpPr>
          <p:nvPr/>
        </p:nvCxnSpPr>
        <p:spPr>
          <a:xfrm flipV="1">
            <a:off x="1628233" y="2436515"/>
            <a:ext cx="872218" cy="209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166096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肺氣上逆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504659" y="589384"/>
            <a:ext cx="1416959" cy="332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</a:rPr>
              <a:t>胃氣上逆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 flipV="1">
            <a:off x="3921619" y="331473"/>
            <a:ext cx="431471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89" y="541356"/>
            <a:ext cx="4321187" cy="417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胃以降為和，胃的氣機逆轉向上則為胃氣上逆，症狀有嘔吐、呃逆（打嗝）、乾噦、不思飲食、腹脹等。             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21618" y="750227"/>
            <a:ext cx="431471" cy="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00450" y="1007050"/>
            <a:ext cx="1416959" cy="332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</a:rPr>
              <a:t>肝氣</a:t>
            </a:r>
            <a:r>
              <a:rPr lang="zh-TW" altLang="en-US" sz="1600" dirty="0">
                <a:solidFill>
                  <a:schemeClr val="tx1"/>
                </a:solidFill>
              </a:rPr>
              <a:t>上逆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4353088" y="989388"/>
            <a:ext cx="4321187" cy="362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肝氣上逆的症狀是</a:t>
            </a:r>
            <a:r>
              <a:rPr lang="en-US" altLang="zh-TW" sz="1200" dirty="0">
                <a:solidFill>
                  <a:schemeClr val="tx1"/>
                </a:solidFill>
              </a:rPr>
              <a:t>:</a:t>
            </a:r>
            <a:r>
              <a:rPr lang="zh-TW" altLang="en-US" sz="1200" dirty="0">
                <a:solidFill>
                  <a:schemeClr val="tx1"/>
                </a:solidFill>
              </a:rPr>
              <a:t> 頭痛、眩暈、耳嗚 </a:t>
            </a:r>
          </a:p>
          <a:p>
            <a:pPr marL="285750" indent="-285750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57" idx="3"/>
            <a:endCxn id="66" idx="1"/>
          </p:cNvCxnSpPr>
          <p:nvPr/>
        </p:nvCxnSpPr>
        <p:spPr>
          <a:xfrm flipV="1">
            <a:off x="3917409" y="1170586"/>
            <a:ext cx="435679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0" idx="3"/>
            <a:endCxn id="57" idx="1"/>
          </p:cNvCxnSpPr>
          <p:nvPr/>
        </p:nvCxnSpPr>
        <p:spPr>
          <a:xfrm>
            <a:off x="1626490" y="940226"/>
            <a:ext cx="873960" cy="232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234495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2500451" y="2214942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肺氣上逆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48415" y="1431034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桂枝湯、半夏厚朴湯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6" name="Straight Connector 185"/>
          <p:cNvCxnSpPr>
            <a:stCxn id="189" idx="3"/>
            <a:endCxn id="185" idx="1"/>
          </p:cNvCxnSpPr>
          <p:nvPr/>
        </p:nvCxnSpPr>
        <p:spPr>
          <a:xfrm flipV="1">
            <a:off x="6111948" y="1553478"/>
            <a:ext cx="436467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038601" y="1723637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咳喘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且有外感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548415" y="1761734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葛根湯、半夏厚朴湯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8" name="Straight Connector 187"/>
          <p:cNvCxnSpPr>
            <a:stCxn id="190" idx="3"/>
            <a:endCxn id="187" idx="1"/>
          </p:cNvCxnSpPr>
          <p:nvPr/>
        </p:nvCxnSpPr>
        <p:spPr>
          <a:xfrm flipV="1">
            <a:off x="6118718" y="1884178"/>
            <a:ext cx="429697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555830" y="1452437"/>
            <a:ext cx="556118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>
                <a:solidFill>
                  <a:schemeClr val="tx1"/>
                </a:solidFill>
              </a:rPr>
              <a:t>有汗</a:t>
            </a:r>
            <a:endParaRPr lang="en-US" sz="1100" dirty="0"/>
          </a:p>
        </p:txBody>
      </p:sp>
      <p:sp>
        <p:nvSpPr>
          <p:cNvPr id="190" name="Rectangle 189"/>
          <p:cNvSpPr/>
          <p:nvPr/>
        </p:nvSpPr>
        <p:spPr>
          <a:xfrm>
            <a:off x="5562600" y="1783137"/>
            <a:ext cx="556118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無汗</a:t>
            </a:r>
            <a:endParaRPr lang="en-US" sz="1100" dirty="0"/>
          </a:p>
        </p:txBody>
      </p:sp>
      <p:cxnSp>
        <p:nvCxnSpPr>
          <p:cNvPr id="41" name="Elbow Connector 40"/>
          <p:cNvCxnSpPr>
            <a:stCxn id="33" idx="3"/>
            <a:endCxn id="189" idx="1"/>
          </p:cNvCxnSpPr>
          <p:nvPr/>
        </p:nvCxnSpPr>
        <p:spPr>
          <a:xfrm flipV="1">
            <a:off x="4880345" y="1556921"/>
            <a:ext cx="675485" cy="374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3"/>
            <a:endCxn id="190" idx="1"/>
          </p:cNvCxnSpPr>
          <p:nvPr/>
        </p:nvCxnSpPr>
        <p:spPr>
          <a:xfrm flipV="1">
            <a:off x="4880345" y="1887621"/>
            <a:ext cx="682255" cy="442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548415" y="2447896"/>
            <a:ext cx="1909347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大柴胡湯、桂枝茯苓丸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2" name="Straight Connector 191"/>
          <p:cNvCxnSpPr>
            <a:stCxn id="196" idx="3"/>
          </p:cNvCxnSpPr>
          <p:nvPr/>
        </p:nvCxnSpPr>
        <p:spPr>
          <a:xfrm flipV="1">
            <a:off x="6391275" y="2592073"/>
            <a:ext cx="157140" cy="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4038601" y="2657822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咳喘無外感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548415" y="2875042"/>
            <a:ext cx="1909347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苓甘五味薑辛湯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5" name="Straight Connector 194"/>
          <p:cNvCxnSpPr>
            <a:stCxn id="197" idx="3"/>
            <a:endCxn id="194" idx="1"/>
          </p:cNvCxnSpPr>
          <p:nvPr/>
        </p:nvCxnSpPr>
        <p:spPr>
          <a:xfrm flipV="1">
            <a:off x="6391275" y="3008586"/>
            <a:ext cx="157140" cy="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424483" y="2479932"/>
            <a:ext cx="966792" cy="227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支氣管哮喘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424483" y="2896445"/>
            <a:ext cx="966792" cy="227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清鼻涕、清痰</a:t>
            </a:r>
            <a:endParaRPr lang="en-US" sz="1000" dirty="0"/>
          </a:p>
        </p:txBody>
      </p:sp>
      <p:cxnSp>
        <p:nvCxnSpPr>
          <p:cNvPr id="198" name="Elbow Connector 197"/>
          <p:cNvCxnSpPr>
            <a:stCxn id="193" idx="3"/>
            <a:endCxn id="196" idx="1"/>
          </p:cNvCxnSpPr>
          <p:nvPr/>
        </p:nvCxnSpPr>
        <p:spPr>
          <a:xfrm flipV="1">
            <a:off x="4880345" y="2593888"/>
            <a:ext cx="544138" cy="272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3" idx="3"/>
            <a:endCxn id="197" idx="1"/>
          </p:cNvCxnSpPr>
          <p:nvPr/>
        </p:nvCxnSpPr>
        <p:spPr>
          <a:xfrm>
            <a:off x="4880345" y="2866079"/>
            <a:ext cx="544138" cy="144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84" idx="3"/>
            <a:endCxn id="33" idx="1"/>
          </p:cNvCxnSpPr>
          <p:nvPr/>
        </p:nvCxnSpPr>
        <p:spPr>
          <a:xfrm flipV="1">
            <a:off x="3505200" y="1931894"/>
            <a:ext cx="533401" cy="504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84" idx="3"/>
            <a:endCxn id="193" idx="1"/>
          </p:cNvCxnSpPr>
          <p:nvPr/>
        </p:nvCxnSpPr>
        <p:spPr>
          <a:xfrm>
            <a:off x="3505200" y="2436515"/>
            <a:ext cx="533401" cy="429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548415" y="2095807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13" name="Straight Connector 212"/>
          <p:cNvCxnSpPr>
            <a:stCxn id="214" idx="3"/>
            <a:endCxn id="212" idx="1"/>
          </p:cNvCxnSpPr>
          <p:nvPr/>
        </p:nvCxnSpPr>
        <p:spPr>
          <a:xfrm flipV="1">
            <a:off x="6391274" y="2218251"/>
            <a:ext cx="157141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424483" y="2117210"/>
            <a:ext cx="966791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清鼻涕、清痰</a:t>
            </a:r>
            <a:endParaRPr lang="en-US" sz="1000" dirty="0"/>
          </a:p>
        </p:txBody>
      </p:sp>
      <p:cxnSp>
        <p:nvCxnSpPr>
          <p:cNvPr id="219" name="Elbow Connector 218"/>
          <p:cNvCxnSpPr>
            <a:stCxn id="33" idx="3"/>
            <a:endCxn id="214" idx="1"/>
          </p:cNvCxnSpPr>
          <p:nvPr/>
        </p:nvCxnSpPr>
        <p:spPr>
          <a:xfrm>
            <a:off x="4880345" y="1931894"/>
            <a:ext cx="544138" cy="289800"/>
          </a:xfrm>
          <a:prstGeom prst="bentConnector3">
            <a:avLst>
              <a:gd name="adj1" fmla="val 61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2500451" y="4159348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胃氣上逆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374923" y="3220354"/>
            <a:ext cx="1054005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小半夏湯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27" name="Straight Connector 226"/>
          <p:cNvCxnSpPr>
            <a:stCxn id="231" idx="3"/>
            <a:endCxn id="226" idx="1"/>
          </p:cNvCxnSpPr>
          <p:nvPr/>
        </p:nvCxnSpPr>
        <p:spPr>
          <a:xfrm>
            <a:off x="7147301" y="3342798"/>
            <a:ext cx="227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4038601" y="3582980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嘔吐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403756" y="3649229"/>
            <a:ext cx="1054005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大半夏湯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0" name="Straight Connector 229"/>
          <p:cNvCxnSpPr>
            <a:stCxn id="232" idx="3"/>
            <a:endCxn id="229" idx="1"/>
          </p:cNvCxnSpPr>
          <p:nvPr/>
        </p:nvCxnSpPr>
        <p:spPr>
          <a:xfrm>
            <a:off x="7147547" y="3770805"/>
            <a:ext cx="256209" cy="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5303339" y="3238314"/>
            <a:ext cx="1843962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rgbClr val="FF0000"/>
                </a:solidFill>
              </a:rPr>
              <a:t>不食亦吐</a:t>
            </a:r>
            <a:r>
              <a:rPr lang="zh-TW" altLang="en-US" sz="1100" dirty="0">
                <a:solidFill>
                  <a:schemeClr val="tx1"/>
                </a:solidFill>
              </a:rPr>
              <a:t>。心下痞</a:t>
            </a:r>
            <a:endParaRPr lang="en-US" sz="1100" dirty="0"/>
          </a:p>
        </p:txBody>
      </p:sp>
      <p:sp>
        <p:nvSpPr>
          <p:cNvPr id="232" name="Rectangle 231"/>
          <p:cNvSpPr/>
          <p:nvPr/>
        </p:nvSpPr>
        <p:spPr>
          <a:xfrm>
            <a:off x="5296886" y="3529081"/>
            <a:ext cx="1850661" cy="483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b="1" dirty="0">
                <a:solidFill>
                  <a:srgbClr val="FF0000"/>
                </a:solidFill>
              </a:rPr>
              <a:t>食則吐，不食不吐。</a:t>
            </a:r>
            <a:r>
              <a:rPr lang="zh-TW" altLang="en-US" sz="1000" dirty="0">
                <a:solidFill>
                  <a:schemeClr val="tx1"/>
                </a:solidFill>
              </a:rPr>
              <a:t>胃反嘔吐，朝食暮吐，或暮食朝吐。心下痞硬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3" name="Elbow Connector 232"/>
          <p:cNvCxnSpPr>
            <a:stCxn id="228" idx="3"/>
            <a:endCxn id="231" idx="1"/>
          </p:cNvCxnSpPr>
          <p:nvPr/>
        </p:nvCxnSpPr>
        <p:spPr>
          <a:xfrm flipV="1">
            <a:off x="4880345" y="3342798"/>
            <a:ext cx="422994" cy="44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28" idx="3"/>
            <a:endCxn id="232" idx="1"/>
          </p:cNvCxnSpPr>
          <p:nvPr/>
        </p:nvCxnSpPr>
        <p:spPr>
          <a:xfrm flipV="1">
            <a:off x="4880345" y="3770805"/>
            <a:ext cx="416541" cy="20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7410958" y="5113394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橘皮竹茹湯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Connector 235"/>
          <p:cNvCxnSpPr>
            <a:stCxn id="240" idx="3"/>
            <a:endCxn id="235" idx="1"/>
          </p:cNvCxnSpPr>
          <p:nvPr/>
        </p:nvCxnSpPr>
        <p:spPr>
          <a:xfrm flipV="1">
            <a:off x="7154751" y="5246938"/>
            <a:ext cx="256207" cy="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/>
          <p:cNvSpPr/>
          <p:nvPr/>
        </p:nvSpPr>
        <p:spPr>
          <a:xfrm>
            <a:off x="4038601" y="5224272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呃逆</a:t>
            </a:r>
            <a:r>
              <a:rPr lang="en-US" altLang="zh-TW" sz="1200" dirty="0">
                <a:solidFill>
                  <a:schemeClr val="tx1"/>
                </a:solidFill>
              </a:rPr>
              <a:t>_</a:t>
            </a:r>
            <a:r>
              <a:rPr lang="zh-TW" altLang="en-US" sz="1200" dirty="0">
                <a:solidFill>
                  <a:schemeClr val="tx1"/>
                </a:solidFill>
              </a:rPr>
              <a:t>噯氣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410958" y="5533616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吳茱萸湯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9" name="Straight Connector 238"/>
          <p:cNvCxnSpPr>
            <a:stCxn id="241" idx="3"/>
            <a:endCxn id="238" idx="1"/>
          </p:cNvCxnSpPr>
          <p:nvPr/>
        </p:nvCxnSpPr>
        <p:spPr>
          <a:xfrm flipV="1">
            <a:off x="7154751" y="5667160"/>
            <a:ext cx="256207" cy="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897479" y="5078281"/>
            <a:ext cx="1257272" cy="338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>
                <a:solidFill>
                  <a:schemeClr val="tx1"/>
                </a:solidFill>
              </a:rPr>
              <a:t>元氣</a:t>
            </a:r>
            <a:r>
              <a:rPr lang="zh-TW" altLang="en-US" sz="1000" dirty="0">
                <a:solidFill>
                  <a:schemeClr val="tx1"/>
                </a:solidFill>
              </a:rPr>
              <a:t>衰消化吸收差、舌質紅、脈數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897479" y="5494794"/>
            <a:ext cx="1257272" cy="345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手腳冰冷、食慾不振、舌白、脈遲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2" name="Elbow Connector 241"/>
          <p:cNvCxnSpPr>
            <a:stCxn id="237" idx="3"/>
            <a:endCxn id="352" idx="1"/>
          </p:cNvCxnSpPr>
          <p:nvPr/>
        </p:nvCxnSpPr>
        <p:spPr>
          <a:xfrm flipV="1">
            <a:off x="4880345" y="5246938"/>
            <a:ext cx="422994" cy="1855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25" idx="3"/>
            <a:endCxn id="228" idx="1"/>
          </p:cNvCxnSpPr>
          <p:nvPr/>
        </p:nvCxnSpPr>
        <p:spPr>
          <a:xfrm flipV="1">
            <a:off x="3505200" y="3791237"/>
            <a:ext cx="533401" cy="589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25" idx="3"/>
            <a:endCxn id="237" idx="1"/>
          </p:cNvCxnSpPr>
          <p:nvPr/>
        </p:nvCxnSpPr>
        <p:spPr>
          <a:xfrm>
            <a:off x="3505200" y="4380921"/>
            <a:ext cx="533401" cy="1051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403756" y="4058866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半夏瀉心湯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47" name="Straight Connector 246"/>
          <p:cNvCxnSpPr>
            <a:stCxn id="248" idx="3"/>
            <a:endCxn id="246" idx="1"/>
          </p:cNvCxnSpPr>
          <p:nvPr/>
        </p:nvCxnSpPr>
        <p:spPr>
          <a:xfrm>
            <a:off x="7147547" y="4179278"/>
            <a:ext cx="256209" cy="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96886" y="4074794"/>
            <a:ext cx="1850661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嘔、痞、利、煩</a:t>
            </a:r>
            <a:endParaRPr lang="en-US" sz="1000" dirty="0"/>
          </a:p>
        </p:txBody>
      </p:sp>
      <p:cxnSp>
        <p:nvCxnSpPr>
          <p:cNvPr id="249" name="Elbow Connector 248"/>
          <p:cNvCxnSpPr>
            <a:stCxn id="228" idx="3"/>
            <a:endCxn id="248" idx="1"/>
          </p:cNvCxnSpPr>
          <p:nvPr/>
        </p:nvCxnSpPr>
        <p:spPr>
          <a:xfrm>
            <a:off x="4880345" y="3791237"/>
            <a:ext cx="416541" cy="3880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7410958" y="4389192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大黃甘草湯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09" name="Straight Connector 308"/>
          <p:cNvCxnSpPr>
            <a:stCxn id="310" idx="3"/>
            <a:endCxn id="308" idx="1"/>
          </p:cNvCxnSpPr>
          <p:nvPr/>
        </p:nvCxnSpPr>
        <p:spPr>
          <a:xfrm flipV="1">
            <a:off x="7154751" y="4511636"/>
            <a:ext cx="256207" cy="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304089" y="4366795"/>
            <a:ext cx="1850662" cy="294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>
                <a:solidFill>
                  <a:schemeClr val="tx1"/>
                </a:solidFill>
              </a:rPr>
              <a:t>便秘、口乾、口苦、口臭、</a:t>
            </a:r>
            <a:r>
              <a:rPr lang="zh-TW" altLang="en-US" sz="1000" dirty="0">
                <a:solidFill>
                  <a:srgbClr val="FF0000"/>
                </a:solidFill>
              </a:rPr>
              <a:t>水入則吐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20" name="Elbow Connector 319"/>
          <p:cNvCxnSpPr>
            <a:stCxn id="228" idx="3"/>
            <a:endCxn id="310" idx="1"/>
          </p:cNvCxnSpPr>
          <p:nvPr/>
        </p:nvCxnSpPr>
        <p:spPr>
          <a:xfrm>
            <a:off x="4880345" y="3791237"/>
            <a:ext cx="423744" cy="722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7403755" y="4727447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26" name="Straight Connector 325"/>
          <p:cNvCxnSpPr>
            <a:stCxn id="327" idx="3"/>
            <a:endCxn id="325" idx="1"/>
          </p:cNvCxnSpPr>
          <p:nvPr/>
        </p:nvCxnSpPr>
        <p:spPr>
          <a:xfrm flipV="1">
            <a:off x="7147548" y="4849891"/>
            <a:ext cx="256207" cy="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5296886" y="4705050"/>
            <a:ext cx="1850662" cy="294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00" dirty="0" err="1">
                <a:solidFill>
                  <a:schemeClr val="tx1"/>
                </a:solidFill>
              </a:rPr>
              <a:t>小便不利</a:t>
            </a:r>
            <a:r>
              <a:rPr lang="zh-TW" altLang="en-US" sz="1000" dirty="0">
                <a:solidFill>
                  <a:schemeClr val="tx1"/>
                </a:solidFill>
              </a:rPr>
              <a:t>、</a:t>
            </a:r>
            <a:r>
              <a:rPr lang="mr-IN" sz="1000" dirty="0" err="1">
                <a:solidFill>
                  <a:schemeClr val="tx1"/>
                </a:solidFill>
              </a:rPr>
              <a:t>口渴</a:t>
            </a:r>
            <a:r>
              <a:rPr lang="zh-TW" altLang="en-US" sz="1000" dirty="0">
                <a:solidFill>
                  <a:schemeClr val="tx1"/>
                </a:solidFill>
              </a:rPr>
              <a:t>、</a:t>
            </a:r>
            <a:r>
              <a:rPr lang="zh-TW" altLang="en-US" sz="1000" dirty="0">
                <a:solidFill>
                  <a:srgbClr val="FF0000"/>
                </a:solidFill>
              </a:rPr>
              <a:t>水入則吐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34" name="Elbow Connector 333"/>
          <p:cNvCxnSpPr>
            <a:stCxn id="228" idx="3"/>
            <a:endCxn id="327" idx="1"/>
          </p:cNvCxnSpPr>
          <p:nvPr/>
        </p:nvCxnSpPr>
        <p:spPr>
          <a:xfrm>
            <a:off x="4880345" y="3791237"/>
            <a:ext cx="416541" cy="1061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5303339" y="5113394"/>
            <a:ext cx="498976" cy="2670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胃熱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5303339" y="5546702"/>
            <a:ext cx="498976" cy="2670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胃寒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6" name="Elbow Connector 355"/>
          <p:cNvCxnSpPr>
            <a:stCxn id="237" idx="3"/>
            <a:endCxn id="353" idx="1"/>
          </p:cNvCxnSpPr>
          <p:nvPr/>
        </p:nvCxnSpPr>
        <p:spPr>
          <a:xfrm>
            <a:off x="4880345" y="5432529"/>
            <a:ext cx="422994" cy="247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2500450" y="6088468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肝氣上逆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7" idx="3"/>
            <a:endCxn id="361" idx="1"/>
          </p:cNvCxnSpPr>
          <p:nvPr/>
        </p:nvCxnSpPr>
        <p:spPr>
          <a:xfrm>
            <a:off x="1628233" y="4534043"/>
            <a:ext cx="872217" cy="1775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4038600" y="6022213"/>
            <a:ext cx="841744" cy="260322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偏實症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4038601" y="6409069"/>
            <a:ext cx="841744" cy="260322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偏虛症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6" name="Elbow Connector 365"/>
          <p:cNvCxnSpPr>
            <a:stCxn id="361" idx="3"/>
            <a:endCxn id="365" idx="1"/>
          </p:cNvCxnSpPr>
          <p:nvPr/>
        </p:nvCxnSpPr>
        <p:spPr>
          <a:xfrm>
            <a:off x="3505199" y="6310041"/>
            <a:ext cx="533402" cy="229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1" idx="3"/>
            <a:endCxn id="364" idx="1"/>
          </p:cNvCxnSpPr>
          <p:nvPr/>
        </p:nvCxnSpPr>
        <p:spPr>
          <a:xfrm flipV="1">
            <a:off x="3505199" y="6152374"/>
            <a:ext cx="533401" cy="157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7421309" y="5967238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柴胡疏肝散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V="1">
            <a:off x="7292698" y="6100782"/>
            <a:ext cx="128611" cy="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/>
          <p:cNvSpPr/>
          <p:nvPr/>
        </p:nvSpPr>
        <p:spPr>
          <a:xfrm>
            <a:off x="7421309" y="6387460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逍遙散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 flipV="1">
            <a:off x="7292698" y="6521004"/>
            <a:ext cx="128611" cy="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5207511" y="5932125"/>
            <a:ext cx="2085187" cy="338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疏肝健脾、行氣活血。脈弦澀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5207511" y="6348638"/>
            <a:ext cx="2085187" cy="345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頭痛目眩、口燥咽乾、神疲食少，脈弦虛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7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調整濕熱體質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2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5"/>
            <a:ext cx="595338" cy="63114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29340" y="3525131"/>
            <a:ext cx="1838522" cy="899884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4703380" y="3343925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631808" y="4322384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3024" y="452526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0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" y="1494968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71931" y="2606046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濕熱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76088" y="98779"/>
            <a:ext cx="4494149" cy="44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mr-IN" sz="1100" b="1" dirty="0" err="1">
                <a:solidFill>
                  <a:srgbClr val="FF0000"/>
                </a:solidFill>
              </a:rPr>
              <a:t>飲食無味_舌淡無味</a:t>
            </a:r>
            <a:r>
              <a:rPr lang="mr-IN" sz="1100" dirty="0" err="1">
                <a:solidFill>
                  <a:schemeClr val="tx1"/>
                </a:solidFill>
              </a:rPr>
              <a:t>、</a:t>
            </a:r>
            <a:r>
              <a:rPr lang="mr-IN" sz="1100" b="1" dirty="0" err="1">
                <a:solidFill>
                  <a:srgbClr val="FF0000"/>
                </a:solidFill>
              </a:rPr>
              <a:t>全身倦怠</a:t>
            </a:r>
            <a:r>
              <a:rPr lang="mr-IN" sz="1100" dirty="0" err="1">
                <a:solidFill>
                  <a:schemeClr val="tx1"/>
                </a:solidFill>
              </a:rPr>
              <a:t>、</a:t>
            </a:r>
            <a:r>
              <a:rPr lang="mr-IN" sz="1100" b="1" dirty="0" err="1">
                <a:solidFill>
                  <a:srgbClr val="FF0000"/>
                </a:solidFill>
              </a:rPr>
              <a:t>胸口悶</a:t>
            </a:r>
            <a:r>
              <a:rPr lang="mr-IN" sz="1100" dirty="0" err="1">
                <a:solidFill>
                  <a:schemeClr val="tx1"/>
                </a:solidFill>
              </a:rPr>
              <a:t>、消化不良、</a:t>
            </a:r>
            <a:r>
              <a:rPr lang="mr-IN" sz="1100" b="1" dirty="0" err="1">
                <a:solidFill>
                  <a:srgbClr val="FF0000"/>
                </a:solidFill>
              </a:rPr>
              <a:t>腹脹</a:t>
            </a:r>
            <a:r>
              <a:rPr lang="mr-IN" sz="1100" dirty="0">
                <a:solidFill>
                  <a:schemeClr val="tx1"/>
                </a:solidFill>
              </a:rPr>
              <a:t>、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/>
            <a:r>
              <a:rPr lang="mr-IN" sz="1100" dirty="0" err="1">
                <a:solidFill>
                  <a:schemeClr val="tx1"/>
                </a:solidFill>
              </a:rPr>
              <a:t>容易口渴、小便短赤</a:t>
            </a:r>
            <a:r>
              <a:rPr lang="en-US" sz="1100" dirty="0">
                <a:solidFill>
                  <a:schemeClr val="tx1"/>
                </a:solidFill>
              </a:rPr>
              <a:t>、</a:t>
            </a:r>
            <a:r>
              <a:rPr lang="mr-IN" sz="1100" dirty="0" err="1">
                <a:solidFill>
                  <a:schemeClr val="tx1"/>
                </a:solidFill>
              </a:rPr>
              <a:t>舌苔黃、口苦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68462" y="16122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29" idx="1"/>
          </p:cNvCxnSpPr>
          <p:nvPr/>
        </p:nvCxnSpPr>
        <p:spPr>
          <a:xfrm flipV="1">
            <a:off x="3319336" y="323649"/>
            <a:ext cx="456752" cy="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9" idx="0"/>
            <a:endCxn id="254" idx="1"/>
          </p:cNvCxnSpPr>
          <p:nvPr/>
        </p:nvCxnSpPr>
        <p:spPr>
          <a:xfrm rot="5400000" flipH="1" flipV="1">
            <a:off x="41669" y="1480512"/>
            <a:ext cx="1996222" cy="25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67203" y="1632303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濕熱阻滯脾胃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955585" y="206159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00426" y="1059248"/>
            <a:ext cx="4581572" cy="67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 err="1">
                <a:solidFill>
                  <a:srgbClr val="FF0000"/>
                </a:solidFill>
              </a:rPr>
              <a:t>軟便</a:t>
            </a:r>
            <a:r>
              <a:rPr lang="mr-IN" sz="900" dirty="0" err="1">
                <a:solidFill>
                  <a:srgbClr val="FF0000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心下痞</a:t>
            </a:r>
            <a:r>
              <a:rPr lang="mr-IN" sz="1050" dirty="0" err="1">
                <a:solidFill>
                  <a:schemeClr val="tx1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心下滿、食慾不振</a:t>
            </a:r>
            <a:r>
              <a:rPr lang="mr-IN" sz="1050" dirty="0" err="1">
                <a:solidFill>
                  <a:schemeClr val="tx1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下利_腹瀉_水瀉</a:t>
            </a:r>
            <a:r>
              <a:rPr lang="mr-IN" sz="1050" dirty="0" err="1">
                <a:solidFill>
                  <a:schemeClr val="tx1"/>
                </a:solidFill>
              </a:rPr>
              <a:t>、面色黃、舌質紅、濡脈、數脈、黃疸</a:t>
            </a:r>
            <a:r>
              <a:rPr lang="zh-TW" altLang="en-US" sz="1050" dirty="0">
                <a:solidFill>
                  <a:schemeClr val="tx1"/>
                </a:solidFill>
              </a:rPr>
              <a:t>、</a:t>
            </a:r>
            <a:r>
              <a:rPr lang="zh-TW" altLang="en-US" sz="1050" b="1" dirty="0">
                <a:solidFill>
                  <a:srgbClr val="FF0000"/>
                </a:solidFill>
              </a:rPr>
              <a:t>心煩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zh-TW" altLang="en-US" sz="1050" b="1" dirty="0">
                <a:solidFill>
                  <a:srgbClr val="FF0000"/>
                </a:solidFill>
              </a:rPr>
              <a:t>噁心想吐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mr-IN" sz="1050" dirty="0" err="1">
                <a:solidFill>
                  <a:schemeClr val="tx1"/>
                </a:solidFill>
              </a:rPr>
              <a:t>心下痛、便祕、小便短赤、容易口渴、發熱、舌苔黃、全身倦怠、消化不良、腹脹、口苦、心下</a:t>
            </a:r>
            <a:r>
              <a:rPr lang="zh-TW" altLang="en-US" sz="1050" dirty="0">
                <a:solidFill>
                  <a:schemeClr val="tx1"/>
                </a:solidFill>
              </a:rPr>
              <a:t>壓痛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25682" y="1914575"/>
            <a:ext cx="115719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半夏瀉心湯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1" name="Straight Connector 200"/>
          <p:cNvCxnSpPr>
            <a:stCxn id="202" idx="3"/>
          </p:cNvCxnSpPr>
          <p:nvPr/>
        </p:nvCxnSpPr>
        <p:spPr>
          <a:xfrm>
            <a:off x="6658559" y="2036892"/>
            <a:ext cx="186999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521240" y="1867578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清熱和胃健脾</a:t>
            </a:r>
            <a:endParaRPr lang="en-US" sz="1100" dirty="0"/>
          </a:p>
        </p:txBody>
      </p:sp>
      <p:sp>
        <p:nvSpPr>
          <p:cNvPr id="203" name="Rectangle 202"/>
          <p:cNvSpPr/>
          <p:nvPr/>
        </p:nvSpPr>
        <p:spPr>
          <a:xfrm>
            <a:off x="6825682" y="2324608"/>
            <a:ext cx="115719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大柴胡湯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4" name="Straight Connector 203"/>
          <p:cNvCxnSpPr>
            <a:stCxn id="205" idx="3"/>
            <a:endCxn id="203" idx="1"/>
          </p:cNvCxnSpPr>
          <p:nvPr/>
        </p:nvCxnSpPr>
        <p:spPr>
          <a:xfrm>
            <a:off x="6668719" y="2443292"/>
            <a:ext cx="156963" cy="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5531400" y="2273978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胸脅苦滿</a:t>
            </a:r>
            <a:endParaRPr lang="en-US" sz="1100" dirty="0"/>
          </a:p>
        </p:txBody>
      </p:sp>
      <p:sp>
        <p:nvSpPr>
          <p:cNvPr id="206" name="Rounded Rectangle 205"/>
          <p:cNvSpPr/>
          <p:nvPr/>
        </p:nvSpPr>
        <p:spPr>
          <a:xfrm>
            <a:off x="3805390" y="1869078"/>
            <a:ext cx="1413193" cy="335627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>
                <a:solidFill>
                  <a:schemeClr val="tx1"/>
                </a:solidFill>
              </a:rPr>
              <a:t>下利_腹瀉_水瀉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Straight Connector 206"/>
          <p:cNvCxnSpPr>
            <a:stCxn id="206" idx="3"/>
            <a:endCxn id="202" idx="1"/>
          </p:cNvCxnSpPr>
          <p:nvPr/>
        </p:nvCxnSpPr>
        <p:spPr>
          <a:xfrm>
            <a:off x="5218583" y="2036892"/>
            <a:ext cx="302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3803900" y="2275478"/>
            <a:ext cx="1413193" cy="335627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便祕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208" idx="3"/>
            <a:endCxn id="205" idx="1"/>
          </p:cNvCxnSpPr>
          <p:nvPr/>
        </p:nvCxnSpPr>
        <p:spPr>
          <a:xfrm>
            <a:off x="5217093" y="2443292"/>
            <a:ext cx="314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38" idx="3"/>
            <a:endCxn id="206" idx="1"/>
          </p:cNvCxnSpPr>
          <p:nvPr/>
        </p:nvCxnSpPr>
        <p:spPr>
          <a:xfrm flipV="1">
            <a:off x="3306459" y="2036892"/>
            <a:ext cx="498931" cy="19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38" idx="3"/>
            <a:endCxn id="208" idx="1"/>
          </p:cNvCxnSpPr>
          <p:nvPr/>
        </p:nvCxnSpPr>
        <p:spPr>
          <a:xfrm>
            <a:off x="3306459" y="2230913"/>
            <a:ext cx="497441" cy="212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35" idx="1"/>
          </p:cNvCxnSpPr>
          <p:nvPr/>
        </p:nvCxnSpPr>
        <p:spPr>
          <a:xfrm rot="5400000" flipH="1" flipV="1">
            <a:off x="636508" y="2075351"/>
            <a:ext cx="806544" cy="25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2958682" y="122428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Elbow Connector 153"/>
          <p:cNvCxnSpPr>
            <a:stCxn id="135" idx="3"/>
            <a:endCxn id="210" idx="1"/>
          </p:cNvCxnSpPr>
          <p:nvPr/>
        </p:nvCxnSpPr>
        <p:spPr>
          <a:xfrm flipV="1">
            <a:off x="2584162" y="1393596"/>
            <a:ext cx="374520" cy="405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5" idx="3"/>
            <a:endCxn id="138" idx="1"/>
          </p:cNvCxnSpPr>
          <p:nvPr/>
        </p:nvCxnSpPr>
        <p:spPr>
          <a:xfrm>
            <a:off x="2584162" y="1799502"/>
            <a:ext cx="371423" cy="431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2955585" y="64835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628726" y="69534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小柴胡湯合茵陳蒿湯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51" name="Straight Connector 250"/>
          <p:cNvCxnSpPr>
            <a:stCxn id="252" idx="3"/>
            <a:endCxn id="250" idx="1"/>
          </p:cNvCxnSpPr>
          <p:nvPr/>
        </p:nvCxnSpPr>
        <p:spPr>
          <a:xfrm>
            <a:off x="5192259" y="817664"/>
            <a:ext cx="436467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776088" y="648350"/>
            <a:ext cx="1416171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和解清熱並去濕</a:t>
            </a:r>
            <a:endParaRPr lang="en-US" sz="1100" dirty="0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3306459" y="81766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1167203" y="442625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濕熱阻滯氣機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/>
          <p:cNvCxnSpPr>
            <a:stCxn id="210" idx="3"/>
            <a:endCxn id="174" idx="1"/>
          </p:cNvCxnSpPr>
          <p:nvPr/>
        </p:nvCxnSpPr>
        <p:spPr>
          <a:xfrm>
            <a:off x="3309556" y="1393596"/>
            <a:ext cx="49087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54" idx="3"/>
            <a:endCxn id="9" idx="1"/>
          </p:cNvCxnSpPr>
          <p:nvPr/>
        </p:nvCxnSpPr>
        <p:spPr>
          <a:xfrm flipV="1">
            <a:off x="2584162" y="330538"/>
            <a:ext cx="384300" cy="279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54" idx="3"/>
            <a:endCxn id="243" idx="1"/>
          </p:cNvCxnSpPr>
          <p:nvPr/>
        </p:nvCxnSpPr>
        <p:spPr>
          <a:xfrm>
            <a:off x="2584162" y="609824"/>
            <a:ext cx="371423" cy="207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538626" y="3270680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濕熱蘊結肝膽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3327008" y="358708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171849" y="2765359"/>
            <a:ext cx="4581572" cy="67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>
                <a:solidFill>
                  <a:srgbClr val="FF0000"/>
                </a:solidFill>
              </a:rPr>
              <a:t>胸口悶、</a:t>
            </a:r>
            <a:r>
              <a:rPr lang="mr-IN" sz="1050" dirty="0">
                <a:solidFill>
                  <a:schemeClr val="tx1"/>
                </a:solidFill>
              </a:rPr>
              <a:t>消化不良、</a:t>
            </a:r>
            <a:r>
              <a:rPr lang="mr-IN" sz="1050" b="1" dirty="0">
                <a:solidFill>
                  <a:srgbClr val="FF0000"/>
                </a:solidFill>
              </a:rPr>
              <a:t>腹脹、肋痛、</a:t>
            </a:r>
            <a:r>
              <a:rPr lang="mr-IN" sz="1050" dirty="0">
                <a:solidFill>
                  <a:schemeClr val="tx1"/>
                </a:solidFill>
              </a:rPr>
              <a:t>全身倦怠、</a:t>
            </a:r>
            <a:r>
              <a:rPr lang="mr-IN" sz="1050" b="1" dirty="0">
                <a:solidFill>
                  <a:srgbClr val="FF0000"/>
                </a:solidFill>
              </a:rPr>
              <a:t>食慾不振</a:t>
            </a:r>
            <a:r>
              <a:rPr lang="mr-IN" sz="1050" dirty="0">
                <a:solidFill>
                  <a:schemeClr val="tx1"/>
                </a:solidFill>
              </a:rPr>
              <a:t>、軟便、裡急後重_排便不淨、</a:t>
            </a:r>
            <a:r>
              <a:rPr lang="mr-IN" sz="1050" b="1" dirty="0">
                <a:solidFill>
                  <a:srgbClr val="FF0000"/>
                </a:solidFill>
              </a:rPr>
              <a:t>噁心想吐</a:t>
            </a:r>
            <a:r>
              <a:rPr lang="mr-IN" sz="1050" dirty="0">
                <a:solidFill>
                  <a:schemeClr val="tx1"/>
                </a:solidFill>
              </a:rPr>
              <a:t>、嘔吐、心下滿、黃疸、小便黃、血尿、鼻子不通_鼻塞、舌苔黃、</a:t>
            </a:r>
            <a:r>
              <a:rPr lang="zh-TW" altLang="en-US" sz="1050" b="1" dirty="0">
                <a:solidFill>
                  <a:srgbClr val="FF0000"/>
                </a:solidFill>
              </a:rPr>
              <a:t>口苦、心煩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369493" y="3633227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柴胡劑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71" name="Straight Connector 270"/>
          <p:cNvCxnSpPr>
            <a:stCxn id="272" idx="3"/>
            <a:endCxn id="270" idx="1"/>
          </p:cNvCxnSpPr>
          <p:nvPr/>
        </p:nvCxnSpPr>
        <p:spPr>
          <a:xfrm flipV="1">
            <a:off x="5212530" y="3755671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4075211" y="3588241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多合柴胡症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6" name="Straight Connector 275"/>
          <p:cNvCxnSpPr>
            <a:stCxn id="265" idx="3"/>
            <a:endCxn id="272" idx="1"/>
          </p:cNvCxnSpPr>
          <p:nvPr/>
        </p:nvCxnSpPr>
        <p:spPr>
          <a:xfrm>
            <a:off x="3677882" y="3756400"/>
            <a:ext cx="397329" cy="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3330105" y="2930393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64" idx="3"/>
          </p:cNvCxnSpPr>
          <p:nvPr/>
        </p:nvCxnSpPr>
        <p:spPr>
          <a:xfrm flipV="1">
            <a:off x="2955585" y="3099707"/>
            <a:ext cx="374520" cy="338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64" idx="3"/>
            <a:endCxn id="265" idx="1"/>
          </p:cNvCxnSpPr>
          <p:nvPr/>
        </p:nvCxnSpPr>
        <p:spPr>
          <a:xfrm>
            <a:off x="2955585" y="3437879"/>
            <a:ext cx="371423" cy="31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3680979" y="3099707"/>
            <a:ext cx="49087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6554387" y="362054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</a:t>
            </a:r>
            <a:r>
              <a:rPr lang="zh-TW" altLang="en-US" sz="1200" dirty="0"/>
              <a:t>詳見下頁整理</a:t>
            </a:r>
            <a:r>
              <a:rPr lang="en-US" altLang="zh-TW" sz="1200" dirty="0"/>
              <a:t>)</a:t>
            </a:r>
            <a:endParaRPr lang="en-US" sz="1200" dirty="0"/>
          </a:p>
        </p:txBody>
      </p:sp>
      <p:cxnSp>
        <p:nvCxnSpPr>
          <p:cNvPr id="290" name="Elbow Connector 289"/>
          <p:cNvCxnSpPr>
            <a:stCxn id="49" idx="6"/>
            <a:endCxn id="264" idx="0"/>
          </p:cNvCxnSpPr>
          <p:nvPr/>
        </p:nvCxnSpPr>
        <p:spPr>
          <a:xfrm>
            <a:off x="1452783" y="3099706"/>
            <a:ext cx="794323" cy="170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1457707" y="4458609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濕熱下注大腸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3246089" y="471623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090930" y="4024943"/>
            <a:ext cx="4581572" cy="602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>
                <a:solidFill>
                  <a:srgbClr val="FF0000"/>
                </a:solidFill>
              </a:rPr>
              <a:t>便血</a:t>
            </a:r>
            <a:r>
              <a:rPr lang="mr-IN" sz="1050" dirty="0">
                <a:solidFill>
                  <a:schemeClr val="tx1"/>
                </a:solidFill>
              </a:rPr>
              <a:t>、少腹壓痛、舌苔黃、</a:t>
            </a:r>
            <a:r>
              <a:rPr lang="mr-IN" sz="1050" b="1" dirty="0">
                <a:solidFill>
                  <a:srgbClr val="FF0000"/>
                </a:solidFill>
              </a:rPr>
              <a:t>肚子痛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mr-IN" sz="1050" b="1" dirty="0">
                <a:solidFill>
                  <a:srgbClr val="FF0000"/>
                </a:solidFill>
              </a:rPr>
              <a:t>下利_腹瀉_水瀉、裡急後重_排便不淨</a:t>
            </a:r>
            <a:r>
              <a:rPr lang="mr-IN" sz="1050" dirty="0">
                <a:solidFill>
                  <a:schemeClr val="tx1"/>
                </a:solidFill>
              </a:rPr>
              <a:t>、口苦、發熱、數脈、舌苔黃、全身倦怠、胸口悶、消化不良、腹脹、肛門灼熱、舌苔厚膩</a:t>
            </a:r>
            <a:r>
              <a:rPr lang="zh-TW" altLang="mr-IN" sz="1050" dirty="0">
                <a:solidFill>
                  <a:schemeClr val="tx1"/>
                </a:solidFill>
              </a:rPr>
              <a:t>、</a:t>
            </a:r>
            <a:r>
              <a:rPr lang="zh-TW" altLang="en-US" sz="1050" dirty="0">
                <a:solidFill>
                  <a:schemeClr val="tx1"/>
                </a:solidFill>
              </a:rPr>
              <a:t>痔瘡、</a:t>
            </a:r>
            <a:r>
              <a:rPr lang="zh-TW" altLang="en-US" sz="1050" b="1" dirty="0">
                <a:solidFill>
                  <a:srgbClr val="FF0000"/>
                </a:solidFill>
              </a:rPr>
              <a:t>口渴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6554387" y="4761969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白頭翁湯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18" name="Straight Connector 317"/>
          <p:cNvCxnSpPr>
            <a:stCxn id="319" idx="3"/>
            <a:endCxn id="317" idx="1"/>
          </p:cNvCxnSpPr>
          <p:nvPr/>
        </p:nvCxnSpPr>
        <p:spPr>
          <a:xfrm flipV="1">
            <a:off x="6165670" y="4884413"/>
            <a:ext cx="3887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052660" y="4715100"/>
            <a:ext cx="2113010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下利欲飲水者，以有熱故也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1" name="Straight Connector 320"/>
          <p:cNvCxnSpPr>
            <a:stCxn id="315" idx="3"/>
            <a:endCxn id="319" idx="1"/>
          </p:cNvCxnSpPr>
          <p:nvPr/>
        </p:nvCxnSpPr>
        <p:spPr>
          <a:xfrm flipV="1">
            <a:off x="3596963" y="4884414"/>
            <a:ext cx="455697" cy="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/>
          <p:cNvSpPr/>
          <p:nvPr/>
        </p:nvSpPr>
        <p:spPr>
          <a:xfrm>
            <a:off x="3249186" y="415022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3" name="Elbow Connector 322"/>
          <p:cNvCxnSpPr>
            <a:stCxn id="314" idx="3"/>
          </p:cNvCxnSpPr>
          <p:nvPr/>
        </p:nvCxnSpPr>
        <p:spPr>
          <a:xfrm flipV="1">
            <a:off x="2874666" y="4372543"/>
            <a:ext cx="374520" cy="253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4" idx="3"/>
            <a:endCxn id="315" idx="1"/>
          </p:cNvCxnSpPr>
          <p:nvPr/>
        </p:nvCxnSpPr>
        <p:spPr>
          <a:xfrm>
            <a:off x="2874666" y="4625808"/>
            <a:ext cx="371423" cy="259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2" idx="3"/>
            <a:endCxn id="316" idx="1"/>
          </p:cNvCxnSpPr>
          <p:nvPr/>
        </p:nvCxnSpPr>
        <p:spPr>
          <a:xfrm>
            <a:off x="3600060" y="4319535"/>
            <a:ext cx="490870" cy="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457707" y="5974504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濕熱下注膀胱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246089" y="631167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090930" y="5536735"/>
            <a:ext cx="4581572" cy="465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dirty="0" err="1">
                <a:solidFill>
                  <a:schemeClr val="tx1"/>
                </a:solidFill>
              </a:rPr>
              <a:t>全身倦怠、腹脹、舌苔黃、數脈、</a:t>
            </a:r>
            <a:r>
              <a:rPr lang="mr-IN" sz="1050" b="1" dirty="0" err="1">
                <a:solidFill>
                  <a:srgbClr val="FF0000"/>
                </a:solidFill>
              </a:rPr>
              <a:t>腰痛、血尿、淋病、頻尿、尿失禁、小便黃、小便短赤、小便痛</a:t>
            </a:r>
            <a:r>
              <a:rPr lang="mr-IN" sz="1050" dirty="0" err="1">
                <a:solidFill>
                  <a:schemeClr val="tx1"/>
                </a:solidFill>
              </a:rPr>
              <a:t>、小腹痛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975640" y="6197351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豬苓湯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35" name="Straight Connector 334"/>
          <p:cNvCxnSpPr/>
          <p:nvPr/>
        </p:nvCxnSpPr>
        <p:spPr>
          <a:xfrm flipV="1">
            <a:off x="5818677" y="6319795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4048728" y="6197351"/>
            <a:ext cx="1769950" cy="243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口渴、發熱、血尿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3249186" y="559901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9" name="Elbow Connector 338"/>
          <p:cNvCxnSpPr>
            <a:endCxn id="338" idx="1"/>
          </p:cNvCxnSpPr>
          <p:nvPr/>
        </p:nvCxnSpPr>
        <p:spPr>
          <a:xfrm flipV="1">
            <a:off x="2874666" y="5768333"/>
            <a:ext cx="374520" cy="23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30" idx="3"/>
            <a:endCxn id="331" idx="1"/>
          </p:cNvCxnSpPr>
          <p:nvPr/>
        </p:nvCxnSpPr>
        <p:spPr>
          <a:xfrm>
            <a:off x="2874666" y="6141703"/>
            <a:ext cx="371423" cy="339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8" idx="3"/>
            <a:endCxn id="332" idx="1"/>
          </p:cNvCxnSpPr>
          <p:nvPr/>
        </p:nvCxnSpPr>
        <p:spPr>
          <a:xfrm>
            <a:off x="3600060" y="5768333"/>
            <a:ext cx="490870" cy="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49" idx="4"/>
            <a:endCxn id="314" idx="1"/>
          </p:cNvCxnSpPr>
          <p:nvPr/>
        </p:nvCxnSpPr>
        <p:spPr>
          <a:xfrm rot="16200000" flipH="1">
            <a:off x="668811" y="3836912"/>
            <a:ext cx="1032442" cy="54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4052660" y="5104143"/>
            <a:ext cx="2113010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>
                <a:solidFill>
                  <a:schemeClr val="tx1"/>
                </a:solidFill>
              </a:rPr>
              <a:t>若見大便臭，身痛，悶喘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3" name="Elbow Connector 312"/>
          <p:cNvCxnSpPr>
            <a:stCxn id="319" idx="1"/>
            <a:endCxn id="357" idx="1"/>
          </p:cNvCxnSpPr>
          <p:nvPr/>
        </p:nvCxnSpPr>
        <p:spPr>
          <a:xfrm rot="10800000" flipV="1">
            <a:off x="4052660" y="4884413"/>
            <a:ext cx="12700" cy="389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6554386" y="5152658"/>
            <a:ext cx="162949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葛根黃連黃芩湯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62" name="Straight Connector 361"/>
          <p:cNvCxnSpPr>
            <a:stCxn id="357" idx="3"/>
            <a:endCxn id="360" idx="1"/>
          </p:cNvCxnSpPr>
          <p:nvPr/>
        </p:nvCxnSpPr>
        <p:spPr>
          <a:xfrm>
            <a:off x="6165670" y="5273457"/>
            <a:ext cx="388716" cy="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49" idx="4"/>
            <a:endCxn id="330" idx="1"/>
          </p:cNvCxnSpPr>
          <p:nvPr/>
        </p:nvCxnSpPr>
        <p:spPr>
          <a:xfrm rot="16200000" flipH="1">
            <a:off x="-89136" y="4594859"/>
            <a:ext cx="2548337" cy="54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5975640" y="6523303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八正散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5818677" y="6645747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4048728" y="6520714"/>
            <a:ext cx="1769950" cy="24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腰痛、小便黃、色深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9" name="Elbow Connector 358"/>
          <p:cNvCxnSpPr>
            <a:stCxn id="331" idx="3"/>
            <a:endCxn id="336" idx="1"/>
          </p:cNvCxnSpPr>
          <p:nvPr/>
        </p:nvCxnSpPr>
        <p:spPr>
          <a:xfrm flipV="1">
            <a:off x="3596963" y="6318854"/>
            <a:ext cx="451765" cy="162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31" idx="3"/>
            <a:endCxn id="374" idx="1"/>
          </p:cNvCxnSpPr>
          <p:nvPr/>
        </p:nvCxnSpPr>
        <p:spPr>
          <a:xfrm>
            <a:off x="3596963" y="6480992"/>
            <a:ext cx="451765" cy="163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7149701" y="6184000"/>
            <a:ext cx="46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經方</a:t>
            </a:r>
            <a:endParaRPr lang="en-US" sz="1000" dirty="0"/>
          </a:p>
        </p:txBody>
      </p:sp>
      <p:sp>
        <p:nvSpPr>
          <p:cNvPr id="387" name="TextBox 386"/>
          <p:cNvSpPr txBox="1"/>
          <p:nvPr/>
        </p:nvSpPr>
        <p:spPr>
          <a:xfrm>
            <a:off x="7149701" y="6514651"/>
            <a:ext cx="46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時方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4293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724437" y="903111"/>
            <a:ext cx="5342407" cy="5181599"/>
            <a:chOff x="2413060" y="1743040"/>
            <a:chExt cx="2965200" cy="2911678"/>
          </a:xfrm>
        </p:grpSpPr>
        <p:sp>
          <p:nvSpPr>
            <p:cNvPr id="2" name="Rectangle 1"/>
            <p:cNvSpPr/>
            <p:nvPr/>
          </p:nvSpPr>
          <p:spPr>
            <a:xfrm>
              <a:off x="4723180" y="2869480"/>
              <a:ext cx="611280" cy="259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小柴胡湯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98700" y="2264680"/>
              <a:ext cx="671760" cy="296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便祕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腹滿實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32540" y="1743040"/>
              <a:ext cx="602640" cy="223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大柴胡湯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5100" y="1766080"/>
              <a:ext cx="765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柴胡加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龍骨牡蠣湯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1340" y="1749880"/>
              <a:ext cx="664200" cy="358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陽亢高血壓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神經鎮靜劑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480820" y="1927540"/>
              <a:ext cx="200520" cy="180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17" name="Rectangle 16"/>
            <p:cNvSpPr/>
            <p:nvPr/>
          </p:nvSpPr>
          <p:spPr>
            <a:xfrm>
              <a:off x="2715460" y="2162439"/>
              <a:ext cx="765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桂枝乾薑湯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81700" y="2146240"/>
              <a:ext cx="664200" cy="358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便溏口渴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久病不癒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3481180" y="2323899"/>
              <a:ext cx="200520" cy="1801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21" name="Rectangle 20"/>
            <p:cNvSpPr/>
            <p:nvPr/>
          </p:nvSpPr>
          <p:spPr>
            <a:xfrm>
              <a:off x="2662539" y="3170800"/>
              <a:ext cx="522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逍遙散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82060" y="2829160"/>
              <a:ext cx="664200" cy="5104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黃臉腫胖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柴胡症鬱症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月經不調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820" y="3709359"/>
              <a:ext cx="765720" cy="2908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加味逍遙散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2179" y="3694599"/>
              <a:ext cx="664200" cy="323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偏熱且煩躁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26380" y="3854800"/>
              <a:ext cx="253440" cy="144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27" name="Connector: Elbow 218"/>
            <p:cNvCxnSpPr/>
            <p:nvPr/>
          </p:nvCxnSpPr>
          <p:spPr>
            <a:xfrm flipH="1">
              <a:off x="2662179" y="3332080"/>
              <a:ext cx="360" cy="524160"/>
            </a:xfrm>
            <a:prstGeom prst="bentConnector3">
              <a:avLst>
                <a:gd name="adj1" fmla="val 79902222"/>
              </a:avLst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28" name="Rectangle 27"/>
            <p:cNvSpPr/>
            <p:nvPr/>
          </p:nvSpPr>
          <p:spPr>
            <a:xfrm>
              <a:off x="2662900" y="4158279"/>
              <a:ext cx="765720" cy="2833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抑肝散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82420" y="4142439"/>
              <a:ext cx="664200" cy="3196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痙攣驚風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3428620" y="4299939"/>
              <a:ext cx="253800" cy="234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32" name="Rectangle 31"/>
            <p:cNvSpPr/>
            <p:nvPr/>
          </p:nvSpPr>
          <p:spPr>
            <a:xfrm>
              <a:off x="2413060" y="2703160"/>
              <a:ext cx="77220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柴胡疏肝散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0540" y="3170800"/>
              <a:ext cx="23868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濕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10540" y="2703160"/>
              <a:ext cx="23868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燥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185260" y="2864620"/>
              <a:ext cx="125280" cy="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6" name="Straight Arrow Connector 35"/>
            <p:cNvCxnSpPr/>
            <p:nvPr/>
          </p:nvCxnSpPr>
          <p:spPr>
            <a:xfrm flipH="1">
              <a:off x="3185259" y="3332260"/>
              <a:ext cx="125281" cy="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3549219" y="2864440"/>
              <a:ext cx="132841" cy="21996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8" name="Straight Arrow Connector 37"/>
            <p:cNvCxnSpPr/>
            <p:nvPr/>
          </p:nvCxnSpPr>
          <p:spPr>
            <a:xfrm flipH="1">
              <a:off x="3549220" y="3084400"/>
              <a:ext cx="132840" cy="24786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46" name="Oval 45"/>
            <p:cNvSpPr/>
            <p:nvPr/>
          </p:nvSpPr>
          <p:spPr>
            <a:xfrm>
              <a:off x="4679380" y="3994119"/>
              <a:ext cx="698880" cy="660599"/>
            </a:xfrm>
            <a:prstGeom prst="ellipse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柴胡</a:t>
              </a:r>
              <a:endParaRPr lang="en-US" altLang="zh-TW" dirty="0"/>
            </a:p>
            <a:p>
              <a:pPr algn="ctr"/>
              <a:r>
                <a:rPr lang="zh-TW" altLang="en-US" dirty="0"/>
                <a:t>九症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46" idx="0"/>
              <a:endCxn id="2" idx="2"/>
            </p:cNvCxnSpPr>
            <p:nvPr/>
          </p:nvCxnSpPr>
          <p:spPr>
            <a:xfrm flipV="1">
              <a:off x="5028820" y="3128680"/>
              <a:ext cx="0" cy="86543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" idx="0"/>
              <a:endCxn id="4" idx="2"/>
            </p:cNvCxnSpPr>
            <p:nvPr/>
          </p:nvCxnSpPr>
          <p:spPr>
            <a:xfrm flipV="1">
              <a:off x="5028820" y="2561320"/>
              <a:ext cx="5760" cy="30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" idx="0"/>
              <a:endCxn id="5" idx="2"/>
            </p:cNvCxnSpPr>
            <p:nvPr/>
          </p:nvCxnSpPr>
          <p:spPr>
            <a:xfrm flipH="1" flipV="1">
              <a:off x="5033860" y="1966960"/>
              <a:ext cx="720" cy="297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" idx="1"/>
              <a:endCxn id="14" idx="3"/>
            </p:cNvCxnSpPr>
            <p:nvPr/>
          </p:nvCxnSpPr>
          <p:spPr>
            <a:xfrm rot="10800000">
              <a:off x="4345540" y="1929340"/>
              <a:ext cx="377640" cy="1069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2" idx="1"/>
              <a:endCxn id="18" idx="3"/>
            </p:cNvCxnSpPr>
            <p:nvPr/>
          </p:nvCxnSpPr>
          <p:spPr>
            <a:xfrm rot="10800000">
              <a:off x="4345900" y="2325700"/>
              <a:ext cx="377280" cy="6733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" idx="1"/>
              <a:endCxn id="22" idx="3"/>
            </p:cNvCxnSpPr>
            <p:nvPr/>
          </p:nvCxnSpPr>
          <p:spPr>
            <a:xfrm rot="10800000" flipV="1">
              <a:off x="4346260" y="2999080"/>
              <a:ext cx="376920" cy="853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2" idx="1"/>
              <a:endCxn id="29" idx="3"/>
            </p:cNvCxnSpPr>
            <p:nvPr/>
          </p:nvCxnSpPr>
          <p:spPr>
            <a:xfrm rot="10800000" flipV="1">
              <a:off x="4346620" y="2999079"/>
              <a:ext cx="376560" cy="13031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12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</a:t>
            </a:r>
            <a:r>
              <a:rPr lang="zh-TW" altLang="en-US" sz="3200" b="1" dirty="0">
                <a:latin typeface="KaiTi" charset="-122"/>
                <a:ea typeface="KaiTi" charset="-122"/>
                <a:cs typeface="KaiTi" charset="-122"/>
              </a:rPr>
              <a:t>水泛</a:t>
            </a:r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5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4882" y="3555624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3829" y="4199560"/>
            <a:ext cx="1924033" cy="849142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4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4703380" y="3343925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28020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743829" y="4930886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3024" y="452526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" y="1494968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71931" y="2606046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171987" y="1325250"/>
            <a:ext cx="2021167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939064" y="2092327"/>
            <a:ext cx="487013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49" idx="4"/>
            <a:endCxn id="146" idx="2"/>
          </p:cNvCxnSpPr>
          <p:nvPr/>
        </p:nvCxnSpPr>
        <p:spPr>
          <a:xfrm rot="16200000" flipH="1">
            <a:off x="1357017" y="3148705"/>
            <a:ext cx="162896" cy="1052217"/>
          </a:xfrm>
          <a:prstGeom prst="bentConnector3">
            <a:avLst>
              <a:gd name="adj1" fmla="val 240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49" idx="4"/>
            <a:endCxn id="180" idx="1"/>
          </p:cNvCxnSpPr>
          <p:nvPr/>
        </p:nvCxnSpPr>
        <p:spPr>
          <a:xfrm rot="16200000" flipH="1">
            <a:off x="511968" y="3993755"/>
            <a:ext cx="1341204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621863" y="192732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en-US" sz="1200" b="1" dirty="0" err="1">
                <a:solidFill>
                  <a:srgbClr val="FF0000"/>
                </a:solidFill>
              </a:rPr>
              <a:t>鼻淵_鼻炎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舌苔厚膩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全身倦怠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胸口悶</a:t>
            </a:r>
            <a:r>
              <a:rPr lang="zh-TW" altLang="en-US" sz="1200" dirty="0">
                <a:solidFill>
                  <a:schemeClr val="tx1"/>
                </a:solidFill>
              </a:rPr>
              <a:t>、飲食無味</a:t>
            </a:r>
            <a:r>
              <a:rPr lang="en-US" altLang="zh-TW" sz="1200" dirty="0">
                <a:solidFill>
                  <a:schemeClr val="tx1"/>
                </a:solidFill>
              </a:rPr>
              <a:t>_</a:t>
            </a:r>
            <a:r>
              <a:rPr lang="zh-TW" altLang="en-US" sz="1200" dirty="0">
                <a:solidFill>
                  <a:schemeClr val="tx1"/>
                </a:solidFill>
              </a:rPr>
              <a:t>舌淡無味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814237" y="19758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5" idx="3"/>
            <a:endCxn id="83" idx="1"/>
          </p:cNvCxnSpPr>
          <p:nvPr/>
        </p:nvCxnSpPr>
        <p:spPr>
          <a:xfrm flipV="1">
            <a:off x="3165111" y="362785"/>
            <a:ext cx="456752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801360" y="68471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391289" y="620441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21863" y="684710"/>
            <a:ext cx="1416171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先立刻去除清鼻水</a:t>
            </a:r>
            <a:endParaRPr lang="en-US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152234" y="85402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52783" y="365650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上焦水泛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1" idx="3"/>
            <a:endCxn id="85" idx="1"/>
          </p:cNvCxnSpPr>
          <p:nvPr/>
        </p:nvCxnSpPr>
        <p:spPr>
          <a:xfrm flipV="1">
            <a:off x="2476365" y="366898"/>
            <a:ext cx="337872" cy="217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88" idx="1"/>
          </p:cNvCxnSpPr>
          <p:nvPr/>
        </p:nvCxnSpPr>
        <p:spPr>
          <a:xfrm>
            <a:off x="2476365" y="584879"/>
            <a:ext cx="324995" cy="269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474501" y="122667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err="1">
                <a:solidFill>
                  <a:schemeClr val="tx1"/>
                </a:solidFill>
              </a:rPr>
              <a:t>葛根湯加川芎辛夷</a:t>
            </a:r>
            <a:r>
              <a:rPr lang="mr-IN" sz="1200" dirty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038034" y="1348989"/>
            <a:ext cx="436467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621863" y="1179675"/>
            <a:ext cx="1416171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改善上焦水泛</a:t>
            </a:r>
            <a:endParaRPr lang="en-US" sz="1100" dirty="0"/>
          </a:p>
        </p:txBody>
      </p:sp>
      <p:cxnSp>
        <p:nvCxnSpPr>
          <p:cNvPr id="22" name="Elbow Connector 21"/>
          <p:cNvCxnSpPr>
            <a:stCxn id="88" idx="3"/>
            <a:endCxn id="111" idx="1"/>
          </p:cNvCxnSpPr>
          <p:nvPr/>
        </p:nvCxnSpPr>
        <p:spPr>
          <a:xfrm>
            <a:off x="3152234" y="854024"/>
            <a:ext cx="469629" cy="494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621863" y="1669293"/>
            <a:ext cx="4921636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dirty="0" err="1">
                <a:solidFill>
                  <a:schemeClr val="tx1"/>
                </a:solidFill>
              </a:rPr>
              <a:t>全身倦怠、胸口悶、</a:t>
            </a:r>
            <a:r>
              <a:rPr lang="mr-IN" sz="1200" b="1" dirty="0" err="1">
                <a:solidFill>
                  <a:srgbClr val="FF0000"/>
                </a:solidFill>
              </a:rPr>
              <a:t>消化不良、腹脹、心下滿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舌苔厚膩、滑脈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腹脹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814237" y="16682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3165111" y="1836561"/>
            <a:ext cx="456752" cy="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2801360" y="209186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4852" y="213873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0" name="Straight Connector 119"/>
          <p:cNvCxnSpPr>
            <a:stCxn id="121" idx="3"/>
            <a:endCxn id="119" idx="1"/>
          </p:cNvCxnSpPr>
          <p:nvPr/>
        </p:nvCxnSpPr>
        <p:spPr>
          <a:xfrm>
            <a:off x="5272840" y="2261178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21863" y="2091864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胃脹、消化不良、食積</a:t>
            </a:r>
            <a:endParaRPr lang="en-US" sz="11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152234" y="2261178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452783" y="1899804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中焦水泛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24852" y="257719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旋覆代赭石湯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7" name="Straight Connector 126"/>
          <p:cNvCxnSpPr>
            <a:stCxn id="128" idx="3"/>
            <a:endCxn id="126" idx="1"/>
          </p:cNvCxnSpPr>
          <p:nvPr/>
        </p:nvCxnSpPr>
        <p:spPr>
          <a:xfrm>
            <a:off x="5272840" y="2699636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621863" y="2530322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胃酸過多、欲吐、胃痛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/>
          <p:nvPr/>
        </p:nvCxnSpPr>
        <p:spPr>
          <a:xfrm>
            <a:off x="3152234" y="2261178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621863" y="3087293"/>
            <a:ext cx="4921636" cy="30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dirty="0" err="1">
                <a:solidFill>
                  <a:schemeClr val="tx1"/>
                </a:solidFill>
              </a:rPr>
              <a:t>全身倦怠、消化不良、腹脹、</a:t>
            </a:r>
            <a:r>
              <a:rPr lang="mr-IN" sz="1200" b="1" dirty="0" err="1">
                <a:solidFill>
                  <a:srgbClr val="FF0000"/>
                </a:solidFill>
              </a:rPr>
              <a:t>小便短赤、小便黃、尿量少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814237" y="30735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39" idx="3"/>
            <a:endCxn id="137" idx="1"/>
          </p:cNvCxnSpPr>
          <p:nvPr/>
        </p:nvCxnSpPr>
        <p:spPr>
          <a:xfrm flipV="1">
            <a:off x="3165111" y="3240055"/>
            <a:ext cx="456752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801360" y="351759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24852" y="35644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5272840" y="3686910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21863" y="3517596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口渴、小便不利</a:t>
            </a:r>
            <a:endParaRPr lang="en-US" sz="11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152234" y="3686910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452783" y="3317804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下焦水泛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>
            <a:endCxn id="139" idx="1"/>
          </p:cNvCxnSpPr>
          <p:nvPr/>
        </p:nvCxnSpPr>
        <p:spPr>
          <a:xfrm flipV="1">
            <a:off x="2476365" y="3242852"/>
            <a:ext cx="337872" cy="294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41" idx="1"/>
          </p:cNvCxnSpPr>
          <p:nvPr/>
        </p:nvCxnSpPr>
        <p:spPr>
          <a:xfrm>
            <a:off x="2476365" y="3537033"/>
            <a:ext cx="324995" cy="1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24852" y="400292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豬苓湯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272840" y="4125368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21863" y="3956054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血尿、結石、小便痛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/>
          <p:nvPr/>
        </p:nvCxnSpPr>
        <p:spPr>
          <a:xfrm>
            <a:off x="3152234" y="3686910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391289" y="899979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414481" y="622787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14481" y="902325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8" name="Straight Connector 157"/>
          <p:cNvCxnSpPr>
            <a:stCxn id="155" idx="3"/>
            <a:endCxn id="89" idx="1"/>
          </p:cNvCxnSpPr>
          <p:nvPr/>
        </p:nvCxnSpPr>
        <p:spPr>
          <a:xfrm flipV="1">
            <a:off x="6179906" y="742885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7" idx="3"/>
            <a:endCxn id="153" idx="1"/>
          </p:cNvCxnSpPr>
          <p:nvPr/>
        </p:nvCxnSpPr>
        <p:spPr>
          <a:xfrm flipV="1">
            <a:off x="6179906" y="1022423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1" idx="3"/>
            <a:endCxn id="155" idx="1"/>
          </p:cNvCxnSpPr>
          <p:nvPr/>
        </p:nvCxnSpPr>
        <p:spPr>
          <a:xfrm flipV="1">
            <a:off x="5038034" y="745231"/>
            <a:ext cx="376447" cy="108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91" idx="3"/>
            <a:endCxn id="157" idx="1"/>
          </p:cNvCxnSpPr>
          <p:nvPr/>
        </p:nvCxnSpPr>
        <p:spPr>
          <a:xfrm>
            <a:off x="5038034" y="854024"/>
            <a:ext cx="376447" cy="170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621863" y="4484830"/>
            <a:ext cx="4921636" cy="37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b="1" dirty="0" err="1">
                <a:solidFill>
                  <a:srgbClr val="FF0000"/>
                </a:solidFill>
              </a:rPr>
              <a:t>腳水腫_足腫</a:t>
            </a:r>
            <a:r>
              <a:rPr lang="zh-TW" altLang="en-US" sz="1200" b="1" dirty="0">
                <a:solidFill>
                  <a:srgbClr val="FF0000"/>
                </a:solidFill>
              </a:rPr>
              <a:t>、</a:t>
            </a:r>
            <a:r>
              <a:rPr lang="mr-IN" sz="1200" b="1" dirty="0" err="1">
                <a:solidFill>
                  <a:srgbClr val="FF0000"/>
                </a:solidFill>
              </a:rPr>
              <a:t>膝蓋腫</a:t>
            </a:r>
            <a:r>
              <a:rPr lang="zh-TW" altLang="en-US" sz="1200" b="1" dirty="0">
                <a:solidFill>
                  <a:srgbClr val="FF0000"/>
                </a:solidFill>
              </a:rPr>
              <a:t> 、 </a:t>
            </a:r>
            <a:r>
              <a:rPr lang="mr-IN" sz="1200" b="1" dirty="0" err="1">
                <a:solidFill>
                  <a:srgbClr val="FF0000"/>
                </a:solidFill>
              </a:rPr>
              <a:t>水腫_全身水腫</a:t>
            </a:r>
            <a:r>
              <a:rPr lang="mr-IN" sz="1200" dirty="0" err="1">
                <a:solidFill>
                  <a:schemeClr val="tx1"/>
                </a:solidFill>
              </a:rPr>
              <a:t>、自汗</a:t>
            </a:r>
            <a:r>
              <a:rPr lang="zh-TW" altLang="en-US" sz="1200" dirty="0">
                <a:solidFill>
                  <a:schemeClr val="tx1"/>
                </a:solidFill>
              </a:rPr>
              <a:t> 、 </a:t>
            </a:r>
            <a:r>
              <a:rPr lang="mr-IN" sz="1200" b="1" dirty="0" err="1">
                <a:solidFill>
                  <a:srgbClr val="FF0000"/>
                </a:solidFill>
              </a:rPr>
              <a:t>肥胖</a:t>
            </a:r>
            <a:r>
              <a:rPr lang="zh-TW" altLang="en-US" sz="1200" dirty="0">
                <a:solidFill>
                  <a:schemeClr val="tx1"/>
                </a:solidFill>
              </a:rPr>
              <a:t> 、 </a:t>
            </a:r>
            <a:r>
              <a:rPr lang="mr-IN" sz="1200" dirty="0" err="1">
                <a:solidFill>
                  <a:schemeClr val="tx1"/>
                </a:solidFill>
              </a:rPr>
              <a:t>容易疲累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14237" y="4500207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2" idx="3"/>
            <a:endCxn id="171" idx="1"/>
          </p:cNvCxnSpPr>
          <p:nvPr/>
        </p:nvCxnSpPr>
        <p:spPr>
          <a:xfrm>
            <a:off x="3165111" y="4669521"/>
            <a:ext cx="456752" cy="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2801360" y="494699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50022" y="499470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防己黃耆湯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9" name="Straight Arrow Connector 178"/>
          <p:cNvCxnSpPr>
            <a:stCxn id="175" idx="3"/>
            <a:endCxn id="176" idx="1"/>
          </p:cNvCxnSpPr>
          <p:nvPr/>
        </p:nvCxnSpPr>
        <p:spPr>
          <a:xfrm>
            <a:off x="3152234" y="5116304"/>
            <a:ext cx="497788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1452783" y="4715341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濕在三焦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endCxn id="172" idx="1"/>
          </p:cNvCxnSpPr>
          <p:nvPr/>
        </p:nvCxnSpPr>
        <p:spPr>
          <a:xfrm flipV="1">
            <a:off x="2476365" y="4669521"/>
            <a:ext cx="337872" cy="26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80" idx="3"/>
            <a:endCxn id="175" idx="1"/>
          </p:cNvCxnSpPr>
          <p:nvPr/>
        </p:nvCxnSpPr>
        <p:spPr>
          <a:xfrm>
            <a:off x="2476365" y="4934570"/>
            <a:ext cx="324995" cy="181734"/>
          </a:xfrm>
          <a:prstGeom prst="bentConnector3">
            <a:avLst>
              <a:gd name="adj1" fmla="val 5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3621863" y="5394620"/>
            <a:ext cx="3447295" cy="31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b="1" dirty="0" err="1">
                <a:solidFill>
                  <a:srgbClr val="FF0000"/>
                </a:solidFill>
              </a:rPr>
              <a:t>全身倦怠</a:t>
            </a:r>
            <a:r>
              <a:rPr lang="mr-IN" sz="1200" b="1" dirty="0">
                <a:solidFill>
                  <a:srgbClr val="FF0000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身重、</a:t>
            </a:r>
            <a:r>
              <a:rPr lang="mr-IN" sz="1200" b="1" dirty="0">
                <a:solidFill>
                  <a:srgbClr val="FF0000"/>
                </a:solidFill>
              </a:rPr>
              <a:t> </a:t>
            </a:r>
            <a:r>
              <a:rPr lang="mr-IN" sz="1200" b="1" dirty="0" err="1">
                <a:solidFill>
                  <a:srgbClr val="FF0000"/>
                </a:solidFill>
              </a:rPr>
              <a:t>水腫_全身水腫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814237" y="538330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8" idx="3"/>
            <a:endCxn id="187" idx="1"/>
          </p:cNvCxnSpPr>
          <p:nvPr/>
        </p:nvCxnSpPr>
        <p:spPr>
          <a:xfrm flipV="1">
            <a:off x="3165111" y="5550682"/>
            <a:ext cx="456752" cy="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2801360" y="582336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724852" y="5870230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272840" y="5992674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621863" y="5823360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口渴、小便不利</a:t>
            </a:r>
            <a:endParaRPr lang="en-US" sz="11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3152234" y="599267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452783" y="5524470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全身水泛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6" name="Elbow Connector 195"/>
          <p:cNvCxnSpPr>
            <a:stCxn id="195" idx="3"/>
            <a:endCxn id="188" idx="1"/>
          </p:cNvCxnSpPr>
          <p:nvPr/>
        </p:nvCxnSpPr>
        <p:spPr>
          <a:xfrm flipV="1">
            <a:off x="2476365" y="5552614"/>
            <a:ext cx="337872" cy="19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95" idx="3"/>
            <a:endCxn id="190" idx="1"/>
          </p:cNvCxnSpPr>
          <p:nvPr/>
        </p:nvCxnSpPr>
        <p:spPr>
          <a:xfrm>
            <a:off x="2476365" y="5743699"/>
            <a:ext cx="324995" cy="248975"/>
          </a:xfrm>
          <a:prstGeom prst="bentConnector3">
            <a:avLst>
              <a:gd name="adj1" fmla="val 5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724852" y="630868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5272840" y="6431132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621863" y="6261818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眩暈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2" name="Elbow Connector 211"/>
          <p:cNvCxnSpPr/>
          <p:nvPr/>
        </p:nvCxnSpPr>
        <p:spPr>
          <a:xfrm>
            <a:off x="3152234" y="5992674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95" idx="1"/>
          </p:cNvCxnSpPr>
          <p:nvPr/>
        </p:nvCxnSpPr>
        <p:spPr>
          <a:xfrm rot="16200000" flipH="1">
            <a:off x="107404" y="4398319"/>
            <a:ext cx="2150333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2476365" y="1837552"/>
            <a:ext cx="337872" cy="28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2476365" y="2119033"/>
            <a:ext cx="324995" cy="142145"/>
          </a:xfrm>
          <a:prstGeom prst="bentConnector3">
            <a:avLst>
              <a:gd name="adj1" fmla="val 51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56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調整痰濕體質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12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4882" y="3555624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4882" y="4199560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50878" y="4862381"/>
            <a:ext cx="1616984" cy="810008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4703380" y="3343925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5"/>
            <a:ext cx="595338" cy="19234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583602" y="5502626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3024" y="452526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09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838" y="1507739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71931" y="2534330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/>
                <a:ea typeface="KaiTi"/>
                <a:cs typeface="KaiTi" charset="-122"/>
              </a:rPr>
              <a:t>痰濕</a:t>
            </a:r>
            <a:endParaRPr lang="en-US" sz="3200" b="1" dirty="0">
              <a:solidFill>
                <a:schemeClr val="tx1"/>
              </a:solidFill>
              <a:latin typeface="KaiTi"/>
              <a:ea typeface="KaiTi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369547" y="1325592"/>
            <a:ext cx="1751549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19394" y="1975439"/>
            <a:ext cx="451855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725788" y="202959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b="1" dirty="0">
                <a:solidFill>
                  <a:schemeClr val="tx1"/>
                </a:solidFill>
              </a:rPr>
              <a:t>脾為生痰之源</a:t>
            </a:r>
            <a:r>
              <a:rPr lang="zh-TW" altLang="en-US" sz="1200" dirty="0">
                <a:solidFill>
                  <a:schemeClr val="tx1"/>
                </a:solidFill>
              </a:rPr>
              <a:t>，</a:t>
            </a:r>
            <a:r>
              <a:rPr lang="zh-TW" altLang="en-US" sz="1200" b="1" dirty="0">
                <a:solidFill>
                  <a:schemeClr val="tx1"/>
                </a:solidFill>
              </a:rPr>
              <a:t>肺為儲痰之器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286" y="320915"/>
            <a:ext cx="1555828" cy="9237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去痰的</a:t>
            </a:r>
            <a:r>
              <a:rPr lang="zh-TW" altLang="en-US" sz="1400" b="1">
                <a:solidFill>
                  <a:schemeClr val="tx1"/>
                </a:solidFill>
              </a:rPr>
              <a:t>主要原理及診治要點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31666" y="1559476"/>
            <a:ext cx="3210737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痰水仍較清稀時。黏度較低，也較易咳出，多屬寒痰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324040" y="164890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674914" y="1816436"/>
            <a:ext cx="456752" cy="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311163" y="216143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4" idx="1"/>
          </p:cNvCxnSpPr>
          <p:nvPr/>
        </p:nvCxnSpPr>
        <p:spPr>
          <a:xfrm flipV="1">
            <a:off x="4662037" y="2324817"/>
            <a:ext cx="497788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578286" y="1738253"/>
            <a:ext cx="1578796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介於飲和痰之間的狀態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>
            <a:endCxn id="95" idx="1"/>
          </p:cNvCxnSpPr>
          <p:nvPr/>
        </p:nvCxnSpPr>
        <p:spPr>
          <a:xfrm>
            <a:off x="4662037" y="2330744"/>
            <a:ext cx="497788" cy="273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168332" y="4265674"/>
            <a:ext cx="2277326" cy="789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1818218"/>
            <a:ext cx="1166958" cy="264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082475"/>
            <a:ext cx="1154081" cy="248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25788" y="645027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強健脾胃，令脾胃運化水濕的力量增強才是調整痰濕體質的根本</a:t>
            </a:r>
            <a:r>
              <a:rPr lang="en-US" altLang="zh-TW" sz="1200" dirty="0">
                <a:solidFill>
                  <a:schemeClr val="tx1"/>
                </a:solidFill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36633" y="22000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633" y="2479565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159825" y="2202373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59825" y="2481911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925250" y="2322471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25250" y="2602009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  <a:endCxn id="83" idx="1"/>
          </p:cNvCxnSpPr>
          <p:nvPr/>
        </p:nvCxnSpPr>
        <p:spPr>
          <a:xfrm flipV="1">
            <a:off x="3134114" y="373012"/>
            <a:ext cx="591674" cy="40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84" idx="1"/>
          </p:cNvCxnSpPr>
          <p:nvPr/>
        </p:nvCxnSpPr>
        <p:spPr>
          <a:xfrm>
            <a:off x="3134114" y="782781"/>
            <a:ext cx="591674" cy="3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745104" y="1127948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痰由清稀近於「飲」而漸濃濁，由白變黃。注意有形之痰的顏色變化</a:t>
            </a:r>
          </a:p>
        </p:txBody>
      </p:sp>
      <p:cxnSp>
        <p:nvCxnSpPr>
          <p:cNvPr id="104" name="Elbow Connector 103"/>
          <p:cNvCxnSpPr>
            <a:stCxn id="11" idx="3"/>
            <a:endCxn id="103" idx="1"/>
          </p:cNvCxnSpPr>
          <p:nvPr/>
        </p:nvCxnSpPr>
        <p:spPr>
          <a:xfrm>
            <a:off x="3134114" y="782781"/>
            <a:ext cx="610990" cy="515220"/>
          </a:xfrm>
          <a:prstGeom prst="bentConnector3">
            <a:avLst>
              <a:gd name="adj1" fmla="val 4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64664" y="2875567"/>
            <a:ext cx="3083737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痰水漸濃、黏度加大，但未轉黃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257038" y="287451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 flipV="1">
            <a:off x="4607912" y="3042835"/>
            <a:ext cx="456752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244161" y="32981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60" idx="1"/>
          </p:cNvCxnSpPr>
          <p:nvPr/>
        </p:nvCxnSpPr>
        <p:spPr>
          <a:xfrm>
            <a:off x="4595036" y="3467453"/>
            <a:ext cx="497787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2888490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痰仍多為有形而擾肺系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Elbow Connector 134"/>
          <p:cNvCxnSpPr>
            <a:stCxn id="132" idx="3"/>
            <a:endCxn id="161" idx="1"/>
          </p:cNvCxnSpPr>
          <p:nvPr/>
        </p:nvCxnSpPr>
        <p:spPr>
          <a:xfrm>
            <a:off x="4595035" y="3467452"/>
            <a:ext cx="497788" cy="361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3744" y="335261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53744" y="370617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92823" y="335261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集中在咽喉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092823" y="370617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160" idx="3"/>
            <a:endCxn id="154" idx="1"/>
          </p:cNvCxnSpPr>
          <p:nvPr/>
        </p:nvCxnSpPr>
        <p:spPr>
          <a:xfrm>
            <a:off x="6278808" y="3474102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1" idx="3"/>
            <a:endCxn id="156" idx="1"/>
          </p:cNvCxnSpPr>
          <p:nvPr/>
        </p:nvCxnSpPr>
        <p:spPr>
          <a:xfrm>
            <a:off x="6278808" y="3828622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043826"/>
            <a:ext cx="1122924" cy="188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232712"/>
            <a:ext cx="1110047" cy="234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62526" y="2982542"/>
            <a:ext cx="288938" cy="789277"/>
          </a:xfrm>
          <a:prstGeom prst="bentConnector4">
            <a:avLst>
              <a:gd name="adj1" fmla="val -79117"/>
              <a:gd name="adj2" fmla="val 84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97549" y="4457375"/>
            <a:ext cx="1055401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加上五苓散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53744" y="4121792"/>
            <a:ext cx="1594657" cy="244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>
                <a:solidFill>
                  <a:schemeClr val="tx1"/>
                </a:solidFill>
                <a:latin typeface="+mn-ea"/>
                <a:cs typeface="KaiTi" charset="-122"/>
              </a:rPr>
              <a:t>痰飲甚多而成痞</a:t>
            </a:r>
            <a:endParaRPr lang="en-US" sz="1100" b="1" dirty="0">
              <a:solidFill>
                <a:schemeClr val="tx1"/>
              </a:solidFill>
              <a:latin typeface="+mn-ea"/>
              <a:cs typeface="KaiTi" charset="-122"/>
            </a:endParaRPr>
          </a:p>
        </p:txBody>
      </p:sp>
      <p:cxnSp>
        <p:nvCxnSpPr>
          <p:cNvPr id="60" name="Straight Arrow Connector 59"/>
          <p:cNvCxnSpPr>
            <a:stCxn id="156" idx="2"/>
            <a:endCxn id="169" idx="0"/>
          </p:cNvCxnSpPr>
          <p:nvPr/>
        </p:nvCxnSpPr>
        <p:spPr>
          <a:xfrm>
            <a:off x="7351073" y="3951066"/>
            <a:ext cx="0" cy="1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9" idx="1"/>
            <a:endCxn id="167" idx="1"/>
          </p:cNvCxnSpPr>
          <p:nvPr/>
        </p:nvCxnSpPr>
        <p:spPr>
          <a:xfrm rot="10800000" flipV="1">
            <a:off x="5397550" y="4244235"/>
            <a:ext cx="1156195" cy="335583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823372" y="4457375"/>
            <a:ext cx="1325029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7" name="Straight Arrow Connector 176"/>
          <p:cNvCxnSpPr>
            <a:stCxn id="167" idx="3"/>
            <a:endCxn id="174" idx="1"/>
          </p:cNvCxnSpPr>
          <p:nvPr/>
        </p:nvCxnSpPr>
        <p:spPr>
          <a:xfrm>
            <a:off x="6452950" y="4579819"/>
            <a:ext cx="37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5560710"/>
            <a:ext cx="1746646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久痰難化而至暈眩</a:t>
            </a:r>
            <a:r>
              <a:rPr lang="en-US" altLang="zh-TW" sz="1400" b="1" dirty="0">
                <a:solidFill>
                  <a:schemeClr val="tx1"/>
                </a:solidFill>
              </a:rPr>
              <a:t>(</a:t>
            </a:r>
            <a:r>
              <a:rPr lang="zh-TW" altLang="en-US" sz="1400" b="1" dirty="0">
                <a:solidFill>
                  <a:schemeClr val="tx1"/>
                </a:solidFill>
              </a:rPr>
              <a:t>痰引起之暈眩</a:t>
            </a:r>
            <a:r>
              <a:rPr lang="en-US" altLang="zh-TW" sz="1400" b="1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012399" y="5673963"/>
            <a:ext cx="270283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半夏天麻白朮湯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2" name="Straight Arrow Connector 201"/>
          <p:cNvCxnSpPr>
            <a:stCxn id="183" idx="3"/>
            <a:endCxn id="201" idx="1"/>
          </p:cNvCxnSpPr>
          <p:nvPr/>
        </p:nvCxnSpPr>
        <p:spPr>
          <a:xfrm flipV="1">
            <a:off x="3448280" y="5796407"/>
            <a:ext cx="564119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701634" y="4740558"/>
            <a:ext cx="1432480" cy="6884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痰化熱而呈黃色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34" idx="2"/>
            <a:endCxn id="204" idx="0"/>
          </p:cNvCxnSpPr>
          <p:nvPr/>
        </p:nvCxnSpPr>
        <p:spPr>
          <a:xfrm>
            <a:off x="2417874" y="3576933"/>
            <a:ext cx="0" cy="1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064664" y="47963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小青龍加石膏湯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64664" y="51499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麻杏甘石湯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03743" y="4796366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初起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較稀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603743" y="5149927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嚴重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較濃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789728" y="4917851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789728" y="5272371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4" idx="3"/>
            <a:endCxn id="208" idx="1"/>
          </p:cNvCxnSpPr>
          <p:nvPr/>
        </p:nvCxnSpPr>
        <p:spPr>
          <a:xfrm flipV="1">
            <a:off x="3134114" y="4917851"/>
            <a:ext cx="469629" cy="16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4" idx="3"/>
            <a:endCxn id="209" idx="1"/>
          </p:cNvCxnSpPr>
          <p:nvPr/>
        </p:nvCxnSpPr>
        <p:spPr>
          <a:xfrm>
            <a:off x="3134114" y="5084780"/>
            <a:ext cx="469629" cy="187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707892" y="6208217"/>
            <a:ext cx="203721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停留體內的無形之痰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-137226" y="4571232"/>
            <a:ext cx="2894701" cy="79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455545" y="6135397"/>
            <a:ext cx="222207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防己黃耆湯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069044" y="613539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三焦之痰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69044" y="648895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脾胃之痰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55545" y="6488958"/>
            <a:ext cx="92295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715230" y="6488958"/>
            <a:ext cx="96238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Arrow Connector 235"/>
          <p:cNvCxnSpPr>
            <a:stCxn id="234" idx="3"/>
            <a:endCxn id="235" idx="1"/>
          </p:cNvCxnSpPr>
          <p:nvPr/>
        </p:nvCxnSpPr>
        <p:spPr>
          <a:xfrm>
            <a:off x="6378498" y="6611402"/>
            <a:ext cx="33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3"/>
            <a:endCxn id="234" idx="1"/>
          </p:cNvCxnSpPr>
          <p:nvPr/>
        </p:nvCxnSpPr>
        <p:spPr>
          <a:xfrm>
            <a:off x="5255029" y="6611402"/>
            <a:ext cx="2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2" idx="3"/>
            <a:endCxn id="221" idx="1"/>
          </p:cNvCxnSpPr>
          <p:nvPr/>
        </p:nvCxnSpPr>
        <p:spPr>
          <a:xfrm>
            <a:off x="5255029" y="6256882"/>
            <a:ext cx="200516" cy="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218" idx="3"/>
            <a:endCxn id="232" idx="1"/>
          </p:cNvCxnSpPr>
          <p:nvPr/>
        </p:nvCxnSpPr>
        <p:spPr>
          <a:xfrm flipV="1">
            <a:off x="3745104" y="6256882"/>
            <a:ext cx="323940" cy="15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18" idx="3"/>
            <a:endCxn id="233" idx="1"/>
          </p:cNvCxnSpPr>
          <p:nvPr/>
        </p:nvCxnSpPr>
        <p:spPr>
          <a:xfrm>
            <a:off x="3745104" y="6416351"/>
            <a:ext cx="323940" cy="19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41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</a:t>
            </a:r>
            <a:r>
              <a:rPr lang="zh-TW" altLang="en-US" sz="3200" b="1" dirty="0">
                <a:latin typeface="KaiTi" charset="-122"/>
                <a:ea typeface="KaiTi" charset="-122"/>
                <a:cs typeface="KaiTi" charset="-122"/>
              </a:rPr>
              <a:t>燥火</a:t>
            </a:r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680410" y="719999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3971120" y="1010709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543659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306631" y="1346220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6" y="183585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784077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7" y="1412779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328884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2962237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5" y="354772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4882" y="3555624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4882" y="4199560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4882" y="4862381"/>
            <a:ext cx="1042980" cy="501465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09934" y="5462141"/>
            <a:ext cx="1657928" cy="1020545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4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4703380" y="3153081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4703380" y="3343925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17691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4"/>
            <a:ext cx="595338" cy="26284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327546" y="4711129"/>
            <a:ext cx="941696" cy="96634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23024" y="4525267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72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" y="1494968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93370" y="2956215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427466" y="1682047"/>
            <a:ext cx="1780498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73990" y="2328571"/>
            <a:ext cx="487451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01634" y="952924"/>
            <a:ext cx="1441036" cy="445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潤血滋心陰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62038" y="1976333"/>
            <a:ext cx="3634674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肺胃津傷，虛火上炎，咳唾涎沫，氣逆而喘，咽乾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口燥，舌乾紅少苔，脈虛數者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030425" y="207545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381299" y="2233293"/>
            <a:ext cx="280739" cy="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017548" y="258798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0" idx="1"/>
          </p:cNvCxnSpPr>
          <p:nvPr/>
        </p:nvCxnSpPr>
        <p:spPr>
          <a:xfrm>
            <a:off x="4368422" y="2757294"/>
            <a:ext cx="856837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701634" y="2244768"/>
            <a:ext cx="1455448" cy="4479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潤肺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948978" y="3928353"/>
            <a:ext cx="737474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2244768"/>
            <a:ext cx="873343" cy="22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468764"/>
            <a:ext cx="860466" cy="288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25259" y="2638061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麥門冬湯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35135" y="3207180"/>
            <a:ext cx="3332716" cy="463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少腹冷痛，月經不調或漏下不止，傍晚發熱或手心煩熱，子宮寒而不孕，脈沈遲或沈澀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043302" y="326845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stCxn id="125" idx="3"/>
            <a:endCxn id="124" idx="1"/>
          </p:cNvCxnSpPr>
          <p:nvPr/>
        </p:nvCxnSpPr>
        <p:spPr>
          <a:xfrm>
            <a:off x="4394176" y="3437765"/>
            <a:ext cx="440959" cy="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030425" y="3725633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132" idx="3"/>
            <a:endCxn id="144" idx="1"/>
          </p:cNvCxnSpPr>
          <p:nvPr/>
        </p:nvCxnSpPr>
        <p:spPr>
          <a:xfrm flipV="1">
            <a:off x="4381299" y="3893208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3305347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潤燥養血調經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437765"/>
            <a:ext cx="909188" cy="21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649569"/>
            <a:ext cx="896311" cy="245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70732" y="3412633"/>
            <a:ext cx="293966" cy="767838"/>
          </a:xfrm>
          <a:prstGeom prst="bentConnector4">
            <a:avLst>
              <a:gd name="adj1" fmla="val -77764"/>
              <a:gd name="adj2" fmla="val 76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4442743"/>
            <a:ext cx="1432480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1707892" y="5751019"/>
            <a:ext cx="142622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滋養腎陰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313035" y="4564296"/>
            <a:ext cx="2015618" cy="774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689942" y="565944"/>
            <a:ext cx="4292693" cy="72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en-US" altLang="zh-TW" sz="1200" dirty="0">
                <a:solidFill>
                  <a:schemeClr val="tx1"/>
                </a:solidFill>
              </a:rPr>
              <a:t>1.</a:t>
            </a:r>
            <a:r>
              <a:rPr lang="zh-TW" altLang="en-US" sz="1200" dirty="0">
                <a:solidFill>
                  <a:schemeClr val="tx1"/>
                </a:solidFill>
              </a:rPr>
              <a:t>氣虛血少、脈結代、心動悸、胸悶氣短、舌光少苔，脈結代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en-US" altLang="zh-TW" sz="1200" dirty="0">
                <a:solidFill>
                  <a:schemeClr val="tx1"/>
                </a:solidFill>
              </a:rPr>
              <a:t>2. </a:t>
            </a:r>
            <a:r>
              <a:rPr lang="zh-TW" altLang="en-US" sz="1200" dirty="0">
                <a:solidFill>
                  <a:schemeClr val="tx1"/>
                </a:solidFill>
              </a:rPr>
              <a:t>虛勞肺痿、乾咳無痰， 虛煩失眠、自汗盜汗、咽乾口燥、便乾、脈虛數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030425" y="762279"/>
            <a:ext cx="35280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8" idx="3"/>
            <a:endCxn id="87" idx="1"/>
          </p:cNvCxnSpPr>
          <p:nvPr/>
        </p:nvCxnSpPr>
        <p:spPr>
          <a:xfrm flipV="1">
            <a:off x="4383229" y="929207"/>
            <a:ext cx="306713" cy="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030425" y="1366452"/>
            <a:ext cx="35280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91" idx="3"/>
            <a:endCxn id="102" idx="1"/>
          </p:cNvCxnSpPr>
          <p:nvPr/>
        </p:nvCxnSpPr>
        <p:spPr>
          <a:xfrm>
            <a:off x="4383229" y="1535766"/>
            <a:ext cx="845486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1" idx="3"/>
            <a:endCxn id="88" idx="1"/>
          </p:cNvCxnSpPr>
          <p:nvPr/>
        </p:nvCxnSpPr>
        <p:spPr>
          <a:xfrm flipV="1">
            <a:off x="3142670" y="931593"/>
            <a:ext cx="887755" cy="24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" idx="3"/>
            <a:endCxn id="91" idx="1"/>
          </p:cNvCxnSpPr>
          <p:nvPr/>
        </p:nvCxnSpPr>
        <p:spPr>
          <a:xfrm>
            <a:off x="3142670" y="1175717"/>
            <a:ext cx="887755" cy="360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28715" y="1414690"/>
            <a:ext cx="160342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炙甘草湯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11522" y="377076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35135" y="4204339"/>
            <a:ext cx="3332716" cy="463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老人便秘、習慣性便秘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4043302" y="426561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4394176" y="4434924"/>
            <a:ext cx="440959" cy="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030425" y="472279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4381299" y="4890367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83" idx="3"/>
            <a:endCxn id="153" idx="1"/>
          </p:cNvCxnSpPr>
          <p:nvPr/>
        </p:nvCxnSpPr>
        <p:spPr>
          <a:xfrm flipV="1">
            <a:off x="3134114" y="4434924"/>
            <a:ext cx="909188" cy="246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83" idx="3"/>
            <a:endCxn id="157" idx="1"/>
          </p:cNvCxnSpPr>
          <p:nvPr/>
        </p:nvCxnSpPr>
        <p:spPr>
          <a:xfrm>
            <a:off x="3134114" y="4681009"/>
            <a:ext cx="896311" cy="211097"/>
          </a:xfrm>
          <a:prstGeom prst="bentConnector3">
            <a:avLst>
              <a:gd name="adj1" fmla="val 50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11522" y="4767923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麻子仁丸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35135" y="5409017"/>
            <a:ext cx="3512376" cy="605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腰膝酸軟，頭目眩暈，耳鳴耳聾，盜汗遺精，骨蒸潮熱，手足</a:t>
            </a:r>
            <a:r>
              <a:rPr lang="zh-TW" altLang="en-US" sz="1200">
                <a:solidFill>
                  <a:schemeClr val="tx1"/>
                </a:solidFill>
              </a:rPr>
              <a:t>心熱，</a:t>
            </a:r>
            <a:r>
              <a:rPr lang="zh-TW" altLang="en-US" sz="1200" dirty="0">
                <a:solidFill>
                  <a:schemeClr val="tx1"/>
                </a:solidFill>
              </a:rPr>
              <a:t>或虛火牙痛，口燥咽乾，舌紅少苔，脈細數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4043302" y="554244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71" idx="3"/>
            <a:endCxn id="168" idx="1"/>
          </p:cNvCxnSpPr>
          <p:nvPr/>
        </p:nvCxnSpPr>
        <p:spPr>
          <a:xfrm>
            <a:off x="4394176" y="5711763"/>
            <a:ext cx="440959" cy="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030425" y="599963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4381299" y="6167206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18" idx="3"/>
            <a:endCxn id="171" idx="1"/>
          </p:cNvCxnSpPr>
          <p:nvPr/>
        </p:nvCxnSpPr>
        <p:spPr>
          <a:xfrm flipV="1">
            <a:off x="3134114" y="5711763"/>
            <a:ext cx="909188" cy="247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218" idx="3"/>
            <a:endCxn id="173" idx="1"/>
          </p:cNvCxnSpPr>
          <p:nvPr/>
        </p:nvCxnSpPr>
        <p:spPr>
          <a:xfrm>
            <a:off x="3134114" y="5959153"/>
            <a:ext cx="896311" cy="209792"/>
          </a:xfrm>
          <a:prstGeom prst="bentConnector3">
            <a:avLst>
              <a:gd name="adj1" fmla="val 51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011522" y="604476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六味地黃丸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996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E655-CDF4-4ACC-9BFC-CC700AA781BE}"/>
              </a:ext>
            </a:extLst>
          </p:cNvPr>
          <p:cNvSpPr txBox="1"/>
          <p:nvPr/>
        </p:nvSpPr>
        <p:spPr>
          <a:xfrm>
            <a:off x="1260181" y="2633702"/>
            <a:ext cx="72383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F1_012_</a:t>
            </a:r>
            <a:r>
              <a:rPr lang="ja-JP" altLang="en-US" sz="7200">
                <a:ea typeface="ＭＳ Ｐゴシック"/>
              </a:rPr>
              <a:t>陰陽虛實</a:t>
            </a:r>
            <a:endParaRPr lang="ja-JP" altLang="en-US" sz="72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04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3200">
                <a:latin typeface="KaiTi"/>
                <a:ea typeface="KaiTi"/>
                <a:cs typeface="KaiTi" charset="-122"/>
              </a:rPr>
              <a:t>調整陰陽虛實體質</a:t>
            </a:r>
            <a:endParaRPr lang="en-US" altLang="zh-TW" sz="3200">
              <a:latin typeface="KaiTi"/>
              <a:ea typeface="KaiTi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96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86304-9879-486A-896B-E52A790F1246}"/>
              </a:ext>
            </a:extLst>
          </p:cNvPr>
          <p:cNvSpPr/>
          <p:nvPr/>
        </p:nvSpPr>
        <p:spPr>
          <a:xfrm>
            <a:off x="2097741" y="436068"/>
            <a:ext cx="1529122" cy="3315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91183" y="1046570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1893" y="1337280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9234" y="1144356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54180" y="1749303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cxnSpLocks/>
          </p:cNvCxnSpPr>
          <p:nvPr/>
        </p:nvCxnSpPr>
        <p:spPr>
          <a:xfrm flipV="1">
            <a:off x="5414153" y="2870230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973973" y="2789186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00630" y="3902856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9110" y="2220278"/>
            <a:ext cx="1119625" cy="728964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133799" y="510156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33799" y="1110648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33800" y="1739350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33799" y="2655455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33799" y="3288808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33798" y="387429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35655" y="3882195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35655" y="4526131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35655" y="5188952"/>
            <a:ext cx="1042980" cy="501465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35429" y="5788712"/>
            <a:ext cx="1043206" cy="5691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61" y="2860625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cxnSpLocks/>
          </p:cNvCxnSpPr>
          <p:nvPr/>
        </p:nvCxnSpPr>
        <p:spPr>
          <a:xfrm flipV="1">
            <a:off x="5414153" y="3479652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cxnSpLocks/>
          </p:cNvCxnSpPr>
          <p:nvPr/>
        </p:nvCxnSpPr>
        <p:spPr>
          <a:xfrm>
            <a:off x="5414153" y="3670496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cxnSpLocks/>
          </p:cNvCxnSpPr>
          <p:nvPr/>
        </p:nvCxnSpPr>
        <p:spPr>
          <a:xfrm>
            <a:off x="5414153" y="3670496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6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8" cy="17691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8" cy="2402771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337018" y="58960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335656" y="12363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335656" y="190101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335656" y="256383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335656" y="32077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1922" y="1467044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7" y="4665976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124764" y="974767"/>
            <a:ext cx="941696" cy="96634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33797" y="485183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6" name="Connector: Elbow 86">
            <a:extLst>
              <a:ext uri="{FF2B5EF4-FFF2-40B4-BE49-F238E27FC236}">
                <a16:creationId xmlns:a16="http://schemas.microsoft.com/office/drawing/2014/main" id="{4FD140F7-23AD-47E2-8E57-A297A2A6AA60}"/>
              </a:ext>
            </a:extLst>
          </p:cNvPr>
          <p:cNvCxnSpPr/>
          <p:nvPr/>
        </p:nvCxnSpPr>
        <p:spPr>
          <a:xfrm rot="16200000" flipH="1" flipV="1">
            <a:off x="3713700" y="2481573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EB965-06EA-4AA0-A349-7A87CF86B8B9}"/>
              </a:ext>
            </a:extLst>
          </p:cNvPr>
          <p:cNvCxnSpPr/>
          <p:nvPr/>
        </p:nvCxnSpPr>
        <p:spPr>
          <a:xfrm flipH="1">
            <a:off x="3364273" y="2779858"/>
            <a:ext cx="312110" cy="517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88923" y="314190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5580" y="1427860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6" y="395234"/>
            <a:ext cx="1007612" cy="10157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7" y="2190980"/>
            <a:ext cx="1093306" cy="371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580" y="2723376"/>
            <a:ext cx="1812931" cy="1323439"/>
          </a:xfrm>
          <a:prstGeom prst="rect">
            <a:avLst/>
          </a:prstGeom>
          <a:solidFill>
            <a:srgbClr val="F4CEE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2000" dirty="0">
                <a:latin typeface="KaiTi" charset="-122"/>
                <a:ea typeface="KaiTi" charset="-122"/>
                <a:cs typeface="KaiTi" charset="-122"/>
              </a:rPr>
              <a:t>體質調整方劑</a:t>
            </a:r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2000" dirty="0">
                <a:latin typeface="KaiTi" charset="-122"/>
                <a:ea typeface="KaiTi" charset="-122"/>
                <a:cs typeface="KaiTi" charset="-122"/>
              </a:rPr>
              <a:t>三種施治法</a:t>
            </a:r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5422" y="1377563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先直接只用調體質方劑，之後再來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看是否需在之後配合特別症狀的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方劑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43978" y="1687200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慢性病症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6" name="Straight Connector 5"/>
          <p:cNvCxnSpPr>
            <a:stCxn id="41" idx="3"/>
            <a:endCxn id="39" idx="1"/>
          </p:cNvCxnSpPr>
          <p:nvPr/>
        </p:nvCxnSpPr>
        <p:spPr>
          <a:xfrm flipV="1">
            <a:off x="4747341" y="1922168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55422" y="2727056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先直接只用針對症狀方劑，之後再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用調體質的方劑做整體收尾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43978" y="3036693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急性病症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747341" y="3271661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55422" y="4143553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同時把調體質之方劑去和對治特別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症狀的方劑做合方，或用單味藥去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加減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3978" y="4453190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一般病症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747341" y="4688158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41" idx="1"/>
          </p:cNvCxnSpPr>
          <p:nvPr/>
        </p:nvCxnSpPr>
        <p:spPr>
          <a:xfrm flipV="1">
            <a:off x="2728511" y="1926001"/>
            <a:ext cx="515467" cy="145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45" idx="1"/>
          </p:cNvCxnSpPr>
          <p:nvPr/>
        </p:nvCxnSpPr>
        <p:spPr>
          <a:xfrm flipV="1">
            <a:off x="2728511" y="3275494"/>
            <a:ext cx="515467" cy="109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3"/>
            <a:endCxn id="48" idx="1"/>
          </p:cNvCxnSpPr>
          <p:nvPr/>
        </p:nvCxnSpPr>
        <p:spPr>
          <a:xfrm>
            <a:off x="2728511" y="3385096"/>
            <a:ext cx="515467" cy="1306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6271" y="1277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40034" y="2633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78737" y="40664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7631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356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3356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3356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8243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356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131393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175843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175843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29431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981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5081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0818" y="6015952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993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1606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0616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10618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0618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10616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10617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175841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175841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96131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26406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4974356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74356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74356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4356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1" y="1805695"/>
            <a:ext cx="872218" cy="940516"/>
          </a:xfrm>
          <a:prstGeom prst="rect">
            <a:avLst/>
          </a:prstGeom>
        </p:spPr>
      </p:pic>
      <p:sp>
        <p:nvSpPr>
          <p:cNvPr id="87" name="Oval 86"/>
          <p:cNvSpPr/>
          <p:nvPr/>
        </p:nvSpPr>
        <p:spPr>
          <a:xfrm>
            <a:off x="7776294" y="148552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56041" y="115601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556040" y="156694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56041" y="199126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56040" y="24022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556041" y="27631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56040" y="310165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556041" y="392432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556040" y="433525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6039" y="475707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232316" y="1289134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232316" y="1700067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232316" y="1700066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76294" y="272751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232315" y="2535321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232316" y="2896270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232315" y="2942058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776294" y="449316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232316" y="4057441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232316" y="4468375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232316" y="4707707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56040" y="522794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232315" y="4707707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556510" y="34534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232785" y="2942058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355356" y="1226801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355356" y="1289134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355356" y="2124388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355356" y="2217401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355356" y="2535321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355356" y="3226258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355356" y="3226258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355356" y="1700067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355356" y="4057441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355356" y="4468374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355356" y="4890197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1188" y="17049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陽實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8" y="26955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陰虛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1188" y="3722688"/>
            <a:ext cx="762000" cy="34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陽虛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075" y="4800600"/>
            <a:ext cx="102711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>
                <a:cs typeface="Arial" charset="0"/>
              </a:rPr>
              <a:t>陰陽兩虛</a:t>
            </a:r>
            <a:endParaRPr lang="en-US" altLang="en-US" sz="1600"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1188" y="58197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陰實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1075" y="1553585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太陽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075" y="2467985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陽明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1075" y="3101730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少陽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1075" y="3818465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太陰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61075" y="4504265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少陰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1075" y="5127450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厥陰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2525" y="958850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陽亢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4604544" y="1346994"/>
            <a:ext cx="555625" cy="160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3188" y="1919853"/>
            <a:ext cx="877887" cy="71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1"/>
          </p:cNvCxnSpPr>
          <p:nvPr/>
        </p:nvCxnSpPr>
        <p:spPr>
          <a:xfrm>
            <a:off x="5183188" y="3894932"/>
            <a:ext cx="877887" cy="6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2" idx="1"/>
          </p:cNvCxnSpPr>
          <p:nvPr/>
        </p:nvCxnSpPr>
        <p:spPr>
          <a:xfrm flipV="1">
            <a:off x="5183188" y="5272351"/>
            <a:ext cx="877887" cy="73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13" idx="3"/>
          </p:cNvCxnSpPr>
          <p:nvPr/>
        </p:nvCxnSpPr>
        <p:spPr>
          <a:xfrm flipH="1" flipV="1">
            <a:off x="5724525" y="1149350"/>
            <a:ext cx="336550" cy="54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2" idx="1"/>
          </p:cNvCxnSpPr>
          <p:nvPr/>
        </p:nvCxnSpPr>
        <p:spPr>
          <a:xfrm flipV="1">
            <a:off x="5183188" y="5272351"/>
            <a:ext cx="877887" cy="73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54850" y="1561523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表熱惡寒證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54850" y="246798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裡熱實證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54850" y="3101730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050">
                <a:cs typeface="Arial" charset="0"/>
              </a:rPr>
              <a:t>半表半裡之往來寒熱證</a:t>
            </a:r>
            <a:endParaRPr lang="en-US" altLang="en-US" sz="1050">
              <a:ea typeface="新細明體" charset="-12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4850" y="381846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中州裡虛寒證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1675" y="450426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全身性虛寒證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675" y="5127450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寒熱錯雜之裡證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23075" y="1744085"/>
            <a:ext cx="231775" cy="79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23075" y="2658485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28" idx="1"/>
          </p:cNvCxnSpPr>
          <p:nvPr/>
        </p:nvCxnSpPr>
        <p:spPr>
          <a:xfrm>
            <a:off x="6823075" y="3246631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29" idx="1"/>
          </p:cNvCxnSpPr>
          <p:nvPr/>
        </p:nvCxnSpPr>
        <p:spPr>
          <a:xfrm>
            <a:off x="6823075" y="3963366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6823075" y="4649166"/>
            <a:ext cx="2286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6823075" y="5272351"/>
            <a:ext cx="2286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3959225" y="1895475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34"/>
          <p:cNvCxnSpPr>
            <a:cxnSpLocks noChangeShapeType="1"/>
          </p:cNvCxnSpPr>
          <p:nvPr/>
        </p:nvCxnSpPr>
        <p:spPr bwMode="auto">
          <a:xfrm flipV="1">
            <a:off x="4003675" y="2886075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138"/>
          <p:cNvCxnSpPr>
            <a:cxnSpLocks noChangeShapeType="1"/>
          </p:cNvCxnSpPr>
          <p:nvPr/>
        </p:nvCxnSpPr>
        <p:spPr bwMode="auto">
          <a:xfrm flipV="1">
            <a:off x="4003675" y="3895725"/>
            <a:ext cx="41751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52513" y="942975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5063" y="6172200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08163" y="928688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65325" y="6172200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1075" y="468313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44688" y="458788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94000" y="1514475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38450" y="2506663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38450" y="3552825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00350" y="4600575"/>
            <a:ext cx="11271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74963" y="5697538"/>
            <a:ext cx="1165225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927475" y="5029200"/>
            <a:ext cx="228600" cy="8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40188" y="6010275"/>
            <a:ext cx="381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319213" y="1385888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249488" y="1395413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</p:cNvCxnSpPr>
          <p:nvPr/>
        </p:nvCxnSpPr>
        <p:spPr>
          <a:xfrm>
            <a:off x="4802188" y="2085975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02188" y="3076575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02188" y="4067175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02188" y="5257800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94"/>
          <p:cNvSpPr txBox="1">
            <a:spLocks noChangeArrowheads="1"/>
          </p:cNvSpPr>
          <p:nvPr/>
        </p:nvSpPr>
        <p:spPr bwMode="auto">
          <a:xfrm>
            <a:off x="2961481" y="169863"/>
            <a:ext cx="3416300" cy="522287"/>
          </a:xfrm>
          <a:prstGeom prst="rect">
            <a:avLst/>
          </a:prstGeom>
          <a:solidFill>
            <a:schemeClr val="bg1"/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latin typeface="Arial" charset="0"/>
              </a:rPr>
              <a:t>六經辨證之八綱觀點</a:t>
            </a:r>
            <a:endParaRPr lang="en-US" altLang="en-US" sz="2800" b="1">
              <a:latin typeface="Arial" charset="0"/>
            </a:endParaRPr>
          </a:p>
        </p:txBody>
      </p:sp>
      <p:sp>
        <p:nvSpPr>
          <p:cNvPr id="57" name="TextBox 47"/>
          <p:cNvSpPr txBox="1">
            <a:spLocks noChangeArrowheads="1"/>
          </p:cNvSpPr>
          <p:nvPr/>
        </p:nvSpPr>
        <p:spPr bwMode="auto">
          <a:xfrm flipH="1">
            <a:off x="3626448" y="6424612"/>
            <a:ext cx="1792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/>
              <a:t>林大棟  中醫師 整理</a:t>
            </a:r>
            <a:endParaRPr lang="en-US" altLang="en-US" sz="1200"/>
          </a:p>
        </p:txBody>
      </p:sp>
      <p:cxnSp>
        <p:nvCxnSpPr>
          <p:cNvPr id="58" name="Straight Connector 57"/>
          <p:cNvCxnSpPr>
            <a:stCxn id="5" idx="3"/>
            <a:endCxn id="11" idx="1"/>
          </p:cNvCxnSpPr>
          <p:nvPr/>
        </p:nvCxnSpPr>
        <p:spPr>
          <a:xfrm flipV="1">
            <a:off x="5183188" y="4649166"/>
            <a:ext cx="877887" cy="38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11" idx="1"/>
          </p:cNvCxnSpPr>
          <p:nvPr/>
        </p:nvCxnSpPr>
        <p:spPr>
          <a:xfrm flipV="1">
            <a:off x="5183188" y="4649166"/>
            <a:ext cx="877887" cy="136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" y="2286000"/>
            <a:ext cx="1037713" cy="1085666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5" idx="3"/>
            <a:endCxn id="12" idx="1"/>
          </p:cNvCxnSpPr>
          <p:nvPr/>
        </p:nvCxnSpPr>
        <p:spPr>
          <a:xfrm>
            <a:off x="5183188" y="5029200"/>
            <a:ext cx="877887" cy="24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" idx="3"/>
            <a:endCxn id="8" idx="1"/>
          </p:cNvCxnSpPr>
          <p:nvPr/>
        </p:nvCxnSpPr>
        <p:spPr>
          <a:xfrm flipV="1">
            <a:off x="5183188" y="2612886"/>
            <a:ext cx="877887" cy="27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" idx="3"/>
            <a:endCxn id="9" idx="1"/>
          </p:cNvCxnSpPr>
          <p:nvPr/>
        </p:nvCxnSpPr>
        <p:spPr>
          <a:xfrm>
            <a:off x="5183188" y="2886075"/>
            <a:ext cx="877887" cy="36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  <a:endCxn id="9" idx="1"/>
          </p:cNvCxnSpPr>
          <p:nvPr/>
        </p:nvCxnSpPr>
        <p:spPr>
          <a:xfrm flipV="1">
            <a:off x="5183188" y="3246631"/>
            <a:ext cx="877887" cy="6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73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560" y="1687706"/>
            <a:ext cx="8041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zh-TW" altLang="en-US" sz="4400" dirty="0">
                <a:latin typeface="Times New Roman" charset="0"/>
              </a:rPr>
              <a:t>一身之陽虛都以腎陽虛為根本</a:t>
            </a:r>
            <a:endParaRPr lang="en-US" sz="4400" dirty="0">
              <a:latin typeface="Times New Roman" charset="0"/>
              <a:ea typeface="新細明體" charset="-12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zh-TW" altLang="en-US" sz="4400" dirty="0">
                <a:latin typeface="Times New Roman" charset="0"/>
              </a:rPr>
              <a:t>一身之陰虛都以腎陰虛為根本</a:t>
            </a:r>
            <a:endParaRPr lang="en-US" altLang="zh-TW" sz="4400" dirty="0">
              <a:latin typeface="Times New Roman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en-US" sz="4400" dirty="0">
                <a:latin typeface="Times New Roman" charset="0"/>
                <a:ea typeface="新細明體" charset="-120"/>
              </a:rPr>
              <a:t> (</a:t>
            </a:r>
            <a:r>
              <a:rPr lang="zh-TW" altLang="en-US" sz="4400" dirty="0">
                <a:solidFill>
                  <a:srgbClr val="FF0000"/>
                </a:solidFill>
                <a:latin typeface="Times New Roman" charset="0"/>
              </a:rPr>
              <a:t>陰陽虛都源之於腎</a:t>
            </a:r>
            <a:r>
              <a:rPr lang="en-US" sz="4400" dirty="0">
                <a:latin typeface="Times New Roman" charset="0"/>
                <a:ea typeface="新細明體" charset="-120"/>
              </a:rPr>
              <a:t>)</a:t>
            </a:r>
            <a:endParaRPr lang="en-US" sz="4400" dirty="0">
              <a:effectLst/>
              <a:latin typeface="Times New Roman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565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787400"/>
            <a:ext cx="829328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683000" y="2743200"/>
            <a:ext cx="1333500" cy="1231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53000" y="3721100"/>
            <a:ext cx="14478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85137" y="48641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Times New Roman" charset="0"/>
              </a:rPr>
              <a:t>陰陽虛都源之於腎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68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4129473" y="1323888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129473" y="2314488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129473" y="3341601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864360" y="4419513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129473" y="5448962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222" name="Straight Arrow Connector 131"/>
          <p:cNvCxnSpPr>
            <a:cxnSpLocks noChangeShapeType="1"/>
            <a:endCxn id="219" idx="1"/>
          </p:cNvCxnSpPr>
          <p:nvPr/>
        </p:nvCxnSpPr>
        <p:spPr bwMode="auto">
          <a:xfrm flipV="1">
            <a:off x="3667510" y="1514388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traight Arrow Connector 134"/>
          <p:cNvCxnSpPr>
            <a:cxnSpLocks noChangeShapeType="1"/>
          </p:cNvCxnSpPr>
          <p:nvPr/>
        </p:nvCxnSpPr>
        <p:spPr bwMode="auto">
          <a:xfrm flipV="1">
            <a:off x="3711960" y="2504988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traight Arrow Connector 138"/>
          <p:cNvCxnSpPr>
            <a:cxnSpLocks noChangeShapeType="1"/>
            <a:stCxn id="237" idx="3"/>
            <a:endCxn id="221" idx="1"/>
          </p:cNvCxnSpPr>
          <p:nvPr/>
        </p:nvCxnSpPr>
        <p:spPr bwMode="auto">
          <a:xfrm flipV="1">
            <a:off x="3711960" y="3513845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Rectangle 230"/>
          <p:cNvSpPr/>
          <p:nvPr/>
        </p:nvSpPr>
        <p:spPr>
          <a:xfrm>
            <a:off x="2546733" y="1135770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546735" y="2125576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546735" y="3171738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546733" y="4133014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546734" y="5316451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36" name="Straight Connector 235"/>
          <p:cNvCxnSpPr>
            <a:endCxn id="222" idx="1"/>
          </p:cNvCxnSpPr>
          <p:nvPr/>
        </p:nvCxnSpPr>
        <p:spPr>
          <a:xfrm flipV="1">
            <a:off x="3711958" y="4648113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23" idx="1"/>
          </p:cNvCxnSpPr>
          <p:nvPr/>
        </p:nvCxnSpPr>
        <p:spPr>
          <a:xfrm>
            <a:off x="3711958" y="5635539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9" idx="2"/>
          </p:cNvCxnSpPr>
          <p:nvPr/>
        </p:nvCxnSpPr>
        <p:spPr>
          <a:xfrm>
            <a:off x="4510473" y="1704888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4510473" y="2695488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4510473" y="3686088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4510473" y="4876713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357020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陰陽虛實體質之調整方劑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1" y="1805695"/>
            <a:ext cx="872218" cy="940516"/>
          </a:xfrm>
          <a:prstGeom prst="rect">
            <a:avLst/>
          </a:prstGeom>
        </p:spPr>
      </p:pic>
      <p:sp>
        <p:nvSpPr>
          <p:cNvPr id="282" name="Rounded Rectangle 281"/>
          <p:cNvSpPr/>
          <p:nvPr/>
        </p:nvSpPr>
        <p:spPr>
          <a:xfrm>
            <a:off x="5530517" y="1323888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知柏地黃丸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530517" y="2314488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六味地黃丸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530517" y="3832051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桂附地黃丸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5530517" y="5447332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濟生腎氣丸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530517" y="42656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1400" b="1" dirty="0">
                <a:latin typeface="KaiTi" charset="-122"/>
                <a:ea typeface="KaiTi" charset="-122"/>
                <a:cs typeface="KaiTi" charset="-122"/>
              </a:rPr>
              <a:t>八味地黃丸</a:t>
            </a:r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530517" y="58484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1400" b="1" dirty="0">
                <a:latin typeface="KaiTi" charset="-122"/>
                <a:ea typeface="KaiTi" charset="-122"/>
                <a:cs typeface="KaiTi" charset="-122"/>
              </a:rPr>
              <a:t>十味地黃丸</a:t>
            </a:r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cxnSp>
        <p:nvCxnSpPr>
          <p:cNvPr id="289" name="Straight Arrow Connector 288"/>
          <p:cNvCxnSpPr>
            <a:stCxn id="217" idx="3"/>
            <a:endCxn id="282" idx="1"/>
          </p:cNvCxnSpPr>
          <p:nvPr/>
        </p:nvCxnSpPr>
        <p:spPr>
          <a:xfrm>
            <a:off x="4891473" y="1514388"/>
            <a:ext cx="6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18" idx="3"/>
            <a:endCxn id="283" idx="1"/>
          </p:cNvCxnSpPr>
          <p:nvPr/>
        </p:nvCxnSpPr>
        <p:spPr>
          <a:xfrm>
            <a:off x="4891473" y="2504988"/>
            <a:ext cx="6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19" idx="3"/>
            <a:endCxn id="284" idx="1"/>
          </p:cNvCxnSpPr>
          <p:nvPr/>
        </p:nvCxnSpPr>
        <p:spPr>
          <a:xfrm>
            <a:off x="4891473" y="3513845"/>
            <a:ext cx="639044" cy="50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20" idx="3"/>
            <a:endCxn id="284" idx="1"/>
          </p:cNvCxnSpPr>
          <p:nvPr/>
        </p:nvCxnSpPr>
        <p:spPr>
          <a:xfrm flipV="1">
            <a:off x="4891473" y="4022551"/>
            <a:ext cx="639044" cy="6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21" idx="3"/>
            <a:endCxn id="285" idx="1"/>
          </p:cNvCxnSpPr>
          <p:nvPr/>
        </p:nvCxnSpPr>
        <p:spPr>
          <a:xfrm flipV="1">
            <a:off x="4891473" y="5637832"/>
            <a:ext cx="639044" cy="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37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3" y="681022"/>
            <a:ext cx="872218" cy="94051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14120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23770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山藥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6249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山茱萸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44205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澤瀉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53855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茯苓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76334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丹皮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4120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770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46249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44205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53855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76334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64037" y="1381223"/>
            <a:ext cx="662415" cy="6246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三補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94122" y="1381223"/>
            <a:ext cx="662415" cy="6246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三瀉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71032" y="2485300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六味地黃丸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71032" y="4004308"/>
            <a:ext cx="1394232" cy="648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八味地黃丸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腎氣丸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桂附地黃丸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5950" y="6064729"/>
            <a:ext cx="1394232" cy="7200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十味地黃丸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濟生腎氣丸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牛車地黃丸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37" idx="2"/>
            <a:endCxn id="43" idx="0"/>
          </p:cNvCxnSpPr>
          <p:nvPr/>
        </p:nvCxnSpPr>
        <p:spPr>
          <a:xfrm>
            <a:off x="1585595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2"/>
            <a:endCxn id="44" idx="0"/>
          </p:cNvCxnSpPr>
          <p:nvPr/>
        </p:nvCxnSpPr>
        <p:spPr>
          <a:xfrm>
            <a:off x="2595245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9" idx="2"/>
            <a:endCxn id="45" idx="0"/>
          </p:cNvCxnSpPr>
          <p:nvPr/>
        </p:nvCxnSpPr>
        <p:spPr>
          <a:xfrm>
            <a:off x="3617724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0" idx="2"/>
            <a:endCxn id="46" idx="0"/>
          </p:cNvCxnSpPr>
          <p:nvPr/>
        </p:nvCxnSpPr>
        <p:spPr>
          <a:xfrm>
            <a:off x="4715680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  <a:endCxn id="47" idx="0"/>
          </p:cNvCxnSpPr>
          <p:nvPr/>
        </p:nvCxnSpPr>
        <p:spPr>
          <a:xfrm>
            <a:off x="5725330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2"/>
            <a:endCxn id="48" idx="0"/>
          </p:cNvCxnSpPr>
          <p:nvPr/>
        </p:nvCxnSpPr>
        <p:spPr>
          <a:xfrm>
            <a:off x="6747809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2"/>
            <a:endCxn id="49" idx="0"/>
          </p:cNvCxnSpPr>
          <p:nvPr/>
        </p:nvCxnSpPr>
        <p:spPr>
          <a:xfrm>
            <a:off x="1585595" y="1023800"/>
            <a:ext cx="100965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4" idx="2"/>
            <a:endCxn id="49" idx="0"/>
          </p:cNvCxnSpPr>
          <p:nvPr/>
        </p:nvCxnSpPr>
        <p:spPr>
          <a:xfrm>
            <a:off x="2595245" y="1023800"/>
            <a:ext cx="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5" idx="2"/>
            <a:endCxn id="49" idx="0"/>
          </p:cNvCxnSpPr>
          <p:nvPr/>
        </p:nvCxnSpPr>
        <p:spPr>
          <a:xfrm flipH="1">
            <a:off x="2595245" y="1023800"/>
            <a:ext cx="1022479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2"/>
          </p:cNvCxnSpPr>
          <p:nvPr/>
        </p:nvCxnSpPr>
        <p:spPr>
          <a:xfrm>
            <a:off x="4715680" y="1023800"/>
            <a:ext cx="1009650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6" idx="2"/>
          </p:cNvCxnSpPr>
          <p:nvPr/>
        </p:nvCxnSpPr>
        <p:spPr>
          <a:xfrm>
            <a:off x="4715680" y="1023800"/>
            <a:ext cx="1009650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6" idx="2"/>
          </p:cNvCxnSpPr>
          <p:nvPr/>
        </p:nvCxnSpPr>
        <p:spPr>
          <a:xfrm>
            <a:off x="4715680" y="1023800"/>
            <a:ext cx="1009651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2"/>
          </p:cNvCxnSpPr>
          <p:nvPr/>
        </p:nvCxnSpPr>
        <p:spPr>
          <a:xfrm>
            <a:off x="5725330" y="1023800"/>
            <a:ext cx="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</p:cNvCxnSpPr>
          <p:nvPr/>
        </p:nvCxnSpPr>
        <p:spPr>
          <a:xfrm flipH="1">
            <a:off x="5725330" y="1023800"/>
            <a:ext cx="1022479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4"/>
          </p:cNvCxnSpPr>
          <p:nvPr/>
        </p:nvCxnSpPr>
        <p:spPr>
          <a:xfrm rot="16200000" flipH="1">
            <a:off x="3092002" y="1509154"/>
            <a:ext cx="479388" cy="147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4657045" y="1417015"/>
            <a:ext cx="479388" cy="1657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5" idx="3"/>
            <a:endCxn id="49" idx="1"/>
          </p:cNvCxnSpPr>
          <p:nvPr/>
        </p:nvCxnSpPr>
        <p:spPr>
          <a:xfrm>
            <a:off x="2667935" y="2696590"/>
            <a:ext cx="703097" cy="3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139" idx="0"/>
          </p:cNvCxnSpPr>
          <p:nvPr/>
        </p:nvCxnSpPr>
        <p:spPr>
          <a:xfrm>
            <a:off x="4068148" y="2914962"/>
            <a:ext cx="0" cy="23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45883" y="3904567"/>
            <a:ext cx="1712389" cy="8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手足逆冷，腰膝酸軟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小便頻數，夜尿甚擾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記憶減退，聽力衰退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耳背耳鳴，老化頗速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4148" y="6170149"/>
            <a:ext cx="1489889" cy="516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雙腳無力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下肢猶寒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2" idx="3"/>
            <a:endCxn id="56" idx="1"/>
          </p:cNvCxnSpPr>
          <p:nvPr/>
        </p:nvCxnSpPr>
        <p:spPr>
          <a:xfrm flipV="1">
            <a:off x="2264037" y="6424771"/>
            <a:ext cx="1111913" cy="3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30413" y="127158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地黃丸系列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總整理</a:t>
            </a:r>
            <a:endParaRPr lang="en-US" sz="2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9587" y="5799836"/>
            <a:ext cx="246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/>
              <a:t>上善堂中醫</a:t>
            </a:r>
            <a:r>
              <a:rPr lang="en-US" altLang="zh-TW" sz="1200" b="1" dirty="0"/>
              <a:t>.  </a:t>
            </a:r>
            <a:r>
              <a:rPr lang="zh-TW" altLang="en-US" sz="1200" b="1" dirty="0"/>
              <a:t>林大棟中醫師整理</a:t>
            </a:r>
            <a:endParaRPr lang="en-US" altLang="zh-TW" sz="1200" b="1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51" y="1369416"/>
            <a:ext cx="828436" cy="816009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7222074" y="1847169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杞菊地黃丸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16445" y="681022"/>
            <a:ext cx="346672" cy="839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菊花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61472" y="681022"/>
            <a:ext cx="346672" cy="839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枸杞子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22074" y="3916350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麥味地黃丸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57683" y="2864682"/>
            <a:ext cx="346672" cy="804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五味子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02710" y="2864682"/>
            <a:ext cx="346672" cy="804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麥門冬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261226" y="5911323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知柏地黃丸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396835" y="4878859"/>
            <a:ext cx="346672" cy="706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黃柏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141862" y="4869805"/>
            <a:ext cx="346672" cy="706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知母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Elbow Connector 119"/>
          <p:cNvCxnSpPr/>
          <p:nvPr/>
        </p:nvCxnSpPr>
        <p:spPr>
          <a:xfrm rot="16200000" flipH="1">
            <a:off x="7541382" y="1469361"/>
            <a:ext cx="326206" cy="42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>
            <a:off x="7913896" y="1526257"/>
            <a:ext cx="326206" cy="315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52264" y="2296677"/>
            <a:ext cx="213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肝腎陰虛所致的眩暈，耳鳴，視物模糊，眼睛乾澀疼痛等</a:t>
            </a:r>
            <a:endParaRPr lang="en-US" altLang="zh-TW" sz="1200" dirty="0"/>
          </a:p>
        </p:txBody>
      </p:sp>
      <p:cxnSp>
        <p:nvCxnSpPr>
          <p:cNvPr id="123" name="Elbow Connector 122"/>
          <p:cNvCxnSpPr/>
          <p:nvPr/>
        </p:nvCxnSpPr>
        <p:spPr>
          <a:xfrm rot="16200000" flipH="1">
            <a:off x="7601153" y="5554134"/>
            <a:ext cx="326206" cy="388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5400000">
            <a:off x="7969140" y="5565265"/>
            <a:ext cx="335260" cy="35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>
            <a:off x="7601539" y="3598699"/>
            <a:ext cx="247130" cy="388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7974053" y="3614357"/>
            <a:ext cx="247130" cy="35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852814" y="4340795"/>
            <a:ext cx="213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肝腎陰虛所致的肺癆、咳喘</a:t>
            </a:r>
            <a:endParaRPr lang="en-US" altLang="zh-TW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31242" y="6390192"/>
            <a:ext cx="213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肝腎陽實火旺造成煩燥</a:t>
            </a:r>
            <a:endParaRPr lang="en-US" altLang="zh-TW" sz="1200" dirty="0"/>
          </a:p>
        </p:txBody>
      </p:sp>
      <p:cxnSp>
        <p:nvCxnSpPr>
          <p:cNvPr id="129" name="Elbow Connector 128"/>
          <p:cNvCxnSpPr>
            <a:stCxn id="49" idx="3"/>
            <a:endCxn id="111" idx="1"/>
          </p:cNvCxnSpPr>
          <p:nvPr/>
        </p:nvCxnSpPr>
        <p:spPr>
          <a:xfrm flipV="1">
            <a:off x="4765264" y="2062000"/>
            <a:ext cx="2456810" cy="638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9" idx="3"/>
            <a:endCxn id="117" idx="1"/>
          </p:cNvCxnSpPr>
          <p:nvPr/>
        </p:nvCxnSpPr>
        <p:spPr>
          <a:xfrm>
            <a:off x="4765264" y="2700131"/>
            <a:ext cx="2495962" cy="3426023"/>
          </a:xfrm>
          <a:prstGeom prst="bentConnector3">
            <a:avLst>
              <a:gd name="adj1" fmla="val 4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9" idx="3"/>
            <a:endCxn id="114" idx="1"/>
          </p:cNvCxnSpPr>
          <p:nvPr/>
        </p:nvCxnSpPr>
        <p:spPr>
          <a:xfrm>
            <a:off x="4765264" y="2700131"/>
            <a:ext cx="2456810" cy="1431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72870" y="2414510"/>
            <a:ext cx="1195065" cy="56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>
                <a:solidFill>
                  <a:schemeClr val="tx1"/>
                </a:solidFill>
              </a:rPr>
              <a:t>陰虛、盜汗、小兒常用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927411" y="3145613"/>
            <a:ext cx="2281473" cy="64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3233802" y="3409395"/>
            <a:ext cx="742950" cy="279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肉桂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56281" y="3409395"/>
            <a:ext cx="742950" cy="279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附子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041462" y="3178744"/>
            <a:ext cx="384680" cy="3611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783318" y="3178744"/>
            <a:ext cx="384680" cy="36115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腎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98138" y="3139589"/>
            <a:ext cx="5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熱藥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28523" y="5031329"/>
            <a:ext cx="2629994" cy="768507"/>
            <a:chOff x="414233" y="5821312"/>
            <a:chExt cx="2629994" cy="768507"/>
          </a:xfrm>
        </p:grpSpPr>
        <p:grpSp>
          <p:nvGrpSpPr>
            <p:cNvPr id="23" name="Group 22"/>
            <p:cNvGrpSpPr/>
            <p:nvPr/>
          </p:nvGrpSpPr>
          <p:grpSpPr>
            <a:xfrm>
              <a:off x="414233" y="5821312"/>
              <a:ext cx="2281473" cy="768507"/>
              <a:chOff x="414233" y="5821312"/>
              <a:chExt cx="2281473" cy="768507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14233" y="5821312"/>
                <a:ext cx="2281473" cy="7685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42364" y="6128687"/>
                <a:ext cx="742950" cy="3619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牛膝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64842" y="6128687"/>
                <a:ext cx="829655" cy="3619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車前子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756447" y="5838724"/>
              <a:ext cx="2287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處理下肢，利小便</a:t>
              </a:r>
              <a:endParaRPr lang="en-US" sz="1400" dirty="0"/>
            </a:p>
          </p:txBody>
        </p:sp>
      </p:grpSp>
      <p:cxnSp>
        <p:nvCxnSpPr>
          <p:cNvPr id="172" name="Straight Arrow Connector 171"/>
          <p:cNvCxnSpPr>
            <a:stCxn id="139" idx="2"/>
            <a:endCxn id="55" idx="0"/>
          </p:cNvCxnSpPr>
          <p:nvPr/>
        </p:nvCxnSpPr>
        <p:spPr>
          <a:xfrm>
            <a:off x="4068148" y="3792935"/>
            <a:ext cx="0" cy="2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2541795" y="3219630"/>
            <a:ext cx="430973" cy="4225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88" name="Oval 187"/>
          <p:cNvSpPr/>
          <p:nvPr/>
        </p:nvSpPr>
        <p:spPr>
          <a:xfrm>
            <a:off x="2585917" y="5097141"/>
            <a:ext cx="430973" cy="4225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89" name="Straight Arrow Connector 188"/>
          <p:cNvCxnSpPr>
            <a:stCxn id="55" idx="2"/>
            <a:endCxn id="150" idx="0"/>
          </p:cNvCxnSpPr>
          <p:nvPr/>
        </p:nvCxnSpPr>
        <p:spPr>
          <a:xfrm>
            <a:off x="4068148" y="4653046"/>
            <a:ext cx="1112" cy="37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0" idx="2"/>
            <a:endCxn id="56" idx="0"/>
          </p:cNvCxnSpPr>
          <p:nvPr/>
        </p:nvCxnSpPr>
        <p:spPr>
          <a:xfrm>
            <a:off x="4069260" y="5799836"/>
            <a:ext cx="3806" cy="26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0" idx="3"/>
            <a:endCxn id="55" idx="1"/>
          </p:cNvCxnSpPr>
          <p:nvPr/>
        </p:nvCxnSpPr>
        <p:spPr>
          <a:xfrm flipV="1">
            <a:off x="2258272" y="4328677"/>
            <a:ext cx="1112760" cy="14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73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158" y="55217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9053" y="3785393"/>
            <a:ext cx="4199719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3200">
                <a:latin typeface="KaiTi"/>
                <a:ea typeface="KaiTi"/>
                <a:cs typeface="KaiTi" charset="-122"/>
              </a:rPr>
              <a:t>調整陰陽虛實體質</a:t>
            </a:r>
            <a:endParaRPr lang="en-US" altLang="zh-TW" sz="3200">
              <a:latin typeface="KaiTi"/>
              <a:ea typeface="KaiTi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57" y="928365"/>
            <a:ext cx="2717707" cy="2739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59053" y="5096808"/>
            <a:ext cx="4199719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6600" dirty="0">
                <a:latin typeface="KaiTi"/>
                <a:ea typeface="KaiTi"/>
                <a:cs typeface="KaiTi" charset="-122"/>
              </a:rPr>
              <a:t>診斷心要</a:t>
            </a:r>
            <a:endParaRPr lang="zh-TW" altLang="en-US" sz="66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21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356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3356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3356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8243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356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131393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175843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175843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29431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981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5081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0818" y="6015952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993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1606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0616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10618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0618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10616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10617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175841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175841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96131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26406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4974356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74356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74356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4356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76294" y="148552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56041" y="115601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556040" y="156694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56041" y="199126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56040" y="24022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556041" y="27631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56040" y="310165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556041" y="392432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556040" y="433525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6039" y="475707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232316" y="1289134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232316" y="1700067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232316" y="1700066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76294" y="272751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232315" y="2535321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232316" y="2896270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232315" y="2942058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776294" y="449316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232316" y="4057441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232316" y="4468375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232316" y="4707707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56040" y="522794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232315" y="4707707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556510" y="34534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232785" y="2942058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355356" y="1226801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355356" y="1289134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355356" y="2124388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355356" y="2217401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355356" y="2535321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355356" y="3226258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355356" y="3226258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355356" y="1700067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355356" y="4057441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355356" y="4468374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355356" y="4890197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6659" y="1700066"/>
            <a:ext cx="1125771" cy="1322350"/>
            <a:chOff x="-67778" y="1179438"/>
            <a:chExt cx="1586865" cy="1762620"/>
          </a:xfrm>
        </p:grpSpPr>
        <p:sp>
          <p:nvSpPr>
            <p:cNvPr id="67" name="Rectangle 66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2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491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13723"/>
              </p:ext>
            </p:extLst>
          </p:nvPr>
        </p:nvGraphicFramePr>
        <p:xfrm>
          <a:off x="628649" y="619760"/>
          <a:ext cx="7886702" cy="5497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16">
                <a:tc>
                  <a:txBody>
                    <a:bodyPr/>
                    <a:lstStyle/>
                    <a:p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陽實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陰虛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陽虛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陰實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舌質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舌紅絳或舌紅或紫偏紅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舌紅，舌形瘦薄，有裂紋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舌淡白或淡暗或淡紫，胖大有齒痕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舌暗紅或暗紫或青紫，帶有瘀斑 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唇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 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偏紅</a:t>
                      </a:r>
                      <a:r>
                        <a:rPr lang="zh-TW" sz="3200" kern="10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─</a:t>
                      </a: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陰虛</a:t>
                      </a: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    </a:t>
                      </a: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偏白</a:t>
                      </a:r>
                      <a:r>
                        <a:rPr lang="zh-TW" sz="3200" kern="10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─血虛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 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紫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舌苔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無苔或苔黃膩，舌面乾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無苔，舌面乾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水滑苔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苔白厚膩，口水很多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331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74320" y="975361"/>
            <a:ext cx="8483600" cy="5069840"/>
            <a:chOff x="2171972" y="3193219"/>
            <a:chExt cx="6534292" cy="3432332"/>
          </a:xfrm>
        </p:grpSpPr>
        <p:sp>
          <p:nvSpPr>
            <p:cNvPr id="2" name="Rectangle 1"/>
            <p:cNvSpPr/>
            <p:nvPr/>
          </p:nvSpPr>
          <p:spPr>
            <a:xfrm>
              <a:off x="6472269" y="5029884"/>
              <a:ext cx="2233994" cy="10018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2171972" y="3776694"/>
              <a:ext cx="1648623" cy="1142999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用最大可行合理的力量下壓探察脈力存在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46" idx="2"/>
              <a:endCxn id="3" idx="0"/>
            </p:cNvCxnSpPr>
            <p:nvPr/>
          </p:nvCxnSpPr>
          <p:spPr>
            <a:xfrm>
              <a:off x="2996284" y="3539379"/>
              <a:ext cx="0" cy="23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124299" y="4191330"/>
              <a:ext cx="333272" cy="3215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有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19042" y="4098383"/>
              <a:ext cx="894254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可判定</a:t>
              </a:r>
              <a:r>
                <a:rPr lang="zh-TW" altLang="en-US" sz="1600" b="1" dirty="0">
                  <a:solidFill>
                    <a:schemeClr val="tx1"/>
                  </a:solidFill>
                </a:rPr>
                <a:t>有</a:t>
              </a:r>
              <a:r>
                <a:rPr lang="zh-TW" altLang="en-US" sz="1600" dirty="0">
                  <a:solidFill>
                    <a:schemeClr val="tx1"/>
                  </a:solidFill>
                </a:rPr>
                <a:t>底層脈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20595" y="4348194"/>
              <a:ext cx="303704" cy="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457571" y="4352104"/>
              <a:ext cx="161471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678859" y="4098383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>
                  <a:solidFill>
                    <a:schemeClr val="tx1"/>
                  </a:solidFill>
                </a:rPr>
                <a:t>此非虛脈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513296" y="4357128"/>
              <a:ext cx="16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685378" y="3719587"/>
              <a:ext cx="842010" cy="49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>
                  <a:solidFill>
                    <a:schemeClr val="tx1"/>
                  </a:solidFill>
                </a:rPr>
                <a:t>搏指有力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94332" y="3707712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實脈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flipV="1">
              <a:off x="6239905" y="3965856"/>
              <a:ext cx="445473" cy="3912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527388" y="3965856"/>
              <a:ext cx="266944" cy="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685565" y="4458394"/>
              <a:ext cx="842010" cy="49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只是有脈力感知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794519" y="4446519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平脈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527575" y="4704663"/>
              <a:ext cx="266944" cy="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239905" y="4357128"/>
              <a:ext cx="445660" cy="3475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96284" y="4919693"/>
              <a:ext cx="0" cy="74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829648" y="5666714"/>
              <a:ext cx="333272" cy="3215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C00000"/>
                  </a:solidFill>
                </a:rPr>
                <a:t>無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419815" y="5570892"/>
              <a:ext cx="894254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可判定為</a:t>
              </a:r>
              <a:r>
                <a:rPr lang="zh-TW" altLang="en-US" sz="1600" b="1" dirty="0">
                  <a:solidFill>
                    <a:schemeClr val="tx1"/>
                  </a:solidFill>
                </a:rPr>
                <a:t>虛脈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62920" y="5827488"/>
              <a:ext cx="256895" cy="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760421" y="5150757"/>
              <a:ext cx="1399972" cy="7605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依脈所配合虛實判定可找出各臟腑的虛實。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0421" y="6186355"/>
              <a:ext cx="1692448" cy="4306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比較左右二手之虛實可以得知氣血強弱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flipV="1">
              <a:off x="4314069" y="5531040"/>
              <a:ext cx="446352" cy="2985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4314069" y="5829637"/>
              <a:ext cx="446352" cy="5720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670379" y="6144020"/>
              <a:ext cx="2035885" cy="2046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100" dirty="0">
                  <a:solidFill>
                    <a:schemeClr val="tx1"/>
                  </a:solidFill>
                </a:rPr>
                <a:t>生理上</a:t>
              </a:r>
              <a:r>
                <a:rPr lang="en-US" altLang="zh-TW" sz="1100" dirty="0">
                  <a:solidFill>
                    <a:schemeClr val="tx1"/>
                  </a:solidFill>
                </a:rPr>
                <a:t>: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mr-IN" sz="1100" dirty="0" err="1">
                  <a:solidFill>
                    <a:schemeClr val="tx1"/>
                  </a:solidFill>
                </a:rPr>
                <a:t>男</a:t>
              </a:r>
              <a:r>
                <a:rPr lang="mr-IN" sz="1100" dirty="0">
                  <a:solidFill>
                    <a:schemeClr val="tx1"/>
                  </a:solidFill>
                </a:rPr>
                <a:t>: </a:t>
              </a:r>
              <a:r>
                <a:rPr lang="mr-IN" sz="1100" dirty="0" err="1">
                  <a:solidFill>
                    <a:schemeClr val="tx1"/>
                  </a:solidFill>
                </a:rPr>
                <a:t>氣分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右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r>
                <a:rPr lang="mr-IN" sz="1100" dirty="0">
                  <a:solidFill>
                    <a:schemeClr val="tx1"/>
                  </a:solidFill>
                </a:rPr>
                <a:t> &gt; </a:t>
              </a:r>
              <a:r>
                <a:rPr lang="mr-IN" sz="1100" dirty="0" err="1">
                  <a:solidFill>
                    <a:schemeClr val="tx1"/>
                  </a:solidFill>
                </a:rPr>
                <a:t>血分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左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endParaRPr lang="mr-IN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70377" y="6420857"/>
              <a:ext cx="2035886" cy="2046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100" dirty="0">
                  <a:solidFill>
                    <a:schemeClr val="tx1"/>
                  </a:solidFill>
                </a:rPr>
                <a:t>生理上</a:t>
              </a:r>
              <a:r>
                <a:rPr lang="en-US" altLang="zh-TW" sz="1100" dirty="0">
                  <a:solidFill>
                    <a:schemeClr val="tx1"/>
                  </a:solidFill>
                </a:rPr>
                <a:t>: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mr-IN" sz="1100" dirty="0" err="1">
                  <a:solidFill>
                    <a:schemeClr val="tx1"/>
                  </a:solidFill>
                </a:rPr>
                <a:t>女</a:t>
              </a:r>
              <a:r>
                <a:rPr lang="mr-IN" sz="1100" dirty="0">
                  <a:solidFill>
                    <a:schemeClr val="tx1"/>
                  </a:solidFill>
                </a:rPr>
                <a:t>: </a:t>
              </a:r>
              <a:r>
                <a:rPr lang="mr-IN" sz="1100" dirty="0" err="1">
                  <a:solidFill>
                    <a:schemeClr val="tx1"/>
                  </a:solidFill>
                </a:rPr>
                <a:t>血分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左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r>
                <a:rPr lang="mr-IN" sz="1100" dirty="0">
                  <a:solidFill>
                    <a:schemeClr val="tx1"/>
                  </a:solidFill>
                </a:rPr>
                <a:t> &gt; </a:t>
              </a:r>
              <a:r>
                <a:rPr lang="mr-IN" sz="1100" dirty="0" err="1">
                  <a:solidFill>
                    <a:schemeClr val="tx1"/>
                  </a:solidFill>
                </a:rPr>
                <a:t>氣分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右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endParaRPr lang="zh-TW" altLang="en-US" sz="11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9" name="Elbow Connector 28"/>
            <p:cNvCxnSpPr/>
            <p:nvPr/>
          </p:nvCxnSpPr>
          <p:spPr>
            <a:xfrm flipV="1">
              <a:off x="6452869" y="6246367"/>
              <a:ext cx="217510" cy="155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6452869" y="6401686"/>
              <a:ext cx="217508" cy="121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160393" y="5530809"/>
              <a:ext cx="311876" cy="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868001" y="5236720"/>
              <a:ext cx="1752326" cy="2837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2310" y="5202193"/>
              <a:ext cx="370873" cy="25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/>
                <a:t>右</a:t>
              </a:r>
              <a:endParaRPr lang="en-US" sz="20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425520" y="5234796"/>
              <a:ext cx="1355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014698" y="5234796"/>
              <a:ext cx="0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972600" y="5232970"/>
              <a:ext cx="3277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肺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92833" y="5229905"/>
              <a:ext cx="5002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/>
                <a:t>脾胃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75771" y="5225383"/>
              <a:ext cx="715873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腎陽</a:t>
              </a:r>
              <a:r>
                <a:rPr lang="zh-TW" altLang="en-US" sz="1000" dirty="0"/>
                <a:t>大便</a:t>
              </a:r>
              <a:endParaRPr lang="en-US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68001" y="5653634"/>
              <a:ext cx="1752326" cy="2837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2310" y="5619107"/>
              <a:ext cx="370873" cy="25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/>
                <a:t>左</a:t>
              </a:r>
              <a:endParaRPr lang="en-US" sz="20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425520" y="5651710"/>
              <a:ext cx="1355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14698" y="5651710"/>
              <a:ext cx="0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972600" y="5649884"/>
              <a:ext cx="3277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心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96473" y="5644796"/>
              <a:ext cx="5002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肝膽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73978" y="5648147"/>
              <a:ext cx="715873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腎陰</a:t>
              </a:r>
              <a:r>
                <a:rPr lang="zh-TW" altLang="en-US" sz="1000" dirty="0"/>
                <a:t>小便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360564" y="3193219"/>
              <a:ext cx="1271439" cy="346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判斷脈之虛實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813862" y="853451"/>
            <a:ext cx="1778593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109861" y="1149450"/>
            <a:ext cx="1186595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4774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430196" y="1469785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7" y="45866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105066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6" y="169133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509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1310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37745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4250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7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8874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120673"/>
            <a:ext cx="4199719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3200">
                <a:latin typeface="KaiTi"/>
                <a:ea typeface="KaiTi"/>
                <a:cs typeface="KaiTi" charset="-122"/>
              </a:rPr>
              <a:t>調整陰陽虛實體質</a:t>
            </a:r>
            <a:endParaRPr lang="en-US" altLang="zh-TW" sz="3200" dirty="0">
              <a:latin typeface="KaiTi"/>
              <a:ea typeface="KaiTi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8893" y="5372046"/>
            <a:ext cx="4199719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6600" dirty="0">
                <a:latin typeface="KaiTi"/>
                <a:ea typeface="KaiTi"/>
                <a:cs typeface="KaiTi" charset="-122"/>
              </a:rPr>
              <a:t>案例說明</a:t>
            </a:r>
            <a:endParaRPr lang="zh-TW" altLang="en-US" sz="66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234015"/>
            <a:ext cx="2717707" cy="27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53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356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3356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3356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8243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356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131393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175843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175843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29431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981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5081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0818" y="6015952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993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1606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0616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10618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0618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10616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10617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175841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175841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96131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26406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4974356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74356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74356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4356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76294" y="148552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56041" y="115601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556040" y="156694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56041" y="199126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56040" y="24022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556041" y="27631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56040" y="310165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556041" y="392432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556040" y="433525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6039" y="475707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232316" y="1289134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232316" y="1700067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232316" y="1700066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76294" y="272751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232315" y="2535321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232316" y="2896270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232315" y="2942058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776294" y="449316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232316" y="4057441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232316" y="4468375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232316" y="4707707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56040" y="522794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232315" y="4707707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556510" y="34534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232785" y="2942058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355356" y="1226801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355356" y="1289134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355356" y="2124388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355356" y="2217401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355356" y="2535321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355356" y="3226258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355356" y="3226258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355356" y="1700067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355356" y="4057441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355356" y="4468374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355356" y="4890197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36659" y="1700066"/>
            <a:ext cx="1125771" cy="1322350"/>
            <a:chOff x="-67778" y="1179438"/>
            <a:chExt cx="1586865" cy="1762620"/>
          </a:xfrm>
        </p:grpSpPr>
        <p:sp>
          <p:nvSpPr>
            <p:cNvPr id="68" name="Rectangle 67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2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6987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585055"/>
            <a:ext cx="878170" cy="48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208627"/>
            <a:ext cx="4321187" cy="75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呼吸困難短氣、聲音無力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肺氣虛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少氣懶、氣喘、氣逆、胸口悶、胸脅苦滿、眩暈、全身倦怠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285847"/>
            <a:ext cx="2339" cy="103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>
            <a:off x="1626490" y="1073576"/>
            <a:ext cx="866084" cy="402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99184" y="1956321"/>
            <a:ext cx="2786343" cy="66225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大氣下陷而虛者的脈象成為其辨證之關鍵，即沉遲微弱，關前尤甚。其劇者，或六脈不全，或參伍不調，脈細如絲等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515225" y="2125139"/>
            <a:ext cx="1422926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升陷</a:t>
            </a:r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7085527" y="2287450"/>
            <a:ext cx="429698" cy="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562350" y="5422382"/>
            <a:ext cx="2749567" cy="107298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中氣下陷之證之脫肛、子宮下垂、胃下垂、久瀉久痢。另可能兼氣虛發熱證。發熱、自汗出、渴喜熱湯、少氣懶言、肢體倦怠乏力，舌淡、苔白、脈虛軟無力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5794548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</a:t>
            </a:r>
            <a:r>
              <a:rPr lang="ja-JP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7" idx="3"/>
            <a:endCxn id="149" idx="1"/>
          </p:cNvCxnSpPr>
          <p:nvPr/>
        </p:nvCxnSpPr>
        <p:spPr>
          <a:xfrm>
            <a:off x="6311917" y="5958873"/>
            <a:ext cx="312281" cy="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414238" y="2454422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宗氣下陷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21530" y="5661770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經氣下陷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>
            <a:off x="1628233" y="4534043"/>
            <a:ext cx="793297" cy="1421589"/>
          </a:xfrm>
          <a:prstGeom prst="bentConnector3">
            <a:avLst>
              <a:gd name="adj1" fmla="val 6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628233" y="2748284"/>
            <a:ext cx="786005" cy="1785759"/>
          </a:xfrm>
          <a:prstGeom prst="bentConnector3">
            <a:avLst>
              <a:gd name="adj1" fmla="val 65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208627"/>
            <a:ext cx="1416959" cy="752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宗氣下陷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大氣下陷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492574" y="1120230"/>
            <a:ext cx="1416959" cy="71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中氣下陷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>
            <a:off x="3921619" y="585055"/>
            <a:ext cx="431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90" y="1162076"/>
            <a:ext cx="4321187" cy="62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氣短乏力，神疲懶言，脘腹脹墜，久泄脫肛，陰挺，舌質淡胖，脈細緩無力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09533" y="1474504"/>
            <a:ext cx="443557" cy="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6924" y="2451993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生黄耆</a:t>
            </a:r>
            <a:r>
              <a:rPr lang="en-US" altLang="zh-CN" sz="1050" dirty="0"/>
              <a:t>18g</a:t>
            </a:r>
            <a:r>
              <a:rPr lang="zh-TW" altLang="en-US" sz="1050" dirty="0"/>
              <a:t>  </a:t>
            </a:r>
            <a:r>
              <a:rPr lang="zh-CN" altLang="en-US" sz="1050" dirty="0"/>
              <a:t>知母</a:t>
            </a:r>
            <a:r>
              <a:rPr lang="en-US" altLang="zh-CN" sz="1050" dirty="0"/>
              <a:t>9g</a:t>
            </a:r>
            <a:r>
              <a:rPr lang="zh-TW" altLang="en-US" sz="1050" dirty="0"/>
              <a:t>  </a:t>
            </a:r>
            <a:r>
              <a:rPr lang="zh-CN" altLang="en-US" sz="1050" dirty="0"/>
              <a:t>柴胡</a:t>
            </a:r>
            <a:r>
              <a:rPr lang="en-US" altLang="zh-CN" sz="1050" dirty="0"/>
              <a:t>5g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r>
              <a:rPr lang="zh-CN" altLang="en-US" sz="1050" dirty="0"/>
              <a:t>桔梗</a:t>
            </a:r>
            <a:r>
              <a:rPr lang="en-US" altLang="zh-CN" sz="1050" dirty="0"/>
              <a:t>5g</a:t>
            </a:r>
            <a:r>
              <a:rPr lang="zh-TW" altLang="en-US" sz="1050" dirty="0"/>
              <a:t>  </a:t>
            </a:r>
            <a:r>
              <a:rPr lang="zh-CN" altLang="en-US" sz="1050" dirty="0"/>
              <a:t>升麻</a:t>
            </a:r>
            <a:r>
              <a:rPr lang="en-US" altLang="zh-CN" sz="1050" dirty="0"/>
              <a:t>3g</a:t>
            </a:r>
            <a:endParaRPr lang="en-US" sz="1050" dirty="0"/>
          </a:p>
        </p:txBody>
      </p:sp>
      <p:cxnSp>
        <p:nvCxnSpPr>
          <p:cNvPr id="67" name="Straight Connector 66"/>
          <p:cNvCxnSpPr>
            <a:stCxn id="119" idx="3"/>
            <a:endCxn id="147" idx="1"/>
          </p:cNvCxnSpPr>
          <p:nvPr/>
        </p:nvCxnSpPr>
        <p:spPr>
          <a:xfrm>
            <a:off x="3330487" y="5955632"/>
            <a:ext cx="231863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29417" y="2798887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大氣下陷之實證為結胸證。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較輕者「正在心下，按之則痛，脈浮滑者」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按了才痛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515225" y="2946719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80" idx="3"/>
            <a:endCxn id="81" idx="1"/>
          </p:cNvCxnSpPr>
          <p:nvPr/>
        </p:nvCxnSpPr>
        <p:spPr>
          <a:xfrm flipV="1">
            <a:off x="7085527" y="3111848"/>
            <a:ext cx="429698" cy="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7" idx="6"/>
            <a:endCxn id="80" idx="1"/>
          </p:cNvCxnSpPr>
          <p:nvPr/>
        </p:nvCxnSpPr>
        <p:spPr>
          <a:xfrm flipV="1">
            <a:off x="4121621" y="3115783"/>
            <a:ext cx="207796" cy="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31643" y="206056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635477" y="2887866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118" idx="3"/>
            <a:endCxn id="47" idx="2"/>
          </p:cNvCxnSpPr>
          <p:nvPr/>
        </p:nvCxnSpPr>
        <p:spPr>
          <a:xfrm flipV="1">
            <a:off x="3323195" y="2292078"/>
            <a:ext cx="308448" cy="456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8" idx="3"/>
            <a:endCxn id="87" idx="2"/>
          </p:cNvCxnSpPr>
          <p:nvPr/>
        </p:nvCxnSpPr>
        <p:spPr>
          <a:xfrm>
            <a:off x="3323195" y="2748284"/>
            <a:ext cx="312282" cy="37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141" idx="1"/>
          </p:cNvCxnSpPr>
          <p:nvPr/>
        </p:nvCxnSpPr>
        <p:spPr>
          <a:xfrm flipV="1">
            <a:off x="4117787" y="2287450"/>
            <a:ext cx="181397" cy="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631643" y="3661711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更實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329417" y="3571569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陷胸湯證更重者「結胸熱實，脈沉緊而實，心下痛，按之石硬者」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不按就痛，按了更痛且很硬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15225" y="3719401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6" name="Straight Connector 135"/>
          <p:cNvCxnSpPr>
            <a:stCxn id="134" idx="3"/>
          </p:cNvCxnSpPr>
          <p:nvPr/>
        </p:nvCxnSpPr>
        <p:spPr>
          <a:xfrm flipV="1">
            <a:off x="7085527" y="3884531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6"/>
            <a:endCxn id="134" idx="1"/>
          </p:cNvCxnSpPr>
          <p:nvPr/>
        </p:nvCxnSpPr>
        <p:spPr>
          <a:xfrm flipV="1">
            <a:off x="4117787" y="3888465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43270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77184" y="3297433"/>
            <a:ext cx="155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黃連</a:t>
            </a:r>
            <a:r>
              <a:rPr lang="en-US" altLang="zh-TW" sz="1000" dirty="0"/>
              <a:t>6 </a:t>
            </a:r>
            <a:r>
              <a:rPr lang="zh-TW" altLang="en-US" sz="1000" dirty="0"/>
              <a:t>半夏</a:t>
            </a:r>
            <a:r>
              <a:rPr lang="en-US" altLang="zh-TW" sz="1000" dirty="0"/>
              <a:t>12 </a:t>
            </a:r>
            <a:r>
              <a:rPr lang="zh-TW" altLang="en-US" sz="1000" dirty="0"/>
              <a:t>瓜蔞實</a:t>
            </a:r>
            <a:r>
              <a:rPr lang="en-US" altLang="zh-TW" sz="1000" dirty="0"/>
              <a:t>20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stCxn id="87" idx="4"/>
            <a:endCxn id="133" idx="0"/>
          </p:cNvCxnSpPr>
          <p:nvPr/>
        </p:nvCxnSpPr>
        <p:spPr>
          <a:xfrm flipH="1">
            <a:off x="3874715" y="3350902"/>
            <a:ext cx="3834" cy="310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631643" y="447443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有水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29417" y="4384288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瀉熱開結，化飲通便。「 結胸者，項亦強，如柔痙狀，下之則和 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頸項也開始強硬了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15225" y="4532120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大陷胸丸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7085527" y="4697250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7787" y="4701184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77775" y="4887111"/>
            <a:ext cx="183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/>
              <a:t>大黃10g  葶藶子10g  芒硝10g  </a:t>
            </a:r>
            <a:endParaRPr lang="en-US" sz="1000" dirty="0"/>
          </a:p>
          <a:p>
            <a:r>
              <a:rPr lang="mr-IN" sz="1000" dirty="0"/>
              <a:t>杏仁10g  甘遂4g</a:t>
            </a:r>
            <a:endParaRPr lang="en-US" sz="1000" dirty="0"/>
          </a:p>
        </p:txBody>
      </p:sp>
      <p:cxnSp>
        <p:nvCxnSpPr>
          <p:cNvPr id="150" name="Straight Arrow Connector 149"/>
          <p:cNvCxnSpPr>
            <a:stCxn id="133" idx="4"/>
            <a:endCxn id="139" idx="0"/>
          </p:cNvCxnSpPr>
          <p:nvPr/>
        </p:nvCxnSpPr>
        <p:spPr>
          <a:xfrm>
            <a:off x="3874715" y="4124747"/>
            <a:ext cx="0" cy="34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24198" y="6111443"/>
            <a:ext cx="20970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黃耆</a:t>
            </a:r>
            <a:r>
              <a:rPr lang="en-US" altLang="zh-TW" sz="1050" dirty="0"/>
              <a:t>18 </a:t>
            </a:r>
            <a:r>
              <a:rPr lang="zh-TW" altLang="en-US" sz="1050" dirty="0"/>
              <a:t>甘草</a:t>
            </a:r>
            <a:r>
              <a:rPr lang="en-US" altLang="zh-TW" sz="1050" dirty="0"/>
              <a:t>9 </a:t>
            </a:r>
            <a:r>
              <a:rPr lang="zh-TW" altLang="en-US" sz="1050" dirty="0"/>
              <a:t>人參</a:t>
            </a:r>
            <a:r>
              <a:rPr lang="en-US" altLang="zh-TW" sz="1050" dirty="0"/>
              <a:t>6 </a:t>
            </a:r>
            <a:r>
              <a:rPr lang="zh-TW" altLang="en-US" sz="1050" dirty="0"/>
              <a:t>當歸</a:t>
            </a:r>
            <a:r>
              <a:rPr lang="en-US" altLang="zh-TW" sz="1050" dirty="0"/>
              <a:t>3 </a:t>
            </a:r>
            <a:r>
              <a:rPr lang="zh-TW" altLang="en-US" sz="1050" dirty="0"/>
              <a:t>橘皮</a:t>
            </a:r>
            <a:r>
              <a:rPr lang="en-US" altLang="zh-TW" sz="1050" dirty="0"/>
              <a:t>6 </a:t>
            </a:r>
          </a:p>
          <a:p>
            <a:r>
              <a:rPr lang="zh-TW" altLang="en-US" sz="1050" dirty="0"/>
              <a:t>升麻</a:t>
            </a:r>
            <a:r>
              <a:rPr lang="en-US" altLang="zh-TW" sz="1050" dirty="0"/>
              <a:t>6 </a:t>
            </a:r>
            <a:r>
              <a:rPr lang="zh-TW" altLang="en-US" sz="1050" dirty="0"/>
              <a:t>柴胡</a:t>
            </a:r>
            <a:r>
              <a:rPr lang="en-US" altLang="zh-TW" sz="1050" dirty="0"/>
              <a:t>6 </a:t>
            </a:r>
            <a:r>
              <a:rPr lang="zh-TW" altLang="en-US" sz="1050" dirty="0"/>
              <a:t>白朮</a:t>
            </a:r>
            <a:r>
              <a:rPr lang="en-US" altLang="zh-TW" sz="1050" dirty="0"/>
              <a:t>9</a:t>
            </a:r>
            <a:endParaRPr lang="en-US" sz="105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6230" y="300307"/>
            <a:ext cx="1087431" cy="1235340"/>
            <a:chOff x="-67778" y="1179438"/>
            <a:chExt cx="1586865" cy="1762620"/>
          </a:xfrm>
        </p:grpSpPr>
        <p:sp>
          <p:nvSpPr>
            <p:cNvPr id="54" name="Rectangle 53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83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527995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2492831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928" y="2281535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治療血虛的基礎方，泛治各種類型的貧血，特別是紅血球不足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199" y="2484451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>
            <a:off x="5094603" y="2734823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2737883"/>
            <a:ext cx="272144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3982704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氣血虛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3928" y="3982704"/>
            <a:ext cx="1420675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以補氣方帶動生血的作用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199" y="3982704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4" name="Straight Connector 33"/>
          <p:cNvCxnSpPr>
            <a:stCxn id="33" idx="1"/>
            <a:endCxn id="32" idx="3"/>
          </p:cNvCxnSpPr>
          <p:nvPr/>
        </p:nvCxnSpPr>
        <p:spPr>
          <a:xfrm flipH="1">
            <a:off x="5094603" y="4233076"/>
            <a:ext cx="3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31" idx="3"/>
          </p:cNvCxnSpPr>
          <p:nvPr/>
        </p:nvCxnSpPr>
        <p:spPr>
          <a:xfrm flipH="1">
            <a:off x="3401784" y="4233076"/>
            <a:ext cx="27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92862" y="3284886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八珍湯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0" name="Elbow Connector 49"/>
          <p:cNvCxnSpPr>
            <a:stCxn id="28" idx="3"/>
            <a:endCxn id="48" idx="1"/>
          </p:cNvCxnSpPr>
          <p:nvPr/>
        </p:nvCxnSpPr>
        <p:spPr>
          <a:xfrm>
            <a:off x="6319156" y="2734823"/>
            <a:ext cx="273706" cy="800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3"/>
            <a:endCxn id="48" idx="1"/>
          </p:cNvCxnSpPr>
          <p:nvPr/>
        </p:nvCxnSpPr>
        <p:spPr>
          <a:xfrm flipV="1">
            <a:off x="6319156" y="3535258"/>
            <a:ext cx="273706" cy="697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2" idx="1"/>
          </p:cNvCxnSpPr>
          <p:nvPr/>
        </p:nvCxnSpPr>
        <p:spPr>
          <a:xfrm>
            <a:off x="2266033" y="2740267"/>
            <a:ext cx="226794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253" y="21835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當歸、熟地、芍藥、川芎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2016" y="4483446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人參 、甘草、茯苓、白朮</a:t>
            </a:r>
            <a:r>
              <a:rPr lang="bg-BG" sz="1400" dirty="0"/>
              <a:t> 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2993574"/>
            <a:ext cx="0" cy="9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92827" y="537063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煩燥不眠較嚴重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" idx="2"/>
            <a:endCxn id="66" idx="1"/>
          </p:cNvCxnSpPr>
          <p:nvPr/>
        </p:nvCxnSpPr>
        <p:spPr>
          <a:xfrm rot="5400000">
            <a:off x="1406353" y="4080049"/>
            <a:ext cx="2627428" cy="454479"/>
          </a:xfrm>
          <a:prstGeom prst="bentConnector4">
            <a:avLst>
              <a:gd name="adj1" fmla="val 18305"/>
              <a:gd name="adj2" fmla="val 15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716154" y="5369530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歸脾湯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9" name="Straight Connector 88"/>
          <p:cNvCxnSpPr>
            <a:stCxn id="88" idx="1"/>
            <a:endCxn id="66" idx="3"/>
          </p:cNvCxnSpPr>
          <p:nvPr/>
        </p:nvCxnSpPr>
        <p:spPr>
          <a:xfrm flipH="1">
            <a:off x="3401784" y="5619902"/>
            <a:ext cx="314370" cy="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80101" y="5862253"/>
            <a:ext cx="28669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人參、 炙甘草、 白朮、茯苓、 黃耆、 </a:t>
            </a:r>
          </a:p>
          <a:p>
            <a:r>
              <a:rPr lang="en-US" sz="1100" dirty="0"/>
              <a:t>當歸、棗仁、桂圓、遠志、木香、生薑、</a:t>
            </a:r>
          </a:p>
          <a:p>
            <a:r>
              <a:rPr lang="en-US" sz="1100" dirty="0"/>
              <a:t>大棗</a:t>
            </a:r>
          </a:p>
        </p:txBody>
      </p:sp>
      <p:cxnSp>
        <p:nvCxnSpPr>
          <p:cNvPr id="96" name="Elbow Connector 95"/>
          <p:cNvCxnSpPr>
            <a:stCxn id="33" idx="2"/>
            <a:endCxn id="88" idx="0"/>
          </p:cNvCxnSpPr>
          <p:nvPr/>
        </p:nvCxnSpPr>
        <p:spPr>
          <a:xfrm rot="5400000">
            <a:off x="4574615" y="4079466"/>
            <a:ext cx="886083" cy="169404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492827" y="86194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月經不調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2" idx="0"/>
            <a:endCxn id="97" idx="2"/>
          </p:cNvCxnSpPr>
          <p:nvPr/>
        </p:nvCxnSpPr>
        <p:spPr>
          <a:xfrm flipV="1">
            <a:off x="2947306" y="1362690"/>
            <a:ext cx="0" cy="11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944063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99893" y="1553354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婦女水濕較重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872907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10198" y="1480901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>
            <a:off x="5159828" y="1120773"/>
            <a:ext cx="250371" cy="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1" idx="3"/>
            <a:endCxn id="103" idx="1"/>
          </p:cNvCxnSpPr>
          <p:nvPr/>
        </p:nvCxnSpPr>
        <p:spPr>
          <a:xfrm>
            <a:off x="5159828" y="1730064"/>
            <a:ext cx="250370" cy="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100" idx="1"/>
          </p:cNvCxnSpPr>
          <p:nvPr/>
        </p:nvCxnSpPr>
        <p:spPr>
          <a:xfrm>
            <a:off x="3401784" y="1112319"/>
            <a:ext cx="498109" cy="8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1" idx="1"/>
          </p:cNvCxnSpPr>
          <p:nvPr/>
        </p:nvCxnSpPr>
        <p:spPr>
          <a:xfrm>
            <a:off x="3401784" y="1112319"/>
            <a:ext cx="498109" cy="617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85211" y="4868787"/>
            <a:ext cx="127351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十全大補湯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5" name="Elbow Connector 114"/>
          <p:cNvCxnSpPr>
            <a:stCxn id="48" idx="3"/>
            <a:endCxn id="116" idx="0"/>
          </p:cNvCxnSpPr>
          <p:nvPr/>
        </p:nvCxnSpPr>
        <p:spPr>
          <a:xfrm>
            <a:off x="7501819" y="3535258"/>
            <a:ext cx="609265" cy="52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43709" y="4056916"/>
            <a:ext cx="1134749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同時體質</a:t>
            </a:r>
            <a:r>
              <a:rPr lang="zh-TW" altLang="en-US" sz="1200" b="1" dirty="0">
                <a:solidFill>
                  <a:srgbClr val="FF0000"/>
                </a:solidFill>
              </a:rPr>
              <a:t>偏寒</a:t>
            </a:r>
            <a:r>
              <a:rPr lang="zh-TW" altLang="en-US" sz="1200" dirty="0">
                <a:solidFill>
                  <a:schemeClr val="tx1"/>
                </a:solidFill>
              </a:rPr>
              <a:t>偏虛較重</a:t>
            </a:r>
          </a:p>
        </p:txBody>
      </p:sp>
      <p:cxnSp>
        <p:nvCxnSpPr>
          <p:cNvPr id="120" name="Straight Arrow Connector 119"/>
          <p:cNvCxnSpPr>
            <a:stCxn id="116" idx="2"/>
            <a:endCxn id="113" idx="0"/>
          </p:cNvCxnSpPr>
          <p:nvPr/>
        </p:nvCxnSpPr>
        <p:spPr>
          <a:xfrm>
            <a:off x="8111084" y="4557659"/>
            <a:ext cx="10886" cy="3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771898" y="3356776"/>
            <a:ext cx="1235529" cy="42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當歸補血湯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Arrow Connector 125"/>
          <p:cNvCxnSpPr>
            <a:stCxn id="32" idx="0"/>
            <a:endCxn id="125" idx="2"/>
          </p:cNvCxnSpPr>
          <p:nvPr/>
        </p:nvCxnSpPr>
        <p:spPr>
          <a:xfrm flipV="1">
            <a:off x="4384266" y="3785629"/>
            <a:ext cx="5397" cy="19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33144" y="34859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當歸、黃耆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885126" y="367149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95432" y="37803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>
            <a:stCxn id="136" idx="3"/>
            <a:endCxn id="137" idx="1"/>
          </p:cNvCxnSpPr>
          <p:nvPr/>
        </p:nvCxnSpPr>
        <p:spPr>
          <a:xfrm flipV="1">
            <a:off x="5145061" y="543165"/>
            <a:ext cx="250371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97" idx="3"/>
            <a:endCxn id="136" idx="1"/>
          </p:cNvCxnSpPr>
          <p:nvPr/>
        </p:nvCxnSpPr>
        <p:spPr>
          <a:xfrm flipV="1">
            <a:off x="3401784" y="543859"/>
            <a:ext cx="483342" cy="568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543709" y="54036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、肉桂、黃耆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176483" y="1349828"/>
            <a:ext cx="1259935" cy="76244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可把組織中水液收回至血管，可治血漿不足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103" idx="3"/>
            <a:endCxn id="51" idx="1"/>
          </p:cNvCxnSpPr>
          <p:nvPr/>
        </p:nvCxnSpPr>
        <p:spPr>
          <a:xfrm flipV="1">
            <a:off x="6770913" y="1731050"/>
            <a:ext cx="405570" cy="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9160" y="671433"/>
            <a:ext cx="1087431" cy="1235340"/>
            <a:chOff x="-67778" y="1179438"/>
            <a:chExt cx="1586865" cy="1762620"/>
          </a:xfrm>
        </p:grpSpPr>
        <p:sp>
          <p:nvSpPr>
            <p:cNvPr id="55" name="Rectangle 54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68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71931" y="2534330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369547" y="1325592"/>
            <a:ext cx="1751549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19394" y="1975439"/>
            <a:ext cx="451855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725788" y="202959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b="1" dirty="0">
                <a:solidFill>
                  <a:schemeClr val="tx1"/>
                </a:solidFill>
              </a:rPr>
              <a:t>脾為生痰之源</a:t>
            </a:r>
            <a:r>
              <a:rPr lang="zh-TW" altLang="en-US" sz="1200" dirty="0">
                <a:solidFill>
                  <a:schemeClr val="tx1"/>
                </a:solidFill>
              </a:rPr>
              <a:t>，</a:t>
            </a:r>
            <a:r>
              <a:rPr lang="zh-TW" altLang="en-US" sz="1200" b="1" dirty="0">
                <a:solidFill>
                  <a:schemeClr val="tx1"/>
                </a:solidFill>
              </a:rPr>
              <a:t>肺為儲痰之器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286" y="320915"/>
            <a:ext cx="1555828" cy="9237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去痰的</a:t>
            </a:r>
            <a:r>
              <a:rPr lang="zh-TW" altLang="en-US" sz="1400" b="1">
                <a:solidFill>
                  <a:schemeClr val="tx1"/>
                </a:solidFill>
              </a:rPr>
              <a:t>主要原理及診治要點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31666" y="1559476"/>
            <a:ext cx="3210737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痰水仍較清稀時。黏度較低，也較易咳出，多屬寒痰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324040" y="164890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674914" y="1816436"/>
            <a:ext cx="456752" cy="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311163" y="216143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4" idx="1"/>
          </p:cNvCxnSpPr>
          <p:nvPr/>
        </p:nvCxnSpPr>
        <p:spPr>
          <a:xfrm flipV="1">
            <a:off x="4662037" y="2324817"/>
            <a:ext cx="497788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578286" y="1738253"/>
            <a:ext cx="1578796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介於飲和痰之間的狀態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>
            <a:endCxn id="95" idx="1"/>
          </p:cNvCxnSpPr>
          <p:nvPr/>
        </p:nvCxnSpPr>
        <p:spPr>
          <a:xfrm>
            <a:off x="4662037" y="2330744"/>
            <a:ext cx="497788" cy="273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168332" y="4265674"/>
            <a:ext cx="2277326" cy="789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1818218"/>
            <a:ext cx="1166958" cy="264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082475"/>
            <a:ext cx="1154081" cy="248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25788" y="645027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強健脾胃，令脾胃運化水濕的力量增強才是調整痰濕體質的根本</a:t>
            </a:r>
            <a:r>
              <a:rPr lang="en-US" altLang="zh-TW" sz="1200" dirty="0">
                <a:solidFill>
                  <a:schemeClr val="tx1"/>
                </a:solidFill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36633" y="22000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633" y="2479565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159825" y="2202373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59825" y="2481911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925250" y="2322471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25250" y="2602009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  <a:endCxn id="83" idx="1"/>
          </p:cNvCxnSpPr>
          <p:nvPr/>
        </p:nvCxnSpPr>
        <p:spPr>
          <a:xfrm flipV="1">
            <a:off x="3134114" y="373012"/>
            <a:ext cx="591674" cy="40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84" idx="1"/>
          </p:cNvCxnSpPr>
          <p:nvPr/>
        </p:nvCxnSpPr>
        <p:spPr>
          <a:xfrm>
            <a:off x="3134114" y="782781"/>
            <a:ext cx="591674" cy="3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745104" y="1127948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痰由清稀近於「飲」而漸濃濁，由白變黃。注意有形之痰的顏色變化</a:t>
            </a:r>
          </a:p>
        </p:txBody>
      </p:sp>
      <p:cxnSp>
        <p:nvCxnSpPr>
          <p:cNvPr id="104" name="Elbow Connector 103"/>
          <p:cNvCxnSpPr>
            <a:stCxn id="11" idx="3"/>
            <a:endCxn id="103" idx="1"/>
          </p:cNvCxnSpPr>
          <p:nvPr/>
        </p:nvCxnSpPr>
        <p:spPr>
          <a:xfrm>
            <a:off x="3134114" y="782781"/>
            <a:ext cx="610990" cy="515220"/>
          </a:xfrm>
          <a:prstGeom prst="bentConnector3">
            <a:avLst>
              <a:gd name="adj1" fmla="val 4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64664" y="2875567"/>
            <a:ext cx="3083737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痰水漸濃、黏度加大，但未轉黃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257038" y="287451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 flipV="1">
            <a:off x="4607912" y="3042835"/>
            <a:ext cx="456752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244161" y="32981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60" idx="1"/>
          </p:cNvCxnSpPr>
          <p:nvPr/>
        </p:nvCxnSpPr>
        <p:spPr>
          <a:xfrm>
            <a:off x="4595036" y="3467453"/>
            <a:ext cx="497787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2888490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痰仍多為有形而擾肺系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Elbow Connector 134"/>
          <p:cNvCxnSpPr>
            <a:stCxn id="132" idx="3"/>
            <a:endCxn id="161" idx="1"/>
          </p:cNvCxnSpPr>
          <p:nvPr/>
        </p:nvCxnSpPr>
        <p:spPr>
          <a:xfrm>
            <a:off x="4595035" y="3467452"/>
            <a:ext cx="497788" cy="361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3744" y="335261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53744" y="370617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92823" y="335261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集中在咽喉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092823" y="370617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160" idx="3"/>
            <a:endCxn id="154" idx="1"/>
          </p:cNvCxnSpPr>
          <p:nvPr/>
        </p:nvCxnSpPr>
        <p:spPr>
          <a:xfrm>
            <a:off x="6278808" y="3474102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1" idx="3"/>
            <a:endCxn id="156" idx="1"/>
          </p:cNvCxnSpPr>
          <p:nvPr/>
        </p:nvCxnSpPr>
        <p:spPr>
          <a:xfrm>
            <a:off x="6278808" y="3828622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043826"/>
            <a:ext cx="1122924" cy="188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232712"/>
            <a:ext cx="1110047" cy="234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62526" y="2982542"/>
            <a:ext cx="288938" cy="789277"/>
          </a:xfrm>
          <a:prstGeom prst="bentConnector4">
            <a:avLst>
              <a:gd name="adj1" fmla="val -79117"/>
              <a:gd name="adj2" fmla="val 84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97549" y="4457375"/>
            <a:ext cx="1055401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加上五苓散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53744" y="4121792"/>
            <a:ext cx="1594657" cy="244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>
                <a:solidFill>
                  <a:schemeClr val="tx1"/>
                </a:solidFill>
                <a:latin typeface="+mn-ea"/>
                <a:cs typeface="KaiTi" charset="-122"/>
              </a:rPr>
              <a:t>痰飲甚多而成痞</a:t>
            </a:r>
            <a:endParaRPr lang="en-US" sz="1100" b="1" dirty="0">
              <a:solidFill>
                <a:schemeClr val="tx1"/>
              </a:solidFill>
              <a:latin typeface="+mn-ea"/>
              <a:cs typeface="KaiTi" charset="-122"/>
            </a:endParaRPr>
          </a:p>
        </p:txBody>
      </p:sp>
      <p:cxnSp>
        <p:nvCxnSpPr>
          <p:cNvPr id="60" name="Straight Arrow Connector 59"/>
          <p:cNvCxnSpPr>
            <a:stCxn id="156" idx="2"/>
            <a:endCxn id="169" idx="0"/>
          </p:cNvCxnSpPr>
          <p:nvPr/>
        </p:nvCxnSpPr>
        <p:spPr>
          <a:xfrm>
            <a:off x="7351073" y="3951066"/>
            <a:ext cx="0" cy="1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9" idx="1"/>
            <a:endCxn id="167" idx="1"/>
          </p:cNvCxnSpPr>
          <p:nvPr/>
        </p:nvCxnSpPr>
        <p:spPr>
          <a:xfrm rot="10800000" flipV="1">
            <a:off x="5397550" y="4244235"/>
            <a:ext cx="1156195" cy="335583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823372" y="4457375"/>
            <a:ext cx="1325029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7" name="Straight Arrow Connector 176"/>
          <p:cNvCxnSpPr>
            <a:stCxn id="167" idx="3"/>
            <a:endCxn id="174" idx="1"/>
          </p:cNvCxnSpPr>
          <p:nvPr/>
        </p:nvCxnSpPr>
        <p:spPr>
          <a:xfrm>
            <a:off x="6452950" y="4579819"/>
            <a:ext cx="37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5560710"/>
            <a:ext cx="1746646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久痰難化而至暈眩</a:t>
            </a:r>
            <a:r>
              <a:rPr lang="en-US" altLang="zh-TW" sz="1400" b="1" dirty="0">
                <a:solidFill>
                  <a:schemeClr val="tx1"/>
                </a:solidFill>
              </a:rPr>
              <a:t>(</a:t>
            </a:r>
            <a:r>
              <a:rPr lang="zh-TW" altLang="en-US" sz="1400" b="1" dirty="0">
                <a:solidFill>
                  <a:schemeClr val="tx1"/>
                </a:solidFill>
              </a:rPr>
              <a:t>痰引起之暈眩</a:t>
            </a:r>
            <a:r>
              <a:rPr lang="en-US" altLang="zh-TW" sz="1400" b="1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012399" y="5673963"/>
            <a:ext cx="270283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半夏天麻白朮湯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2" name="Straight Arrow Connector 201"/>
          <p:cNvCxnSpPr>
            <a:stCxn id="183" idx="3"/>
            <a:endCxn id="201" idx="1"/>
          </p:cNvCxnSpPr>
          <p:nvPr/>
        </p:nvCxnSpPr>
        <p:spPr>
          <a:xfrm flipV="1">
            <a:off x="3448280" y="5796407"/>
            <a:ext cx="564119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701634" y="4740558"/>
            <a:ext cx="1432480" cy="6884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痰化熱而呈黃色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34" idx="2"/>
            <a:endCxn id="204" idx="0"/>
          </p:cNvCxnSpPr>
          <p:nvPr/>
        </p:nvCxnSpPr>
        <p:spPr>
          <a:xfrm>
            <a:off x="2417874" y="3576933"/>
            <a:ext cx="0" cy="1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064664" y="47963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小青龍加石膏湯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64664" y="51499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麻杏甘石湯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03743" y="4796366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初起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較稀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603743" y="5149927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嚴重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較濃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789728" y="4917851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789728" y="5272371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4" idx="3"/>
            <a:endCxn id="208" idx="1"/>
          </p:cNvCxnSpPr>
          <p:nvPr/>
        </p:nvCxnSpPr>
        <p:spPr>
          <a:xfrm flipV="1">
            <a:off x="3134114" y="4917851"/>
            <a:ext cx="469629" cy="16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4" idx="3"/>
            <a:endCxn id="209" idx="1"/>
          </p:cNvCxnSpPr>
          <p:nvPr/>
        </p:nvCxnSpPr>
        <p:spPr>
          <a:xfrm>
            <a:off x="3134114" y="5084780"/>
            <a:ext cx="469629" cy="187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707892" y="6208217"/>
            <a:ext cx="203721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停留體內的無形之痰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-137226" y="4571232"/>
            <a:ext cx="2894701" cy="79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455545" y="6135397"/>
            <a:ext cx="222207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防己黃耆湯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069044" y="613539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三焦之痰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69044" y="648895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脾胃之痰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55545" y="6488958"/>
            <a:ext cx="92295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715230" y="6488958"/>
            <a:ext cx="96238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Arrow Connector 235"/>
          <p:cNvCxnSpPr>
            <a:stCxn id="234" idx="3"/>
            <a:endCxn id="235" idx="1"/>
          </p:cNvCxnSpPr>
          <p:nvPr/>
        </p:nvCxnSpPr>
        <p:spPr>
          <a:xfrm>
            <a:off x="6378498" y="6611402"/>
            <a:ext cx="33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3"/>
            <a:endCxn id="234" idx="1"/>
          </p:cNvCxnSpPr>
          <p:nvPr/>
        </p:nvCxnSpPr>
        <p:spPr>
          <a:xfrm>
            <a:off x="5255029" y="6611402"/>
            <a:ext cx="2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2" idx="3"/>
            <a:endCxn id="221" idx="1"/>
          </p:cNvCxnSpPr>
          <p:nvPr/>
        </p:nvCxnSpPr>
        <p:spPr>
          <a:xfrm>
            <a:off x="5255029" y="6256882"/>
            <a:ext cx="200516" cy="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218" idx="3"/>
            <a:endCxn id="232" idx="1"/>
          </p:cNvCxnSpPr>
          <p:nvPr/>
        </p:nvCxnSpPr>
        <p:spPr>
          <a:xfrm flipV="1">
            <a:off x="3745104" y="6256882"/>
            <a:ext cx="323940" cy="15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18" idx="3"/>
            <a:endCxn id="233" idx="1"/>
          </p:cNvCxnSpPr>
          <p:nvPr/>
        </p:nvCxnSpPr>
        <p:spPr>
          <a:xfrm>
            <a:off x="3745104" y="6416351"/>
            <a:ext cx="323940" cy="19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361166" y="4844433"/>
            <a:ext cx="1149780" cy="1252198"/>
            <a:chOff x="-67778" y="1179438"/>
            <a:chExt cx="1586865" cy="1762620"/>
          </a:xfrm>
        </p:grpSpPr>
        <p:sp>
          <p:nvSpPr>
            <p:cNvPr id="77" name="Rectangle 76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67778" y="2293107"/>
              <a:ext cx="1586865" cy="606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0456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456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0456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343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0456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3788493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34"/>
          <p:cNvCxnSpPr>
            <a:cxnSpLocks noChangeShapeType="1"/>
          </p:cNvCxnSpPr>
          <p:nvPr/>
        </p:nvCxnSpPr>
        <p:spPr bwMode="auto">
          <a:xfrm flipV="1">
            <a:off x="3832943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3832943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86531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081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2181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9343" y="6017876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5093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8706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716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718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7718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67716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7717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5" name="Straight Connector 24"/>
          <p:cNvCxnSpPr>
            <a:stCxn id="23" idx="3"/>
            <a:endCxn id="7" idx="1"/>
          </p:cNvCxnSpPr>
          <p:nvPr/>
        </p:nvCxnSpPr>
        <p:spPr>
          <a:xfrm flipV="1">
            <a:off x="3832941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8" idx="1"/>
          </p:cNvCxnSpPr>
          <p:nvPr/>
        </p:nvCxnSpPr>
        <p:spPr>
          <a:xfrm>
            <a:off x="3832941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53231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983506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4631456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31456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631456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31456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34957" y="1564420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014704" y="123490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14703" y="164584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14704" y="2070162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14703" y="248109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14704" y="284204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14703" y="318055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014704" y="400321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014703" y="441414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014704" y="486049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0" name="Straight Connector 69"/>
          <p:cNvCxnSpPr>
            <a:stCxn id="44" idx="1"/>
            <a:endCxn id="5" idx="3"/>
          </p:cNvCxnSpPr>
          <p:nvPr/>
        </p:nvCxnSpPr>
        <p:spPr>
          <a:xfrm flipH="1">
            <a:off x="5012456" y="1368029"/>
            <a:ext cx="1002248" cy="84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5" idx="1"/>
            <a:endCxn id="8" idx="3"/>
          </p:cNvCxnSpPr>
          <p:nvPr/>
        </p:nvCxnSpPr>
        <p:spPr>
          <a:xfrm flipH="1">
            <a:off x="5012456" y="1778962"/>
            <a:ext cx="1002247" cy="357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1"/>
            <a:endCxn id="5" idx="3"/>
          </p:cNvCxnSpPr>
          <p:nvPr/>
        </p:nvCxnSpPr>
        <p:spPr>
          <a:xfrm flipH="1">
            <a:off x="5012456" y="2203283"/>
            <a:ext cx="1002248" cy="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4" idx="3"/>
            <a:endCxn id="42" idx="2"/>
          </p:cNvCxnSpPr>
          <p:nvPr/>
        </p:nvCxnSpPr>
        <p:spPr>
          <a:xfrm>
            <a:off x="6690979" y="1368029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  <a:endCxn id="45" idx="3"/>
          </p:cNvCxnSpPr>
          <p:nvPr/>
        </p:nvCxnSpPr>
        <p:spPr>
          <a:xfrm rot="10800000">
            <a:off x="6690979" y="1778962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2" idx="2"/>
            <a:endCxn id="57" idx="3"/>
          </p:cNvCxnSpPr>
          <p:nvPr/>
        </p:nvCxnSpPr>
        <p:spPr>
          <a:xfrm rot="10800000" flipV="1">
            <a:off x="6690979" y="1778961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234957" y="2806411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58" idx="3"/>
          </p:cNvCxnSpPr>
          <p:nvPr/>
        </p:nvCxnSpPr>
        <p:spPr>
          <a:xfrm>
            <a:off x="6690978" y="2614216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3" idx="2"/>
            <a:endCxn id="59" idx="3"/>
          </p:cNvCxnSpPr>
          <p:nvPr/>
        </p:nvCxnSpPr>
        <p:spPr>
          <a:xfrm rot="10800000">
            <a:off x="6690979" y="2975165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0" idx="3"/>
            <a:endCxn id="83" idx="2"/>
          </p:cNvCxnSpPr>
          <p:nvPr/>
        </p:nvCxnSpPr>
        <p:spPr>
          <a:xfrm flipV="1">
            <a:off x="6690978" y="3020953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234957" y="4572060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61" idx="3"/>
            <a:endCxn id="95" idx="2"/>
          </p:cNvCxnSpPr>
          <p:nvPr/>
        </p:nvCxnSpPr>
        <p:spPr>
          <a:xfrm>
            <a:off x="6690979" y="4136336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5" idx="2"/>
            <a:endCxn id="62" idx="3"/>
          </p:cNvCxnSpPr>
          <p:nvPr/>
        </p:nvCxnSpPr>
        <p:spPr>
          <a:xfrm rot="10800000">
            <a:off x="6690979" y="4547270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3" idx="3"/>
            <a:endCxn id="95" idx="2"/>
          </p:cNvCxnSpPr>
          <p:nvPr/>
        </p:nvCxnSpPr>
        <p:spPr>
          <a:xfrm flipV="1">
            <a:off x="6690979" y="4786602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14703" y="5306842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9" name="Straight Connector 118"/>
          <p:cNvCxnSpPr>
            <a:stCxn id="58" idx="1"/>
            <a:endCxn id="6" idx="3"/>
          </p:cNvCxnSpPr>
          <p:nvPr/>
        </p:nvCxnSpPr>
        <p:spPr>
          <a:xfrm flipH="1">
            <a:off x="5012456" y="2614216"/>
            <a:ext cx="1002247" cy="61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1"/>
            <a:endCxn id="4" idx="3"/>
          </p:cNvCxnSpPr>
          <p:nvPr/>
        </p:nvCxnSpPr>
        <p:spPr>
          <a:xfrm flipH="1" flipV="1">
            <a:off x="5012456" y="1226801"/>
            <a:ext cx="1002248" cy="17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0" idx="1"/>
            <a:endCxn id="6" idx="3"/>
          </p:cNvCxnSpPr>
          <p:nvPr/>
        </p:nvCxnSpPr>
        <p:spPr>
          <a:xfrm flipH="1" flipV="1">
            <a:off x="5012456" y="3226258"/>
            <a:ext cx="1002247" cy="8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1" idx="1"/>
            <a:endCxn id="8" idx="3"/>
          </p:cNvCxnSpPr>
          <p:nvPr/>
        </p:nvCxnSpPr>
        <p:spPr>
          <a:xfrm flipH="1">
            <a:off x="5012456" y="4136336"/>
            <a:ext cx="1002248" cy="12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2" idx="1"/>
            <a:endCxn id="8" idx="3"/>
          </p:cNvCxnSpPr>
          <p:nvPr/>
        </p:nvCxnSpPr>
        <p:spPr>
          <a:xfrm flipH="1">
            <a:off x="5012456" y="4547269"/>
            <a:ext cx="1002247" cy="80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3" idx="1"/>
            <a:endCxn id="8" idx="3"/>
          </p:cNvCxnSpPr>
          <p:nvPr/>
        </p:nvCxnSpPr>
        <p:spPr>
          <a:xfrm flipH="1">
            <a:off x="5012456" y="4993616"/>
            <a:ext cx="1002248" cy="3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8" idx="1"/>
            <a:endCxn id="5" idx="3"/>
          </p:cNvCxnSpPr>
          <p:nvPr/>
        </p:nvCxnSpPr>
        <p:spPr>
          <a:xfrm flipH="1" flipV="1">
            <a:off x="5012456" y="2217401"/>
            <a:ext cx="1002247" cy="322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8" idx="3"/>
            <a:endCxn id="95" idx="2"/>
          </p:cNvCxnSpPr>
          <p:nvPr/>
        </p:nvCxnSpPr>
        <p:spPr>
          <a:xfrm flipV="1">
            <a:off x="6690978" y="4786602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6015173" y="353234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52" name="Elbow Connector 151"/>
          <p:cNvCxnSpPr>
            <a:stCxn id="151" idx="3"/>
            <a:endCxn id="83" idx="2"/>
          </p:cNvCxnSpPr>
          <p:nvPr/>
        </p:nvCxnSpPr>
        <p:spPr>
          <a:xfrm flipV="1">
            <a:off x="6691448" y="3020953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1" idx="1"/>
            <a:endCxn id="6" idx="3"/>
          </p:cNvCxnSpPr>
          <p:nvPr/>
        </p:nvCxnSpPr>
        <p:spPr>
          <a:xfrm flipH="1" flipV="1">
            <a:off x="5012456" y="3226258"/>
            <a:ext cx="1002717" cy="439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94"/>
          <p:cNvSpPr txBox="1">
            <a:spLocks noChangeArrowheads="1"/>
          </p:cNvSpPr>
          <p:nvPr/>
        </p:nvSpPr>
        <p:spPr bwMode="auto">
          <a:xfrm>
            <a:off x="2879293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6126318"/>
            <a:ext cx="1131945" cy="3848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5481" y="774364"/>
            <a:ext cx="2672914" cy="5138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F1_002_方律_整體體質調整方劑_02</a:t>
            </a:r>
          </a:p>
        </p:txBody>
      </p:sp>
    </p:spTree>
    <p:extLst>
      <p:ext uri="{BB962C8B-B14F-4D97-AF65-F5344CB8AC3E}">
        <p14:creationId xmlns:p14="http://schemas.microsoft.com/office/powerpoint/2010/main" val="91997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23725</TotalTime>
  <Words>5776</Words>
  <Application>Microsoft Office PowerPoint</Application>
  <PresentationFormat>On-screen Show (4:3)</PresentationFormat>
  <Paragraphs>1238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267</cp:revision>
  <cp:lastPrinted>2019-01-20T02:53:17Z</cp:lastPrinted>
  <dcterms:created xsi:type="dcterms:W3CDTF">2018-12-12T04:30:34Z</dcterms:created>
  <dcterms:modified xsi:type="dcterms:W3CDTF">2019-06-22T22:35:53Z</dcterms:modified>
</cp:coreProperties>
</file>