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20" r:id="rId5"/>
    <p:sldId id="436" r:id="rId6"/>
    <p:sldId id="401" r:id="rId7"/>
    <p:sldId id="422" r:id="rId8"/>
    <p:sldId id="421" r:id="rId9"/>
    <p:sldId id="432" r:id="rId10"/>
    <p:sldId id="427" r:id="rId11"/>
    <p:sldId id="428" r:id="rId12"/>
    <p:sldId id="423" r:id="rId13"/>
    <p:sldId id="434" r:id="rId14"/>
    <p:sldId id="435" r:id="rId15"/>
    <p:sldId id="424" r:id="rId16"/>
    <p:sldId id="437" r:id="rId17"/>
    <p:sldId id="419" r:id="rId18"/>
    <p:sldId id="425" r:id="rId19"/>
    <p:sldId id="42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7" userDrawn="1">
          <p15:clr>
            <a:srgbClr val="A4A3A4"/>
          </p15:clr>
        </p15:guide>
        <p15:guide id="2" orient="horz" pos="2305" userDrawn="1">
          <p15:clr>
            <a:srgbClr val="A4A3A4"/>
          </p15:clr>
        </p15:guide>
        <p15:guide id="3" orient="horz" pos="4035" userDrawn="1">
          <p15:clr>
            <a:srgbClr val="A4A3A4"/>
          </p15:clr>
        </p15:guide>
        <p15:guide id="4" orient="horz" pos="375" userDrawn="1">
          <p15:clr>
            <a:srgbClr val="A4A3A4"/>
          </p15:clr>
        </p15:guide>
        <p15:guide id="5" orient="horz" pos="2167" userDrawn="1">
          <p15:clr>
            <a:srgbClr val="A4A3A4"/>
          </p15:clr>
        </p15:guide>
        <p15:guide id="6" pos="7297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280" userDrawn="1">
          <p15:clr>
            <a:srgbClr val="A4A3A4"/>
          </p15:clr>
        </p15:guide>
        <p15:guide id="9" pos="383" userDrawn="1">
          <p15:clr>
            <a:srgbClr val="A4A3A4"/>
          </p15:clr>
        </p15:guide>
        <p15:guide id="10" pos="3671" userDrawn="1">
          <p15:clr>
            <a:srgbClr val="A4A3A4"/>
          </p15:clr>
        </p15:guide>
        <p15:guide id="11" pos="4012" userDrawn="1">
          <p15:clr>
            <a:srgbClr val="A4A3A4"/>
          </p15:clr>
        </p15:guide>
        <p15:guide id="12" pos="3568" userDrawn="1">
          <p15:clr>
            <a:srgbClr val="A4A3A4"/>
          </p15:clr>
        </p15:guide>
        <p15:guide id="13" pos="41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CF1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 autoAdjust="0"/>
    <p:restoredTop sz="85003" autoAdjust="0"/>
  </p:normalViewPr>
  <p:slideViewPr>
    <p:cSldViewPr snapToGrid="0" snapToObjects="1">
      <p:cViewPr varScale="1">
        <p:scale>
          <a:sx n="87" d="100"/>
          <a:sy n="87" d="100"/>
        </p:scale>
        <p:origin x="669" y="42"/>
      </p:cViewPr>
      <p:guideLst>
        <p:guide orient="horz" pos="577"/>
        <p:guide orient="horz" pos="2305"/>
        <p:guide orient="horz" pos="4035"/>
        <p:guide orient="horz" pos="375"/>
        <p:guide orient="horz" pos="2167"/>
        <p:guide pos="7297"/>
        <p:guide pos="3840"/>
        <p:guide pos="280"/>
        <p:guide pos="383"/>
        <p:guide pos="3671"/>
        <p:guide pos="4012"/>
        <p:guide pos="3568"/>
        <p:guide pos="4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199DA-FD79-EA49-B687-FD24387861FF}" type="datetimeFigureOut">
              <a:rPr lang="en-US" smtClean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FDF9F-12EA-A94D-B5EB-521C80E3E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8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5F04-F1D3-AF4D-8FA4-1E9A297B8E4C}" type="datetimeFigureOut">
              <a:rPr lang="en-US" smtClean="0"/>
              <a:t>8/18/2019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2328-A393-CA42-BCD0-1CA567712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44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2328-A393-CA42-BCD0-1CA5677126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2328-A393-CA42-BCD0-1CA5677126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4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2328-A393-CA42-BCD0-1CA5677126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2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2328-A393-CA42-BCD0-1CA5677126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5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Epic captures issues to create a serial number centric PPQM issue (Sample Tracking) where issues are automatically populated with links to RVM/GTT test DB??? and information from RVM.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Initial implementation will result in the following workflow: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engineer creates PPQM issue with issue type Sample Tracking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engineer populates serial number on creation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Jira webhook will be notified on new issue creation and populate: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RVM search link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CQF link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GTT Database (TBD) ?????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manufacturing date (from RVM EOL date)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Having all of the information related to a given sample available in a single location (Jira) will allow us to make better reports and decisions using existing data. For example: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finding date ranges for all samples that have suffered water ingress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42328-A393-CA42-BCD0-1CA5677126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0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Query Jira instance using API to return all PPQM Sample Tracking issues that contain serial number in summary</a:t>
            </a:r>
          </a:p>
          <a:p>
            <a:pPr marL="457200" indent="-457200">
              <a:buAutoNum type="arabicParenR"/>
            </a:pPr>
            <a:r>
              <a:rPr lang="en-US" dirty="0"/>
              <a:t>Populate a single PPQM issue Serial Number field with Serial Number in Summary</a:t>
            </a:r>
          </a:p>
          <a:p>
            <a:pPr marL="457200" indent="-457200">
              <a:buAutoNum type="arabicParenR"/>
            </a:pPr>
            <a:r>
              <a:rPr lang="en-US" strike="sngStrike" dirty="0"/>
              <a:t>Extract Serial Number from a single Jira issue</a:t>
            </a:r>
          </a:p>
          <a:p>
            <a:pPr marL="457200" indent="-457200">
              <a:buAutoNum type="arabicParenR"/>
            </a:pPr>
            <a:r>
              <a:rPr lang="en-US" dirty="0"/>
              <a:t>Update Serial Number field of all PPQM Issues with Issue Type "Sample Tracking“</a:t>
            </a:r>
          </a:p>
          <a:p>
            <a:pPr marL="457200" indent="-457200">
              <a:buAutoNum type="arabicParenR"/>
            </a:pPr>
            <a:r>
              <a:rPr lang="en-US" dirty="0"/>
              <a:t>Create a link to a CQF for a given serial number</a:t>
            </a:r>
          </a:p>
          <a:p>
            <a:pPr marL="457200" indent="-457200">
              <a:buAutoNum type="arabicParenR"/>
            </a:pPr>
            <a:r>
              <a:rPr lang="en-US" dirty="0"/>
              <a:t>Create a link to RVM search for a given serial number</a:t>
            </a:r>
          </a:p>
          <a:p>
            <a:pPr marL="457200" indent="-457200">
              <a:buAutoNum type="arabicParenR"/>
            </a:pPr>
            <a:r>
              <a:rPr lang="en-US" dirty="0"/>
              <a:t>Populate CQF and RVM fields for PPQM Sample Tracking Issues</a:t>
            </a:r>
          </a:p>
          <a:p>
            <a:pPr marL="457200" indent="-457200">
              <a:buAutoNum type="arabicParenR"/>
            </a:pPr>
            <a:r>
              <a:rPr lang="en-US" dirty="0"/>
              <a:t>Retrieve Manufacturing Date and Populate Issues using RVM API</a:t>
            </a:r>
          </a:p>
          <a:p>
            <a:pPr marL="457200" indent="-457200">
              <a:buAutoNum type="arabicParenR"/>
            </a:pPr>
            <a:r>
              <a:rPr lang="en-US" dirty="0"/>
              <a:t>Populate PPQM Sample Tracking issue fields on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42328-A393-CA42-BCD0-1CA5677126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9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42328-A393-CA42-BCD0-1CA5677126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52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251971"/>
            <a:ext cx="8890817" cy="36303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000" b="1" i="0" kern="0" cap="all" spc="80"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17" y="915988"/>
            <a:ext cx="10972800" cy="1523494"/>
          </a:xfrm>
        </p:spPr>
        <p:txBody>
          <a:bodyPr lIns="0" tIns="0" rIns="0" bIns="0">
            <a:spAutoFit/>
          </a:bodyPr>
          <a:lstStyle>
            <a:lvl1pPr marL="114300" indent="-114300">
              <a:spcBef>
                <a:spcPts val="600"/>
              </a:spcBef>
              <a:defRPr sz="2300">
                <a:solidFill>
                  <a:schemeClr val="tx1"/>
                </a:solidFill>
                <a:latin typeface=""/>
              </a:defRPr>
            </a:lvl1pPr>
            <a:lvl2pPr marL="284163" indent="-174625">
              <a:spcBef>
                <a:spcPts val="600"/>
              </a:spcBef>
              <a:defRPr sz="1400">
                <a:solidFill>
                  <a:schemeClr val="tx1"/>
                </a:solidFill>
                <a:latin typeface=""/>
              </a:defRPr>
            </a:lvl2pPr>
            <a:lvl3pPr marL="401638" indent="-117475">
              <a:spcBef>
                <a:spcPts val="600"/>
              </a:spcBef>
              <a:defRPr sz="1400">
                <a:solidFill>
                  <a:schemeClr val="tx1"/>
                </a:solidFill>
                <a:latin typeface=""/>
              </a:defRPr>
            </a:lvl3pPr>
            <a:lvl4pPr marL="569913" indent="-165100">
              <a:spcBef>
                <a:spcPts val="600"/>
              </a:spcBef>
              <a:defRPr sz="1400">
                <a:solidFill>
                  <a:schemeClr val="tx1"/>
                </a:solidFill>
                <a:latin typeface=""/>
              </a:defRPr>
            </a:lvl4pPr>
            <a:lvl5pPr>
              <a:spcBef>
                <a:spcPts val="600"/>
              </a:spcBef>
              <a:defRPr sz="1400">
                <a:solidFill>
                  <a:schemeClr val="tx1"/>
                </a:solidFill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803753" y="971918"/>
            <a:ext cx="365124" cy="1319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AEC945B-6792-E442-A6D5-0E0524E0C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864393" y="916353"/>
            <a:ext cx="243840" cy="0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1864393" y="1162963"/>
            <a:ext cx="243840" cy="0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0917668" y="6590384"/>
            <a:ext cx="666849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sz="800" kern="0" spc="100" dirty="0">
                <a:latin typeface="Arial"/>
                <a:cs typeface="Arial"/>
              </a:rPr>
              <a:t>SRAM.COM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 rot="16200000">
            <a:off x="-1624908" y="3314475"/>
            <a:ext cx="3657600" cy="229051"/>
          </a:xfrm>
        </p:spPr>
        <p:txBody>
          <a:bodyPr wrap="none"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800" kern="0" cap="all" spc="100"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11718" y="6400800"/>
            <a:ext cx="1684868" cy="457200"/>
          </a:xfrm>
          <a:prstGeom prst="rect">
            <a:avLst/>
          </a:prstGeom>
          <a:solidFill>
            <a:srgbClr val="CF10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6017" y="6559550"/>
            <a:ext cx="1456267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753" y="971918"/>
            <a:ext cx="365124" cy="1319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AEC945B-6792-E442-A6D5-0E0524E0C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1864393" y="916353"/>
            <a:ext cx="24384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864393" y="1162963"/>
            <a:ext cx="24384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 rot="5400000">
            <a:off x="11283407" y="3367445"/>
            <a:ext cx="14058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kern="0" spc="100" dirty="0">
                <a:solidFill>
                  <a:schemeClr val="bg1"/>
                </a:solidFill>
                <a:latin typeface="Arial"/>
                <a:cs typeface="Arial"/>
              </a:rPr>
              <a:t>EDIT IN MASTER SLIDE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 rot="16200000">
            <a:off x="-1624908" y="3314475"/>
            <a:ext cx="3657600" cy="229051"/>
          </a:xfrm>
        </p:spPr>
        <p:txBody>
          <a:bodyPr wrap="none"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800" kern="0" cap="all" spc="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1"/>
          </p:nvPr>
        </p:nvSpPr>
        <p:spPr>
          <a:xfrm>
            <a:off x="6707717" y="6541706"/>
            <a:ext cx="4876800" cy="171788"/>
          </a:xfrm>
        </p:spPr>
        <p:txBody>
          <a:bodyPr wrap="none" lIns="0" tIns="0" rIns="0" bIns="0" anchor="b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800" kern="0" cap="all" spc="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17668" y="6590384"/>
            <a:ext cx="666849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sz="800" kern="0" spc="100" dirty="0">
                <a:latin typeface="Arial"/>
                <a:cs typeface="Arial"/>
              </a:rPr>
              <a:t>SRAM.COM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753" y="971918"/>
            <a:ext cx="365124" cy="1319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AEC945B-6792-E442-A6D5-0E0524E0C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864393" y="916353"/>
            <a:ext cx="243840" cy="0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864393" y="1162963"/>
            <a:ext cx="243840" cy="0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 rot="16200000">
            <a:off x="-1624908" y="3314475"/>
            <a:ext cx="3657600" cy="229051"/>
          </a:xfrm>
        </p:spPr>
        <p:txBody>
          <a:bodyPr wrap="none"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800" kern="0" cap="all" spc="100"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11718" y="6400800"/>
            <a:ext cx="1684868" cy="457200"/>
          </a:xfrm>
          <a:prstGeom prst="rect">
            <a:avLst/>
          </a:prstGeom>
          <a:solidFill>
            <a:srgbClr val="CF10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6017" y="6559550"/>
            <a:ext cx="1456267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2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 flip="none" rotWithShape="1">
          <a:gsLst>
            <a:gs pos="0">
              <a:srgbClr val="CF102D"/>
            </a:gs>
            <a:gs pos="100000">
              <a:srgbClr val="800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17668" y="6590384"/>
            <a:ext cx="666849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US" sz="800" kern="0" spc="100" dirty="0">
                <a:solidFill>
                  <a:srgbClr val="FFFFFF"/>
                </a:solidFill>
                <a:latin typeface="Arial"/>
                <a:cs typeface="Arial"/>
              </a:rPr>
              <a:t>SRAM.COM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753" y="971918"/>
            <a:ext cx="365124" cy="1319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AEC945B-6792-E442-A6D5-0E0524E0C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864393" y="916353"/>
            <a:ext cx="24384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1864393" y="1162963"/>
            <a:ext cx="24384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4"/>
          <p:cNvSpPr>
            <a:spLocks noGrp="1"/>
          </p:cNvSpPr>
          <p:nvPr>
            <p:ph sz="quarter" idx="10"/>
          </p:nvPr>
        </p:nvSpPr>
        <p:spPr>
          <a:xfrm rot="16200000">
            <a:off x="-1624908" y="3314475"/>
            <a:ext cx="3657600" cy="229051"/>
          </a:xfrm>
        </p:spPr>
        <p:txBody>
          <a:bodyPr wrap="none"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800" kern="0" cap="all" spc="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11718" y="6400800"/>
            <a:ext cx="1684868" cy="457200"/>
          </a:xfrm>
          <a:prstGeom prst="rect">
            <a:avLst/>
          </a:prstGeom>
          <a:solidFill>
            <a:srgbClr val="CF10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6017" y="6559550"/>
            <a:ext cx="1456267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5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7375" y="915989"/>
            <a:ext cx="8355013" cy="5010678"/>
          </a:xfrm>
          <a:prstGeom prst="rect">
            <a:avLst/>
          </a:prstGeom>
          <a:effectLst>
            <a:glow rad="101600">
              <a:schemeClr val="tx1">
                <a:alpha val="0"/>
              </a:schemeClr>
            </a:glow>
          </a:effectLst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>
              <a:lnSpc>
                <a:spcPct val="70000"/>
              </a:lnSpc>
              <a:buNone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Andrew Wang</a:t>
            </a:r>
          </a:p>
          <a:p>
            <a:pPr marL="0" lvl="5" indent="0">
              <a:lnSpc>
                <a:spcPct val="70000"/>
              </a:lnSpc>
              <a:buNone/>
            </a:pPr>
            <a:endParaRPr lang="en-US" sz="8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lvl="5" indent="0">
              <a:lnSpc>
                <a:spcPct val="70000"/>
              </a:lnSpc>
              <a:buNone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Electrical Engineering Intern</a:t>
            </a:r>
          </a:p>
        </p:txBody>
      </p:sp>
    </p:spTree>
    <p:extLst>
      <p:ext uri="{BB962C8B-B14F-4D97-AF65-F5344CB8AC3E}">
        <p14:creationId xmlns:p14="http://schemas.microsoft.com/office/powerpoint/2010/main" val="55379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374-186B-44B3-8DAB-534F504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ALPSTII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4EC3-BF5F-4F72-A452-8A6D5E61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915989"/>
            <a:ext cx="11494434" cy="4493538"/>
          </a:xfrm>
        </p:spPr>
        <p:txBody>
          <a:bodyPr/>
          <a:lstStyle/>
          <a:p>
            <a:r>
              <a:rPr lang="en-US" sz="2800" dirty="0"/>
              <a:t>Objective: Automatically populate Post-Production Quality Monitoring (PPQM) Sample Tracking JIRA issues with their corresponding…</a:t>
            </a:r>
          </a:p>
          <a:p>
            <a:pPr lvl="1"/>
            <a:r>
              <a:rPr lang="en-US" sz="2400" dirty="0"/>
              <a:t>Serial Number</a:t>
            </a:r>
          </a:p>
          <a:p>
            <a:pPr lvl="1"/>
            <a:r>
              <a:rPr lang="en-US" sz="2400" dirty="0"/>
              <a:t>CQF Web Link</a:t>
            </a:r>
          </a:p>
          <a:p>
            <a:pPr marL="109538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RVM Web Search Link</a:t>
            </a:r>
          </a:p>
          <a:p>
            <a:pPr marL="109538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Manufacturing date</a:t>
            </a:r>
            <a:endParaRPr lang="en-US" sz="2800" dirty="0"/>
          </a:p>
          <a:p>
            <a:r>
              <a:rPr lang="en-US" sz="2800" dirty="0"/>
              <a:t>Saves 10 minutes of time manually gathering information per issue</a:t>
            </a:r>
          </a:p>
          <a:p>
            <a:pPr lvl="1"/>
            <a:r>
              <a:rPr lang="en-US" sz="2400" dirty="0"/>
              <a:t>10 min saved per issue x ~300 issues = A lot of time saved!!!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1FDF-072B-41A4-A080-E63C2C66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098D4-F664-48E9-96F4-82AB230590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jira">
            <a:extLst>
              <a:ext uri="{FF2B5EF4-FFF2-40B4-BE49-F238E27FC236}">
                <a16:creationId xmlns:a16="http://schemas.microsoft.com/office/drawing/2014/main" id="{35E8FEB5-1121-4EAA-8CB7-ADD78EE5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370" y="55037"/>
            <a:ext cx="2622455" cy="8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FEB19-9ABB-4B6B-8CE3-E69D3ACA37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17" b="5528"/>
          <a:stretch/>
        </p:blipFill>
        <p:spPr>
          <a:xfrm>
            <a:off x="4535779" y="3368993"/>
            <a:ext cx="6347048" cy="815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6E8AFB-048F-44E2-B7DB-282B9640BA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68"/>
          <a:stretch/>
        </p:blipFill>
        <p:spPr>
          <a:xfrm>
            <a:off x="4535779" y="2142491"/>
            <a:ext cx="4975765" cy="8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6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55A6-302D-49B3-9395-85442BFA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8505C-4E01-45A3-B811-7C3A62A8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3753" y="1399402"/>
            <a:ext cx="365124" cy="131924"/>
          </a:xfrm>
        </p:spPr>
        <p:txBody>
          <a:bodyPr/>
          <a:lstStyle/>
          <a:p>
            <a:fld id="{8AEC945B-6792-E442-A6D5-0E0524E0CA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E00457-4A1B-4DD0-87E5-1C204FA888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108ED-2E43-44A1-8AA4-AF2D3D8D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54"/>
            <a:ext cx="12192000" cy="41714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B5AB1-8BCE-4214-86CF-E0838691A487}"/>
              </a:ext>
            </a:extLst>
          </p:cNvPr>
          <p:cNvSpPr/>
          <p:nvPr/>
        </p:nvSpPr>
        <p:spPr>
          <a:xfrm>
            <a:off x="228600" y="3462784"/>
            <a:ext cx="4807744" cy="215900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4B2D3-A731-4B1C-8344-39958EE7A598}"/>
              </a:ext>
            </a:extLst>
          </p:cNvPr>
          <p:cNvSpPr/>
          <p:nvPr/>
        </p:nvSpPr>
        <p:spPr>
          <a:xfrm>
            <a:off x="228600" y="3706313"/>
            <a:ext cx="5708650" cy="219456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87DE9-93B5-46CC-9353-CFB41D02365F}"/>
              </a:ext>
            </a:extLst>
          </p:cNvPr>
          <p:cNvSpPr/>
          <p:nvPr/>
        </p:nvSpPr>
        <p:spPr>
          <a:xfrm>
            <a:off x="8287472" y="4783000"/>
            <a:ext cx="2708477" cy="449847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B9838-C9EC-4747-8F60-9C361B381BB0}"/>
              </a:ext>
            </a:extLst>
          </p:cNvPr>
          <p:cNvSpPr/>
          <p:nvPr/>
        </p:nvSpPr>
        <p:spPr>
          <a:xfrm>
            <a:off x="228600" y="3219255"/>
            <a:ext cx="2276475" cy="215900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374-186B-44B3-8DAB-534F504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ALPSTII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4EC3-BF5F-4F72-A452-8A6D5E61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17" y="915988"/>
            <a:ext cx="10972800" cy="3539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1FDF-072B-41A4-A080-E63C2C66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098D4-F664-48E9-96F4-82AB230590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00D38-655E-403A-9655-BFD7A86F1EB2}"/>
              </a:ext>
            </a:extLst>
          </p:cNvPr>
          <p:cNvSpPr/>
          <p:nvPr/>
        </p:nvSpPr>
        <p:spPr>
          <a:xfrm>
            <a:off x="5815700" y="1556171"/>
            <a:ext cx="1402080" cy="55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JIRA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E8398-97D3-4990-97BA-B244D78B4022}"/>
              </a:ext>
            </a:extLst>
          </p:cNvPr>
          <p:cNvSpPr/>
          <p:nvPr/>
        </p:nvSpPr>
        <p:spPr>
          <a:xfrm>
            <a:off x="8795815" y="5491608"/>
            <a:ext cx="1402080" cy="55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RVM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6C5EB-B690-4708-A0CC-6B33C7B8E30A}"/>
              </a:ext>
            </a:extLst>
          </p:cNvPr>
          <p:cNvSpPr/>
          <p:nvPr/>
        </p:nvSpPr>
        <p:spPr>
          <a:xfrm>
            <a:off x="2835585" y="5491609"/>
            <a:ext cx="1402080" cy="55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CQF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659A5-D166-4FE1-BC5A-E6F9BCDF4715}"/>
              </a:ext>
            </a:extLst>
          </p:cNvPr>
          <p:cNvSpPr/>
          <p:nvPr/>
        </p:nvSpPr>
        <p:spPr>
          <a:xfrm>
            <a:off x="5820389" y="3750731"/>
            <a:ext cx="1402080" cy="55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Host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3D7AFB-20E4-444A-BA93-0A70782C8A2D}"/>
              </a:ext>
            </a:extLst>
          </p:cNvPr>
          <p:cNvCxnSpPr>
            <a:cxnSpLocks/>
          </p:cNvCxnSpPr>
          <p:nvPr/>
        </p:nvCxnSpPr>
        <p:spPr>
          <a:xfrm flipH="1" flipV="1">
            <a:off x="6122844" y="2111845"/>
            <a:ext cx="4689" cy="16388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0B04B2-61D6-4F75-9CD9-79242C2D2F3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901260" y="2111845"/>
            <a:ext cx="4689" cy="16388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4FAB252-AEDF-45E0-9F2B-A32D81E1B6A0}"/>
              </a:ext>
            </a:extLst>
          </p:cNvPr>
          <p:cNvSpPr txBox="1"/>
          <p:nvPr/>
        </p:nvSpPr>
        <p:spPr>
          <a:xfrm>
            <a:off x="4020304" y="2548726"/>
            <a:ext cx="211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Query serial number in summary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753EEE-7D06-44C3-B1E0-D8B3C6944A6C}"/>
              </a:ext>
            </a:extLst>
          </p:cNvPr>
          <p:cNvSpPr txBox="1"/>
          <p:nvPr/>
        </p:nvSpPr>
        <p:spPr>
          <a:xfrm>
            <a:off x="750695" y="2131468"/>
            <a:ext cx="2744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7) Populate serial number, CQF link, RVM search link, and manufacturing date fields of all PPQM Sample Tracking issues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E0043D0-087C-49D0-ADB0-323B0C9DE0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8576" y="3891408"/>
            <a:ext cx="2651814" cy="1600200"/>
          </a:xfrm>
          <a:prstGeom prst="bentConnector3">
            <a:avLst>
              <a:gd name="adj1" fmla="val 9986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FB2047E-642F-4732-8306-23D95E8A2BD3}"/>
              </a:ext>
            </a:extLst>
          </p:cNvPr>
          <p:cNvCxnSpPr>
            <a:cxnSpLocks/>
          </p:cNvCxnSpPr>
          <p:nvPr/>
        </p:nvCxnSpPr>
        <p:spPr>
          <a:xfrm flipV="1">
            <a:off x="3881490" y="4177618"/>
            <a:ext cx="1934210" cy="1313990"/>
          </a:xfrm>
          <a:prstGeom prst="bentConnector3">
            <a:avLst>
              <a:gd name="adj1" fmla="val -6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79963BD-6093-4B95-A7A2-5C88817ABCE0}"/>
              </a:ext>
            </a:extLst>
          </p:cNvPr>
          <p:cNvSpPr txBox="1"/>
          <p:nvPr/>
        </p:nvSpPr>
        <p:spPr>
          <a:xfrm>
            <a:off x="6915324" y="2550405"/>
            <a:ext cx="211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Retrieve serial number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406368-AAB7-432C-A1D3-92990721F289}"/>
              </a:ext>
            </a:extLst>
          </p:cNvPr>
          <p:cNvSpPr txBox="1"/>
          <p:nvPr/>
        </p:nvSpPr>
        <p:spPr>
          <a:xfrm>
            <a:off x="1280080" y="4599034"/>
            <a:ext cx="19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Query CQF link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341BF9-6D33-48A7-94C5-7AE2C8B54683}"/>
              </a:ext>
            </a:extLst>
          </p:cNvPr>
          <p:cNvSpPr txBox="1"/>
          <p:nvPr/>
        </p:nvSpPr>
        <p:spPr>
          <a:xfrm>
            <a:off x="9987689" y="4385794"/>
            <a:ext cx="199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Query RVM search link &amp; manufacture date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AC56B2-FDFB-4D00-ABB2-D2E326717D23}"/>
              </a:ext>
            </a:extLst>
          </p:cNvPr>
          <p:cNvSpPr txBox="1"/>
          <p:nvPr/>
        </p:nvSpPr>
        <p:spPr>
          <a:xfrm>
            <a:off x="6644073" y="4508540"/>
            <a:ext cx="251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Retrieve RVM search link &amp; manufacture date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F06757-AD35-465D-9D0C-1A82FEEDCADC}"/>
              </a:ext>
            </a:extLst>
          </p:cNvPr>
          <p:cNvSpPr txBox="1"/>
          <p:nvPr/>
        </p:nvSpPr>
        <p:spPr>
          <a:xfrm>
            <a:off x="3910641" y="4630176"/>
            <a:ext cx="20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Retrieve CQF link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CD79D4C-4419-4438-B073-32FFF4E460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2469" y="3898235"/>
            <a:ext cx="2651814" cy="1600200"/>
          </a:xfrm>
          <a:prstGeom prst="bentConnector3">
            <a:avLst>
              <a:gd name="adj1" fmla="val 9986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95E52C4-C53C-47CF-943E-DAB074BCCE70}"/>
              </a:ext>
            </a:extLst>
          </p:cNvPr>
          <p:cNvCxnSpPr>
            <a:cxnSpLocks/>
          </p:cNvCxnSpPr>
          <p:nvPr/>
        </p:nvCxnSpPr>
        <p:spPr>
          <a:xfrm flipH="1" flipV="1">
            <a:off x="7213092" y="4157847"/>
            <a:ext cx="1934210" cy="1313990"/>
          </a:xfrm>
          <a:prstGeom prst="bentConnector3">
            <a:avLst>
              <a:gd name="adj1" fmla="val -6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142B1-E3C0-4BBA-B97A-85FBF9332CFD}"/>
              </a:ext>
            </a:extLst>
          </p:cNvPr>
          <p:cNvCxnSpPr>
            <a:cxnSpLocks/>
          </p:cNvCxnSpPr>
          <p:nvPr/>
        </p:nvCxnSpPr>
        <p:spPr>
          <a:xfrm flipH="1" flipV="1">
            <a:off x="6280559" y="2111845"/>
            <a:ext cx="4689" cy="16388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F30D-2E8A-410F-BB2C-AB7D3A58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A481-94C4-45B3-B468-D5439583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17" y="915988"/>
            <a:ext cx="10972800" cy="4308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Automation procedure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40C2-238A-4837-AB53-0C34C5F22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72EE3-8E39-4B0D-A3FC-254D158F5E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17B2F-3C91-4491-A4B3-C2F88526F1B1}"/>
              </a:ext>
            </a:extLst>
          </p:cNvPr>
          <p:cNvSpPr/>
          <p:nvPr/>
        </p:nvSpPr>
        <p:spPr>
          <a:xfrm>
            <a:off x="4179199" y="2911925"/>
            <a:ext cx="1402080" cy="55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JIRA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15C70-7928-43C1-B290-4046C4075B01}"/>
              </a:ext>
            </a:extLst>
          </p:cNvPr>
          <p:cNvSpPr/>
          <p:nvPr/>
        </p:nvSpPr>
        <p:spPr>
          <a:xfrm>
            <a:off x="7849393" y="2911924"/>
            <a:ext cx="1695921" cy="55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Webhook Host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6C34BC-2E84-4B31-9DEF-24D9868AADB2}"/>
              </a:ext>
            </a:extLst>
          </p:cNvPr>
          <p:cNvSpPr/>
          <p:nvPr/>
        </p:nvSpPr>
        <p:spPr>
          <a:xfrm>
            <a:off x="7541509" y="5028596"/>
            <a:ext cx="2311685" cy="739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ALPSTII 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68F28A-0040-43EE-8E05-FFD9D437B7F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581201" y="3189761"/>
            <a:ext cx="22860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6C284D-FB5A-4C6C-8C42-AB9AE9D1E02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90760" y="3189762"/>
            <a:ext cx="2288439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801F86-A9DE-4BB1-B07F-C9E045C18C53}"/>
              </a:ext>
            </a:extLst>
          </p:cNvPr>
          <p:cNvSpPr txBox="1"/>
          <p:nvPr/>
        </p:nvSpPr>
        <p:spPr>
          <a:xfrm>
            <a:off x="5664589" y="2457890"/>
            <a:ext cx="211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data is sent via a POST 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EB591-40BF-48C3-9CB2-5E43D16C7254}"/>
              </a:ext>
            </a:extLst>
          </p:cNvPr>
          <p:cNvSpPr txBox="1"/>
          <p:nvPr/>
        </p:nvSpPr>
        <p:spPr>
          <a:xfrm>
            <a:off x="1985530" y="2457890"/>
            <a:ext cx="211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JIRA issue is created or updated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33DCDA-B78B-40F6-8FE0-FADE65FF9B2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697352" y="3467598"/>
            <a:ext cx="2" cy="15609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90E8D8-A346-4C43-A0D7-790CBD5A4AFB}"/>
              </a:ext>
            </a:extLst>
          </p:cNvPr>
          <p:cNvSpPr txBox="1"/>
          <p:nvPr/>
        </p:nvSpPr>
        <p:spPr>
          <a:xfrm>
            <a:off x="8779203" y="3924931"/>
            <a:ext cx="275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ALPSTII process is run automatically on the issue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EF1A6-8EF3-4A2C-819E-7D80F0D75E1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97352" y="1346875"/>
            <a:ext cx="2" cy="15650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79FFB3-2A05-4726-8C2C-571AB59A7BD3}"/>
              </a:ext>
            </a:extLst>
          </p:cNvPr>
          <p:cNvSpPr txBox="1"/>
          <p:nvPr/>
        </p:nvSpPr>
        <p:spPr>
          <a:xfrm>
            <a:off x="8779203" y="1804208"/>
            <a:ext cx="275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server and URL for POST request are created</a:t>
            </a:r>
          </a:p>
        </p:txBody>
      </p:sp>
    </p:spTree>
    <p:extLst>
      <p:ext uri="{BB962C8B-B14F-4D97-AF65-F5344CB8AC3E}">
        <p14:creationId xmlns:p14="http://schemas.microsoft.com/office/powerpoint/2010/main" val="297207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7375" y="915989"/>
            <a:ext cx="8355013" cy="4090196"/>
          </a:xfrm>
          <a:prstGeom prst="rect">
            <a:avLst/>
          </a:prstGeom>
          <a:effectLst>
            <a:glow rad="101600">
              <a:schemeClr val="tx1">
                <a:alpha val="0"/>
              </a:schemeClr>
            </a:glow>
          </a:effectLst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>
              <a:lnSpc>
                <a:spcPct val="70000"/>
              </a:lnSpc>
              <a:buNone/>
            </a:pPr>
            <a:r>
              <a:rPr lang="en-US" sz="7200" b="1" dirty="0">
                <a:solidFill>
                  <a:srgbClr val="FFFFFF"/>
                </a:solidFill>
                <a:latin typeface="Arial"/>
                <a:cs typeface="Arial"/>
              </a:rPr>
              <a:t>What I’ve learned</a:t>
            </a:r>
          </a:p>
        </p:txBody>
      </p:sp>
    </p:spTree>
    <p:extLst>
      <p:ext uri="{BB962C8B-B14F-4D97-AF65-F5344CB8AC3E}">
        <p14:creationId xmlns:p14="http://schemas.microsoft.com/office/powerpoint/2010/main" val="402802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374-186B-44B3-8DAB-534F504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4EC3-BF5F-4F72-A452-8A6D5E61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8" y="915988"/>
            <a:ext cx="11262280" cy="3447098"/>
          </a:xfrm>
        </p:spPr>
        <p:txBody>
          <a:bodyPr/>
          <a:lstStyle/>
          <a:p>
            <a:r>
              <a:rPr lang="en-US" sz="2800" dirty="0"/>
              <a:t>PCB design process in Altium for complex consumer electronics in industrial environment</a:t>
            </a:r>
          </a:p>
          <a:p>
            <a:pPr lvl="1"/>
            <a:r>
              <a:rPr lang="en-US" sz="2300" dirty="0"/>
              <a:t>Proper schematic capture</a:t>
            </a:r>
          </a:p>
          <a:p>
            <a:pPr lvl="1"/>
            <a:r>
              <a:rPr lang="en-US" sz="2300" dirty="0"/>
              <a:t>Board outline definition</a:t>
            </a:r>
          </a:p>
          <a:p>
            <a:pPr lvl="1"/>
            <a:r>
              <a:rPr lang="en-US" sz="2300" dirty="0"/>
              <a:t>Ideal layer stack design</a:t>
            </a:r>
          </a:p>
          <a:p>
            <a:pPr lvl="1"/>
            <a:r>
              <a:rPr lang="en-US" sz="2300" dirty="0"/>
              <a:t>Component selection &amp; footprinting</a:t>
            </a:r>
          </a:p>
          <a:p>
            <a:pPr lvl="1"/>
            <a:r>
              <a:rPr lang="en-US" sz="2300" dirty="0"/>
              <a:t>Routing of analog, digital, &amp; RF subsystems</a:t>
            </a:r>
          </a:p>
          <a:p>
            <a:pPr lvl="1"/>
            <a:r>
              <a:rPr lang="en-US" sz="2300" dirty="0"/>
              <a:t>Design optimization for manufacturability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1FDF-072B-41A4-A080-E63C2C66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098D4-F664-48E9-96F4-82AB230590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29B43-1399-4410-AA61-7B169A15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41" y="4537365"/>
            <a:ext cx="2688482" cy="1786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05F86-47EF-477C-ACCE-75B579D0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80" y="4491814"/>
            <a:ext cx="1890246" cy="1884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F65759-04B7-4050-ADC5-2962D3689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790"/>
          <a:stretch/>
        </p:blipFill>
        <p:spPr>
          <a:xfrm>
            <a:off x="6186483" y="4401644"/>
            <a:ext cx="659251" cy="2057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DA0E9-47B4-47B0-AAB5-44D1F3B75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991" y="4460349"/>
            <a:ext cx="1978407" cy="1940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2FFBE-DE3F-4075-973C-2E85686ED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6655" y="4425457"/>
            <a:ext cx="2195355" cy="20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8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374-186B-44B3-8DAB-534F504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4EC3-BF5F-4F72-A452-8A6D5E61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915989"/>
            <a:ext cx="11605923" cy="4031873"/>
          </a:xfrm>
        </p:spPr>
        <p:txBody>
          <a:bodyPr/>
          <a:lstStyle/>
          <a:p>
            <a:r>
              <a:rPr lang="en-US" sz="2800" dirty="0"/>
              <a:t>Python JIRA Software development</a:t>
            </a:r>
          </a:p>
          <a:p>
            <a:pPr lvl="1"/>
            <a:r>
              <a:rPr lang="en-US" sz="2300" dirty="0"/>
              <a:t>JIRA API development</a:t>
            </a:r>
          </a:p>
          <a:p>
            <a:pPr lvl="1"/>
            <a:r>
              <a:rPr lang="en-US" sz="2300" dirty="0"/>
              <a:t>RVM API development</a:t>
            </a:r>
          </a:p>
          <a:p>
            <a:pPr lvl="1"/>
            <a:r>
              <a:rPr lang="en-US" sz="2300" dirty="0"/>
              <a:t>CQF server web scraping</a:t>
            </a:r>
          </a:p>
          <a:p>
            <a:r>
              <a:rPr lang="en-US" sz="2800" dirty="0"/>
              <a:t>Automate the process of populating JIRA issues with queried data using JIRA Webhook</a:t>
            </a:r>
          </a:p>
          <a:p>
            <a:r>
              <a:rPr lang="en-US" sz="2800" dirty="0"/>
              <a:t>Working on QA server for testing purposes</a:t>
            </a:r>
          </a:p>
          <a:p>
            <a:pPr lvl="1"/>
            <a:endParaRPr lang="en-US" sz="2300" dirty="0"/>
          </a:p>
          <a:p>
            <a:pPr lvl="1"/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1FDF-072B-41A4-A080-E63C2C66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098D4-F664-48E9-96F4-82AB230590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B7F8A-8E66-4B3F-8EFF-0237E901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25" y="4165239"/>
            <a:ext cx="3846618" cy="2681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F8B76-DE4A-464B-97C4-62434131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72" y="4542419"/>
            <a:ext cx="4987133" cy="14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374-186B-44B3-8DAB-534F504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4EC3-BF5F-4F72-A452-8A6D5E61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915989"/>
            <a:ext cx="9772121" cy="16004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latin typeface="Arial"/>
                <a:cs typeface="Arial"/>
              </a:rPr>
              <a:t>Electrical Engineering Major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/>
                <a:cs typeface="Arial"/>
              </a:rPr>
              <a:t>University of Illinois at Urbana-Champaign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/>
                <a:cs typeface="Arial"/>
              </a:rPr>
              <a:t>Graduation Date: May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1FDF-072B-41A4-A080-E63C2C66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098D4-F664-48E9-96F4-82AB230590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7375" y="915989"/>
            <a:ext cx="8355013" cy="4090196"/>
          </a:xfrm>
          <a:prstGeom prst="rect">
            <a:avLst/>
          </a:prstGeom>
          <a:effectLst>
            <a:glow rad="101600">
              <a:schemeClr val="tx1">
                <a:alpha val="0"/>
              </a:schemeClr>
            </a:glow>
          </a:effectLst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>
              <a:lnSpc>
                <a:spcPct val="70000"/>
              </a:lnSpc>
              <a:buNone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54102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7375" y="915989"/>
            <a:ext cx="8355013" cy="4090196"/>
          </a:xfrm>
          <a:prstGeom prst="rect">
            <a:avLst/>
          </a:prstGeom>
          <a:effectLst>
            <a:glow rad="101600">
              <a:schemeClr val="tx1">
                <a:alpha val="0"/>
              </a:schemeClr>
            </a:glow>
          </a:effectLst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>
              <a:lnSpc>
                <a:spcPct val="700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cs typeface="Arial"/>
              </a:rPr>
              <a:t>Hardware: </a:t>
            </a:r>
          </a:p>
          <a:p>
            <a:pPr marL="0" lvl="5" indent="0">
              <a:lnSpc>
                <a:spcPct val="700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cs typeface="Arial"/>
              </a:rPr>
              <a:t>Project Tadpole</a:t>
            </a:r>
          </a:p>
        </p:txBody>
      </p:sp>
    </p:spTree>
    <p:extLst>
      <p:ext uri="{BB962C8B-B14F-4D97-AF65-F5344CB8AC3E}">
        <p14:creationId xmlns:p14="http://schemas.microsoft.com/office/powerpoint/2010/main" val="4726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374-186B-44B3-8DAB-534F504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tadpole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4EC3-BF5F-4F72-A452-8A6D5E61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915989"/>
            <a:ext cx="9772121" cy="2662267"/>
          </a:xfrm>
        </p:spPr>
        <p:txBody>
          <a:bodyPr/>
          <a:lstStyle/>
          <a:p>
            <a:r>
              <a:rPr lang="en-US" sz="2800" dirty="0"/>
              <a:t>Objective: Design the smallest-possible shifter unit</a:t>
            </a:r>
          </a:p>
          <a:p>
            <a:pPr lvl="1"/>
            <a:r>
              <a:rPr lang="en-US" sz="2400" dirty="0"/>
              <a:t>Smallest-possible PCBA layout area</a:t>
            </a:r>
          </a:p>
          <a:p>
            <a:pPr lvl="1"/>
            <a:r>
              <a:rPr lang="en-US" sz="2400" dirty="0"/>
              <a:t>Compact</a:t>
            </a:r>
          </a:p>
          <a:p>
            <a:pPr lvl="1"/>
            <a:r>
              <a:rPr lang="en-US" sz="2400" dirty="0"/>
              <a:t>Multifunctional</a:t>
            </a:r>
          </a:p>
          <a:p>
            <a:pPr marL="109538" lvl="1" indent="0">
              <a:buNone/>
            </a:pPr>
            <a:endParaRPr lang="en-US" sz="2400" dirty="0"/>
          </a:p>
          <a:p>
            <a:pPr marL="109538" lvl="1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1FDF-072B-41A4-A080-E63C2C66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098D4-F664-48E9-96F4-82AB230590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81904-22BD-41E7-831D-F5A94E4E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68" y="2284992"/>
            <a:ext cx="3403453" cy="36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952A-1102-4529-B4DB-4E8473C6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5" y="251971"/>
            <a:ext cx="8890817" cy="363033"/>
          </a:xfrm>
        </p:spPr>
        <p:txBody>
          <a:bodyPr/>
          <a:lstStyle/>
          <a:p>
            <a:r>
              <a:rPr lang="en-US" dirty="0"/>
              <a:t>Project Tadpole PCBA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53DC3-EA32-4290-AB50-303B2495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876" y="944785"/>
            <a:ext cx="301484" cy="77470"/>
          </a:xfrm>
        </p:spPr>
        <p:txBody>
          <a:bodyPr/>
          <a:lstStyle/>
          <a:p>
            <a:fld id="{8AEC945B-6792-E442-A6D5-0E0524E0CAFA}" type="slidenum">
              <a:rPr lang="en-US" sz="1100" smtClean="0"/>
              <a:pPr/>
              <a:t>6</a:t>
            </a:fld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32202-242C-4D03-AD17-20922A8506F8}"/>
              </a:ext>
            </a:extLst>
          </p:cNvPr>
          <p:cNvSpPr txBox="1"/>
          <p:nvPr/>
        </p:nvSpPr>
        <p:spPr>
          <a:xfrm>
            <a:off x="3530352" y="1949023"/>
            <a:ext cx="132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PCBA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AFB47B-6AEB-4D04-8C03-160C56E5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693" y="1127231"/>
            <a:ext cx="6108405" cy="4867169"/>
          </a:xfrm>
        </p:spPr>
        <p:txBody>
          <a:bodyPr/>
          <a:lstStyle/>
          <a:p>
            <a:r>
              <a:rPr lang="en-US" sz="2800" dirty="0"/>
              <a:t>Smallest possible PCBA layout area</a:t>
            </a:r>
          </a:p>
          <a:p>
            <a:pPr lvl="1"/>
            <a:r>
              <a:rPr lang="en-US" sz="2400" dirty="0"/>
              <a:t>13.5mm diameter</a:t>
            </a:r>
          </a:p>
          <a:p>
            <a:pPr lvl="1"/>
            <a:r>
              <a:rPr lang="en-US" sz="2400" dirty="0"/>
              <a:t>6 layer board</a:t>
            </a:r>
          </a:p>
          <a:p>
            <a:pPr lvl="1"/>
            <a:r>
              <a:rPr lang="en-US" sz="2400" dirty="0"/>
              <a:t>High-density interconnects (HDI) </a:t>
            </a:r>
            <a:r>
              <a:rPr lang="en-US" sz="2400" dirty="0" err="1"/>
              <a:t>stackups</a:t>
            </a:r>
            <a:endParaRPr lang="en-US" sz="2400" dirty="0"/>
          </a:p>
          <a:p>
            <a:pPr lvl="1"/>
            <a:r>
              <a:rPr lang="en-US" sz="2400" dirty="0"/>
              <a:t>nRF52840 CSP microprocessor</a:t>
            </a:r>
          </a:p>
          <a:p>
            <a:pPr lvl="2"/>
            <a:r>
              <a:rPr lang="en-US" sz="2000" dirty="0"/>
              <a:t>3.5x3.5 mm</a:t>
            </a:r>
            <a:r>
              <a:rPr lang="en-US" sz="2000" baseline="30000" dirty="0"/>
              <a:t>2</a:t>
            </a:r>
            <a:r>
              <a:rPr lang="en-US" sz="2000" dirty="0"/>
              <a:t> area</a:t>
            </a:r>
          </a:p>
          <a:p>
            <a:pPr lvl="2"/>
            <a:r>
              <a:rPr lang="en-US" sz="2000" dirty="0"/>
              <a:t>Compared to 7x7 mm</a:t>
            </a:r>
            <a:r>
              <a:rPr lang="en-US" sz="2000" baseline="30000" dirty="0"/>
              <a:t>2</a:t>
            </a:r>
            <a:r>
              <a:rPr lang="en-US" sz="2000" dirty="0"/>
              <a:t> area for the QFN version</a:t>
            </a:r>
          </a:p>
          <a:p>
            <a:pPr lvl="1"/>
            <a:r>
              <a:rPr lang="en-US" sz="2400" dirty="0"/>
              <a:t>No Mod button</a:t>
            </a:r>
          </a:p>
          <a:p>
            <a:pPr lvl="1"/>
            <a:r>
              <a:rPr lang="en-US" sz="2400" dirty="0"/>
              <a:t>Antenna is external &amp; separate from main PCB</a:t>
            </a:r>
          </a:p>
          <a:p>
            <a:pPr lvl="2"/>
            <a:r>
              <a:rPr lang="en-US" sz="2000" dirty="0"/>
              <a:t>Coaxial RF connector used in PCB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109538" lvl="1" indent="0">
              <a:buNone/>
            </a:pPr>
            <a:endParaRPr lang="en-US" sz="2400" dirty="0"/>
          </a:p>
          <a:p>
            <a:pPr marL="109538" lvl="1" indent="0">
              <a:buNone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21A9C1-70E8-4DCA-87D9-289DB1A22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6" t="6167" r="7420" b="2876"/>
          <a:stretch/>
        </p:blipFill>
        <p:spPr bwMode="auto">
          <a:xfrm>
            <a:off x="585214" y="844901"/>
            <a:ext cx="2851299" cy="25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BE8DE-3EBB-457C-91CA-110F959C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5" y="3675926"/>
            <a:ext cx="2851299" cy="2638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AB1F97-7B9E-438D-91C2-8A9FE85CA48A}"/>
              </a:ext>
            </a:extLst>
          </p:cNvPr>
          <p:cNvSpPr txBox="1"/>
          <p:nvPr/>
        </p:nvSpPr>
        <p:spPr>
          <a:xfrm>
            <a:off x="3592422" y="4810261"/>
            <a:ext cx="146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 PCBA</a:t>
            </a:r>
          </a:p>
        </p:txBody>
      </p:sp>
    </p:spTree>
    <p:extLst>
      <p:ext uri="{BB962C8B-B14F-4D97-AF65-F5344CB8AC3E}">
        <p14:creationId xmlns:p14="http://schemas.microsoft.com/office/powerpoint/2010/main" val="70502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952A-1102-4529-B4DB-4E8473C6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Tadpole 3D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53DC3-EA32-4290-AB50-303B2495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876" y="944785"/>
            <a:ext cx="301484" cy="77470"/>
          </a:xfrm>
        </p:spPr>
        <p:txBody>
          <a:bodyPr/>
          <a:lstStyle/>
          <a:p>
            <a:fld id="{8AEC945B-6792-E442-A6D5-0E0524E0CAFA}" type="slidenum">
              <a:rPr lang="en-US" sz="1100" smtClean="0"/>
              <a:pPr/>
              <a:t>7</a:t>
            </a:fld>
            <a:endParaRPr 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614AE1-CE5C-43AD-B634-49817CC1AA1A}"/>
              </a:ext>
            </a:extLst>
          </p:cNvPr>
          <p:cNvSpPr txBox="1"/>
          <p:nvPr/>
        </p:nvSpPr>
        <p:spPr>
          <a:xfrm>
            <a:off x="8254236" y="644594"/>
            <a:ext cx="188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dome switch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2D78CA-6FD4-44E6-8ADC-D7B007855D4E}"/>
              </a:ext>
            </a:extLst>
          </p:cNvPr>
          <p:cNvSpPr txBox="1"/>
          <p:nvPr/>
        </p:nvSpPr>
        <p:spPr>
          <a:xfrm>
            <a:off x="8254237" y="1022255"/>
            <a:ext cx="132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PCBA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D0A54-6B06-4E2E-A948-BFD180ADA24C}"/>
              </a:ext>
            </a:extLst>
          </p:cNvPr>
          <p:cNvSpPr txBox="1"/>
          <p:nvPr/>
        </p:nvSpPr>
        <p:spPr>
          <a:xfrm>
            <a:off x="8274113" y="1519549"/>
            <a:ext cx="239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Plastic PCBA supports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C2388-179D-481B-96E2-A290B755FF8E}"/>
              </a:ext>
            </a:extLst>
          </p:cNvPr>
          <p:cNvSpPr txBox="1"/>
          <p:nvPr/>
        </p:nvSpPr>
        <p:spPr>
          <a:xfrm>
            <a:off x="8254237" y="2608768"/>
            <a:ext cx="18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dome switch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19F634-0E86-485E-AFFD-38103EC5F1CA}"/>
              </a:ext>
            </a:extLst>
          </p:cNvPr>
          <p:cNvSpPr txBox="1"/>
          <p:nvPr/>
        </p:nvSpPr>
        <p:spPr>
          <a:xfrm>
            <a:off x="8254237" y="2083779"/>
            <a:ext cx="146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 PCBA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E6177C-316D-440C-A13B-0FFD76DEB90F}"/>
              </a:ext>
            </a:extLst>
          </p:cNvPr>
          <p:cNvSpPr txBox="1"/>
          <p:nvPr/>
        </p:nvSpPr>
        <p:spPr>
          <a:xfrm>
            <a:off x="8228239" y="3197062"/>
            <a:ext cx="19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Conical spring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E4D139-FEAE-4B01-910B-BBF1841FACA4}"/>
              </a:ext>
            </a:extLst>
          </p:cNvPr>
          <p:cNvSpPr txBox="1"/>
          <p:nvPr/>
        </p:nvSpPr>
        <p:spPr>
          <a:xfrm>
            <a:off x="8228239" y="3844309"/>
            <a:ext cx="200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LR30 batteries in series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3EA44A-AF62-4943-8930-8165154F8B55}"/>
              </a:ext>
            </a:extLst>
          </p:cNvPr>
          <p:cNvSpPr txBox="1"/>
          <p:nvPr/>
        </p:nvSpPr>
        <p:spPr>
          <a:xfrm>
            <a:off x="8254238" y="4617765"/>
            <a:ext cx="239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 contact spring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226BFDA-3FA3-481E-9098-6D156774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80" y="615004"/>
            <a:ext cx="6031684" cy="566880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11D9ED-EFEE-4539-8E44-A76C7AF04E73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813550" y="829260"/>
            <a:ext cx="2440686" cy="115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560488-B8F4-4710-9585-CB0C19785340}"/>
              </a:ext>
            </a:extLst>
          </p:cNvPr>
          <p:cNvCxnSpPr>
            <a:cxnSpLocks/>
          </p:cNvCxnSpPr>
          <p:nvPr/>
        </p:nvCxnSpPr>
        <p:spPr>
          <a:xfrm flipH="1">
            <a:off x="6489751" y="1684409"/>
            <a:ext cx="1764485" cy="88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7B44E-8C5B-4591-9C13-DCDD1B9CC5D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489751" y="2268445"/>
            <a:ext cx="1764486" cy="42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411C57-4E03-4E7F-981A-FF2D879863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897577" y="2531600"/>
            <a:ext cx="2356660" cy="26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8680B3-30CF-47E8-90E2-CC9137228505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6080837" y="3023332"/>
            <a:ext cx="2147402" cy="358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F6CF75-4335-4BD5-BB78-F37605F4577A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6193157" y="3920231"/>
            <a:ext cx="2035082" cy="247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09A4B-2880-4835-BD37-240CAD16C990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7109540" y="4720537"/>
            <a:ext cx="1144698" cy="81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CB81B2-3EC0-46D9-BD71-44CE69480B12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489751" y="1182917"/>
            <a:ext cx="1764486" cy="24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62BA8F-B35A-40BD-895A-E81D6E235965}"/>
              </a:ext>
            </a:extLst>
          </p:cNvPr>
          <p:cNvCxnSpPr/>
          <p:nvPr/>
        </p:nvCxnSpPr>
        <p:spPr>
          <a:xfrm>
            <a:off x="2429496" y="6369439"/>
            <a:ext cx="5383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3FB2F7-43F8-4121-A0DB-481EE624A0AB}"/>
              </a:ext>
            </a:extLst>
          </p:cNvPr>
          <p:cNvCxnSpPr>
            <a:cxnSpLocks/>
          </p:cNvCxnSpPr>
          <p:nvPr/>
        </p:nvCxnSpPr>
        <p:spPr>
          <a:xfrm flipV="1">
            <a:off x="1961404" y="737761"/>
            <a:ext cx="0" cy="4801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A236DC-7DF7-4326-9202-551C23C541ED}"/>
              </a:ext>
            </a:extLst>
          </p:cNvPr>
          <p:cNvSpPr txBox="1"/>
          <p:nvPr/>
        </p:nvSpPr>
        <p:spPr>
          <a:xfrm>
            <a:off x="4816754" y="6230940"/>
            <a:ext cx="7611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18mm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7B115-AD1B-458E-A3C6-6B8D79E944E5}"/>
              </a:ext>
            </a:extLst>
          </p:cNvPr>
          <p:cNvSpPr txBox="1"/>
          <p:nvPr/>
        </p:nvSpPr>
        <p:spPr>
          <a:xfrm rot="16200000">
            <a:off x="1559929" y="2666910"/>
            <a:ext cx="7611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16mm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024B55-C56E-4DDC-8351-32FB99CF38E7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225891" y="4167475"/>
            <a:ext cx="2002348" cy="336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9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8CF5-FD1C-4862-BD99-F43D178F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6" y="251971"/>
            <a:ext cx="2965632" cy="657237"/>
          </a:xfrm>
        </p:spPr>
        <p:txBody>
          <a:bodyPr/>
          <a:lstStyle/>
          <a:p>
            <a:r>
              <a:rPr lang="en-US" dirty="0"/>
              <a:t>Project tadpole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7A845-548A-48B8-8BD2-0B0BCDF65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ED12D-30DC-4540-98BA-5F338459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2" y="1533377"/>
            <a:ext cx="2622014" cy="246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8F3E1-6318-45C6-BF27-D12387B9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87" y="1533376"/>
            <a:ext cx="2622014" cy="2464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99443-37E7-47F9-BB59-7031ED62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215" y="1533376"/>
            <a:ext cx="2622014" cy="24642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0EB07-8BC0-49BD-A1AA-3484F86F1D34}"/>
              </a:ext>
            </a:extLst>
          </p:cNvPr>
          <p:cNvCxnSpPr>
            <a:cxnSpLocks/>
          </p:cNvCxnSpPr>
          <p:nvPr/>
        </p:nvCxnSpPr>
        <p:spPr>
          <a:xfrm>
            <a:off x="1824825" y="1120220"/>
            <a:ext cx="0" cy="5410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3425FB-E1D9-4968-8342-879CC3F56EA0}"/>
              </a:ext>
            </a:extLst>
          </p:cNvPr>
          <p:cNvCxnSpPr>
            <a:cxnSpLocks/>
          </p:cNvCxnSpPr>
          <p:nvPr/>
        </p:nvCxnSpPr>
        <p:spPr>
          <a:xfrm>
            <a:off x="5148263" y="336368"/>
            <a:ext cx="0" cy="1359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6B153D-9930-4B82-9B1B-C429B088CF9B}"/>
              </a:ext>
            </a:extLst>
          </p:cNvPr>
          <p:cNvSpPr txBox="1"/>
          <p:nvPr/>
        </p:nvSpPr>
        <p:spPr>
          <a:xfrm>
            <a:off x="612835" y="4226135"/>
            <a:ext cx="23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dome actuates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9B8FC-BF6D-4F54-8F4D-3FBB44FAD8C0}"/>
              </a:ext>
            </a:extLst>
          </p:cNvPr>
          <p:cNvSpPr txBox="1"/>
          <p:nvPr/>
        </p:nvSpPr>
        <p:spPr>
          <a:xfrm>
            <a:off x="4632560" y="4226135"/>
            <a:ext cx="23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dome actuates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422D0-71D1-4E3F-93B2-5AE14126678F}"/>
              </a:ext>
            </a:extLst>
          </p:cNvPr>
          <p:cNvSpPr txBox="1"/>
          <p:nvPr/>
        </p:nvSpPr>
        <p:spPr>
          <a:xfrm>
            <a:off x="8878788" y="4226135"/>
            <a:ext cx="23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Both domes actuate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E86B0A-C853-4781-A205-9D942A2A8AE8}"/>
              </a:ext>
            </a:extLst>
          </p:cNvPr>
          <p:cNvCxnSpPr>
            <a:cxnSpLocks/>
          </p:cNvCxnSpPr>
          <p:nvPr/>
        </p:nvCxnSpPr>
        <p:spPr>
          <a:xfrm>
            <a:off x="6497074" y="336368"/>
            <a:ext cx="0" cy="1359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E63F4-38EA-428E-9ADA-33231B7FC0F9}"/>
              </a:ext>
            </a:extLst>
          </p:cNvPr>
          <p:cNvCxnSpPr>
            <a:cxnSpLocks/>
          </p:cNvCxnSpPr>
          <p:nvPr/>
        </p:nvCxnSpPr>
        <p:spPr>
          <a:xfrm>
            <a:off x="10052125" y="301414"/>
            <a:ext cx="0" cy="1359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25C1C18-B7A2-4B6E-9B49-9E6828AB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17" y="5002853"/>
            <a:ext cx="1196450" cy="12855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88681A-F33D-4BC4-9E9A-15EDB475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68" y="4978302"/>
            <a:ext cx="1196450" cy="12855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6604C2-B1E4-4948-A3C6-89E90260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900" y="4978302"/>
            <a:ext cx="1196450" cy="128558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60BBC9-A1AC-4BE6-8F32-CDACA1CA2772}"/>
              </a:ext>
            </a:extLst>
          </p:cNvPr>
          <p:cNvCxnSpPr>
            <a:cxnSpLocks/>
          </p:cNvCxnSpPr>
          <p:nvPr/>
        </p:nvCxnSpPr>
        <p:spPr>
          <a:xfrm flipH="1">
            <a:off x="1767484" y="5074580"/>
            <a:ext cx="57341" cy="279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F7D7C5-913B-46A1-9213-00993EF427B4}"/>
              </a:ext>
            </a:extLst>
          </p:cNvPr>
          <p:cNvCxnSpPr>
            <a:cxnSpLocks/>
          </p:cNvCxnSpPr>
          <p:nvPr/>
        </p:nvCxnSpPr>
        <p:spPr>
          <a:xfrm flipH="1">
            <a:off x="5666513" y="4734265"/>
            <a:ext cx="131980" cy="537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39BAD3-D4C3-446F-9487-BB661C5D2822}"/>
              </a:ext>
            </a:extLst>
          </p:cNvPr>
          <p:cNvCxnSpPr>
            <a:cxnSpLocks/>
          </p:cNvCxnSpPr>
          <p:nvPr/>
        </p:nvCxnSpPr>
        <p:spPr>
          <a:xfrm flipH="1">
            <a:off x="5831446" y="4677047"/>
            <a:ext cx="131980" cy="537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D02817-A25C-4DFD-B71B-F44C89D3A391}"/>
              </a:ext>
            </a:extLst>
          </p:cNvPr>
          <p:cNvCxnSpPr>
            <a:cxnSpLocks/>
          </p:cNvCxnSpPr>
          <p:nvPr/>
        </p:nvCxnSpPr>
        <p:spPr>
          <a:xfrm flipH="1">
            <a:off x="5988352" y="4691875"/>
            <a:ext cx="131980" cy="537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2A712-FEDC-49AB-A752-07DD615A94FF}"/>
              </a:ext>
            </a:extLst>
          </p:cNvPr>
          <p:cNvCxnSpPr>
            <a:cxnSpLocks/>
          </p:cNvCxnSpPr>
          <p:nvPr/>
        </p:nvCxnSpPr>
        <p:spPr>
          <a:xfrm flipH="1">
            <a:off x="6128361" y="4805992"/>
            <a:ext cx="131980" cy="537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8DFAD4-203F-4B93-9316-64F3147098BD}"/>
              </a:ext>
            </a:extLst>
          </p:cNvPr>
          <p:cNvCxnSpPr>
            <a:cxnSpLocks/>
          </p:cNvCxnSpPr>
          <p:nvPr/>
        </p:nvCxnSpPr>
        <p:spPr>
          <a:xfrm flipH="1">
            <a:off x="6042373" y="4960462"/>
            <a:ext cx="131980" cy="537175"/>
          </a:xfrm>
          <a:prstGeom prst="straightConnector1">
            <a:avLst/>
          </a:prstGeom>
          <a:ln w="38100">
            <a:solidFill>
              <a:srgbClr val="FF0000">
                <a:alpha val="3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4BF6C4-5CE6-419D-BE86-812ADF4424EC}"/>
              </a:ext>
            </a:extLst>
          </p:cNvPr>
          <p:cNvCxnSpPr>
            <a:cxnSpLocks/>
          </p:cNvCxnSpPr>
          <p:nvPr/>
        </p:nvCxnSpPr>
        <p:spPr>
          <a:xfrm flipH="1">
            <a:off x="5709507" y="4917008"/>
            <a:ext cx="131980" cy="537175"/>
          </a:xfrm>
          <a:prstGeom prst="straightConnector1">
            <a:avLst/>
          </a:prstGeom>
          <a:ln w="38100">
            <a:solidFill>
              <a:srgbClr val="FF0000">
                <a:alpha val="3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24A079-55A5-444E-8E34-E7EC3A57FC35}"/>
              </a:ext>
            </a:extLst>
          </p:cNvPr>
          <p:cNvCxnSpPr>
            <a:cxnSpLocks/>
          </p:cNvCxnSpPr>
          <p:nvPr/>
        </p:nvCxnSpPr>
        <p:spPr>
          <a:xfrm flipH="1">
            <a:off x="5894299" y="4960462"/>
            <a:ext cx="131980" cy="537175"/>
          </a:xfrm>
          <a:prstGeom prst="straightConnector1">
            <a:avLst/>
          </a:prstGeom>
          <a:ln w="38100">
            <a:solidFill>
              <a:srgbClr val="FF0000">
                <a:alpha val="3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4EDEC-1DBF-4A43-BB3D-082FB812F1D5}"/>
              </a:ext>
            </a:extLst>
          </p:cNvPr>
          <p:cNvCxnSpPr>
            <a:cxnSpLocks/>
          </p:cNvCxnSpPr>
          <p:nvPr/>
        </p:nvCxnSpPr>
        <p:spPr>
          <a:xfrm flipH="1">
            <a:off x="10159368" y="4765871"/>
            <a:ext cx="131980" cy="537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E8ABBE-BCFE-4D01-AA79-DB5FF60F3DCB}"/>
              </a:ext>
            </a:extLst>
          </p:cNvPr>
          <p:cNvSpPr txBox="1"/>
          <p:nvPr/>
        </p:nvSpPr>
        <p:spPr>
          <a:xfrm>
            <a:off x="1767484" y="1079612"/>
            <a:ext cx="4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E3258-9DAC-4F38-BF80-1BC6CF13CA3E}"/>
              </a:ext>
            </a:extLst>
          </p:cNvPr>
          <p:cNvSpPr txBox="1"/>
          <p:nvPr/>
        </p:nvSpPr>
        <p:spPr>
          <a:xfrm>
            <a:off x="5605423" y="436279"/>
            <a:ext cx="4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EF1C74-5C4B-48C5-8601-7809D40CBC1B}"/>
              </a:ext>
            </a:extLst>
          </p:cNvPr>
          <p:cNvSpPr txBox="1"/>
          <p:nvPr/>
        </p:nvSpPr>
        <p:spPr>
          <a:xfrm>
            <a:off x="9579997" y="436279"/>
            <a:ext cx="4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947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EC945B-6792-E442-A6D5-0E0524E0CA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7375" y="915989"/>
            <a:ext cx="8355013" cy="4090196"/>
          </a:xfrm>
          <a:prstGeom prst="rect">
            <a:avLst/>
          </a:prstGeom>
          <a:effectLst>
            <a:glow rad="101600">
              <a:schemeClr val="tx1">
                <a:alpha val="0"/>
              </a:schemeClr>
            </a:glow>
          </a:effectLst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>
              <a:lnSpc>
                <a:spcPct val="700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cs typeface="Arial"/>
              </a:rPr>
              <a:t>Software:</a:t>
            </a:r>
          </a:p>
          <a:p>
            <a:pPr marL="0" lvl="5" indent="0">
              <a:lnSpc>
                <a:spcPct val="700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cs typeface="Arial"/>
              </a:rPr>
              <a:t>Automated Linking of PPQM Sample Tracking Issue Info</a:t>
            </a:r>
          </a:p>
          <a:p>
            <a:pPr marL="0" lvl="5" indent="0">
              <a:lnSpc>
                <a:spcPct val="700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cs typeface="Arial"/>
              </a:rPr>
              <a:t>(Project ALPSTII)</a:t>
            </a:r>
          </a:p>
        </p:txBody>
      </p:sp>
    </p:spTree>
    <p:extLst>
      <p:ext uri="{BB962C8B-B14F-4D97-AF65-F5344CB8AC3E}">
        <p14:creationId xmlns:p14="http://schemas.microsoft.com/office/powerpoint/2010/main" val="394205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Inherit xmlns="8f9b49cb-d60a-4328-a48f-29b0b418c748" xsi:nil="true"/>
    <Write_x002d_Permission xmlns="8f9b49cb-d60a-4328-a48f-29b0b418c748" xsi:nil="true"/>
    <Manage_x0020_By xmlns="8f9b49cb-d60a-4328-a48f-29b0b418c748" xsi:nil="true"/>
    <Read_x002d_Permission xmlns="8f9b49cb-d60a-4328-a48f-29b0b418c74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6116178E6DC41BEEBF8724F4126DA" ma:contentTypeVersion="4" ma:contentTypeDescription="Create a new document." ma:contentTypeScope="" ma:versionID="58faaa4a8995899a575674d873b27927">
  <xsd:schema xmlns:xsd="http://www.w3.org/2001/XMLSchema" xmlns:xs="http://www.w3.org/2001/XMLSchema" xmlns:p="http://schemas.microsoft.com/office/2006/metadata/properties" xmlns:ns2="8f9b49cb-d60a-4328-a48f-29b0b418c748" targetNamespace="http://schemas.microsoft.com/office/2006/metadata/properties" ma:root="true" ma:fieldsID="66f276e768f2aae7306bbbf0e03448e2" ns2:_="">
    <xsd:import namespace="8f9b49cb-d60a-4328-a48f-29b0b418c748"/>
    <xsd:element name="properties">
      <xsd:complexType>
        <xsd:sequence>
          <xsd:element name="documentManagement">
            <xsd:complexType>
              <xsd:all>
                <xsd:element ref="ns2:Manage_x0020_By" minOccurs="0"/>
                <xsd:element ref="ns2:Inherit" minOccurs="0"/>
                <xsd:element ref="ns2:Read_x002d_Permission" minOccurs="0"/>
                <xsd:element ref="ns2:Write_x002d_Permis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b49cb-d60a-4328-a48f-29b0b418c748" elementFormDefault="qualified">
    <xsd:import namespace="http://schemas.microsoft.com/office/2006/documentManagement/types"/>
    <xsd:import namespace="http://schemas.microsoft.com/office/infopath/2007/PartnerControls"/>
    <xsd:element name="Manage_x0020_By" ma:index="8" nillable="true" ma:displayName="Manage By" ma:internalName="Manage_x0020_By">
      <xsd:simpleType>
        <xsd:restriction base="dms:Text">
          <xsd:maxLength value="255"/>
        </xsd:restriction>
      </xsd:simpleType>
    </xsd:element>
    <xsd:element name="Inherit" ma:index="9" nillable="true" ma:displayName="Inherit" ma:internalName="Inherit">
      <xsd:simpleType>
        <xsd:restriction base="dms:Text"/>
      </xsd:simpleType>
    </xsd:element>
    <xsd:element name="Read_x002d_Permission" ma:index="10" nillable="true" ma:displayName="Read-Permission" ma:internalName="Read_x002d_Permission">
      <xsd:simpleType>
        <xsd:restriction base="dms:Text"/>
      </xsd:simpleType>
    </xsd:element>
    <xsd:element name="Write_x002d_Permission" ma:index="11" nillable="true" ma:displayName="Write-Permission" ma:internalName="Write_x002d_Permis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99B319-7E2F-48CC-9338-69969BDC0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D83CD1-9B3B-4E89-92A7-E7224AC6FB20}">
  <ds:schemaRefs>
    <ds:schemaRef ds:uri="http://schemas.microsoft.com/office/2006/documentManagement/types"/>
    <ds:schemaRef ds:uri="http://purl.org/dc/elements/1.1/"/>
    <ds:schemaRef ds:uri="http://purl.org/dc/dcmitype/"/>
    <ds:schemaRef ds:uri="8f9b49cb-d60a-4328-a48f-29b0b418c748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83A59D-58C3-4F64-9651-F74A1E5DDC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b49cb-d60a-4328-a48f-29b0b418c7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13785</TotalTime>
  <Words>669</Words>
  <Application>Microsoft Office PowerPoint</Application>
  <PresentationFormat>Widescreen</PresentationFormat>
  <Paragraphs>142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background</vt:lpstr>
      <vt:lpstr>PowerPoint Presentation</vt:lpstr>
      <vt:lpstr>PowerPoint Presentation</vt:lpstr>
      <vt:lpstr>Project tadpole</vt:lpstr>
      <vt:lpstr>Project Tadpole PCBA Layout</vt:lpstr>
      <vt:lpstr>Project Tadpole 3D Model</vt:lpstr>
      <vt:lpstr>Project tadpole Functionality</vt:lpstr>
      <vt:lpstr>PowerPoint Presentation</vt:lpstr>
      <vt:lpstr>ALPSTII</vt:lpstr>
      <vt:lpstr>Example</vt:lpstr>
      <vt:lpstr>ALPSTII Block diagram</vt:lpstr>
      <vt:lpstr>Webhook block diagram</vt:lpstr>
      <vt:lpstr>PowerPoint Presentation</vt:lpstr>
      <vt:lpstr>What I’ve learned</vt:lpstr>
      <vt:lpstr>What I’ve learned</vt:lpstr>
    </vt:vector>
  </TitlesOfParts>
  <Company>SRAM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Star</dc:creator>
  <cp:lastModifiedBy>George Wang</cp:lastModifiedBy>
  <cp:revision>400</cp:revision>
  <dcterms:created xsi:type="dcterms:W3CDTF">2014-02-05T20:12:18Z</dcterms:created>
  <dcterms:modified xsi:type="dcterms:W3CDTF">2019-08-19T03:34:10Z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0x0101004966116178E6DC41BEEBF8724F4126DA</vt:lpwstr>
  </property>
</Properties>
</file>