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4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74C3-12F3-40D5-98F7-CF3CEA61B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AB72E-5716-49F3-93C8-1F9B8819F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138C6-DDB8-4243-80A9-F73B79BB8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6217-ABA5-489C-A70C-31FD5E791A89}" type="datetimeFigureOut">
              <a:rPr lang="en-US" smtClean="0"/>
              <a:t>22-Jan-18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BD97E-B958-4D3C-BFE6-32E72645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7DB18-9D55-42A8-9466-29870F3F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B10A-6910-479A-8C2C-1CA1288A9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0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E5039-D81B-4F2D-A9D4-536AEB54C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16136-3AA1-4DDB-AE53-4E3802FA2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C8345-ECBD-43D1-B0E5-D6BD2BE77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6217-ABA5-489C-A70C-31FD5E791A89}" type="datetimeFigureOut">
              <a:rPr lang="en-US" smtClean="0"/>
              <a:t>22-Jan-18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15C8B-7963-478A-9E1F-0712940E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9D638-63E3-4ED6-B51D-74BC8B29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B10A-6910-479A-8C2C-1CA1288A9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8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A0CB44-0108-43D3-88A7-076C01F386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DB360-9F91-4390-98DC-F62D12A09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CAD38-CEE8-496A-9891-82753739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6217-ABA5-489C-A70C-31FD5E791A89}" type="datetimeFigureOut">
              <a:rPr lang="en-US" smtClean="0"/>
              <a:t>22-Jan-18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8A424-317B-4EE2-872A-4DAAC42B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CD420-B7AA-4FF9-9C98-0A0F58682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B10A-6910-479A-8C2C-1CA1288A9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3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16392-7BBB-4736-8F4A-994CB52B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DC9AE-879D-4136-A4CF-8C6E6055A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DBBAD-F036-4D86-80AD-3E4385274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6217-ABA5-489C-A70C-31FD5E791A89}" type="datetimeFigureOut">
              <a:rPr lang="en-US" smtClean="0"/>
              <a:t>22-Jan-18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B1870-CF67-4FC7-A456-58F6F560B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F1725-B3E8-48E5-89B7-E237FABB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B10A-6910-479A-8C2C-1CA1288A9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5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4213-CDFF-42FB-AFC6-794D31E02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B8C70-6876-4A88-9965-FF78F0F55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8570C-ED2C-4E47-AF6C-C171DB7A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6217-ABA5-489C-A70C-31FD5E791A89}" type="datetimeFigureOut">
              <a:rPr lang="en-US" smtClean="0"/>
              <a:t>22-Jan-18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CD8AD-859E-40A8-AC62-F3AB27C6D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BB3E9-B88A-4861-82C9-B0A8637D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B10A-6910-479A-8C2C-1CA1288A9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9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7E878-3FD0-4867-ABFE-C00A4E73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EAD89-D115-46A9-9374-CA20EE6DB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1B9B9-AC7A-4B7A-A218-DF38B17B3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B6A23-5CEF-4692-B00D-4C040174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6217-ABA5-489C-A70C-31FD5E791A89}" type="datetimeFigureOut">
              <a:rPr lang="en-US" smtClean="0"/>
              <a:t>22-Jan-18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A2536-ABAE-414A-A54B-E614CF99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13047-3C59-431C-8E27-4FC1CB42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B10A-6910-479A-8C2C-1CA1288A9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9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7936-C4F6-40BB-A359-7C24BF003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F1807-57E6-4DFD-A0BE-ADBC6A595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65D17-D638-4F0B-AC76-A6D3F5412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A01B3F-3B32-401D-9720-9C69F02C9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C5DB56-615B-4F9A-BA05-D29D7640D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DFD549-7792-45D7-B240-52E85A94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6217-ABA5-489C-A70C-31FD5E791A89}" type="datetimeFigureOut">
              <a:rPr lang="en-US" smtClean="0"/>
              <a:t>22-Jan-18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02BF5-8188-4C04-9D08-16E32A5B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B56F40-E84D-40EA-A418-D284C11C1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B10A-6910-479A-8C2C-1CA1288A9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99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B621A-5CE2-4955-90AF-3E6DF4593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E033CB-5F03-49CB-9620-7BB9FE38E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6217-ABA5-489C-A70C-31FD5E791A89}" type="datetimeFigureOut">
              <a:rPr lang="en-US" smtClean="0"/>
              <a:t>22-Jan-18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C0BEB-A711-4044-AD90-D17FD3747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B04DA-A3AD-4538-8BD6-F17B18D4D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B10A-6910-479A-8C2C-1CA1288A9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3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8FBD68-6793-4346-AFA5-FE28C5143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6217-ABA5-489C-A70C-31FD5E791A89}" type="datetimeFigureOut">
              <a:rPr lang="en-US" smtClean="0"/>
              <a:t>22-Jan-18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C9FB6-29DB-427D-AA80-07614711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C6E60-5822-4DEC-803A-CD765C36F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B10A-6910-479A-8C2C-1CA1288A9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B574A-725C-4727-80DE-B7D0AA4C0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3706E-0A61-4A01-B613-85ED9C5E5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E13C9-C0A0-43CA-91B0-E89F3453D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4FD9D-0E8C-4567-930C-64C1B2B10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6217-ABA5-489C-A70C-31FD5E791A89}" type="datetimeFigureOut">
              <a:rPr lang="en-US" smtClean="0"/>
              <a:t>22-Jan-18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64E3-3C90-4CAB-9A1B-F8435BC3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2C3E6-A61D-476D-BEA6-9BABB6185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B10A-6910-479A-8C2C-1CA1288A9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8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6F14A-1439-4E41-A830-299744242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94E0E-7131-49AA-892D-40F01B898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FE624-942F-4F9D-A4B4-9686C068F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9A640-9D31-427D-9D19-BB61CA665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6217-ABA5-489C-A70C-31FD5E791A89}" type="datetimeFigureOut">
              <a:rPr lang="en-US" smtClean="0"/>
              <a:t>22-Jan-18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D9EEA-A0C8-4F51-82DF-FE95030A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F0CE5-DA9F-4756-B1E3-5102F792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B10A-6910-479A-8C2C-1CA1288A9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0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2F3C08-2060-4FF3-AF5B-154B7C53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D68DC-19CD-47C7-BF6C-A949724CA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16F83-E2C4-447F-92B1-C245BE4660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D6217-ABA5-489C-A70C-31FD5E791A89}" type="datetimeFigureOut">
              <a:rPr lang="en-US" smtClean="0"/>
              <a:t>22-Jan-18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6C763-DAA6-496B-AAC0-DC62B30F3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20893-B328-4AA7-8B18-9CA202513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DB10A-6910-479A-8C2C-1CA1288A9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7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www.constantcontact.com/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mailchimp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ammadyne.com/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s://www.sendinblue.com/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www.campaignmonitor.com/" TargetMode="Externa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71A93-02B0-4011-8E5A-E887DA743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EDM Product</a:t>
            </a:r>
            <a:br>
              <a:rPr lang="en-US" dirty="0"/>
            </a:br>
            <a:r>
              <a:rPr lang="en-US" dirty="0"/>
              <a:t>(Electronic Direct Marketing)</a:t>
            </a:r>
            <a:br>
              <a:rPr lang="en-US" dirty="0"/>
            </a:br>
            <a:r>
              <a:rPr lang="en-US" dirty="0"/>
              <a:t>Comparison Table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7DE02-E37A-4739-ADAC-5E295C8D3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(International Market)</a:t>
            </a:r>
          </a:p>
        </p:txBody>
      </p:sp>
    </p:spTree>
    <p:extLst>
      <p:ext uri="{BB962C8B-B14F-4D97-AF65-F5344CB8AC3E}">
        <p14:creationId xmlns:p14="http://schemas.microsoft.com/office/powerpoint/2010/main" val="194741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68594C7-BDFF-462C-AF3A-72EBCF326E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9155004"/>
              </p:ext>
            </p:extLst>
          </p:nvPr>
        </p:nvGraphicFramePr>
        <p:xfrm>
          <a:off x="838200" y="113854"/>
          <a:ext cx="10515600" cy="66627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66568335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74235122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4441568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6426667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1144623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64030587"/>
                    </a:ext>
                  </a:extLst>
                </a:gridCol>
              </a:tblGrid>
              <a:tr h="927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      EDM SW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l"/>
                      <a:r>
                        <a:rPr lang="en-US" dirty="0"/>
                        <a:t>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MailChimp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Constant 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Campaign Monitor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Sendinblue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Gammadyne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048208"/>
                  </a:ext>
                </a:extLst>
              </a:tr>
              <a:tr h="36635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-Auto Response</a:t>
                      </a:r>
                    </a:p>
                    <a:p>
                      <a:pPr algn="l"/>
                      <a:r>
                        <a:rPr lang="en-US" sz="1400" dirty="0"/>
                        <a:t>-Bounce Tracking</a:t>
                      </a:r>
                    </a:p>
                    <a:p>
                      <a:pPr algn="l"/>
                      <a:r>
                        <a:rPr lang="en-US" sz="1400" dirty="0"/>
                        <a:t>-SPAM Compliance</a:t>
                      </a:r>
                    </a:p>
                    <a:p>
                      <a:pPr algn="l"/>
                      <a:r>
                        <a:rPr lang="en-US" sz="1400" dirty="0"/>
                        <a:t>-Click-Through Tracking</a:t>
                      </a:r>
                    </a:p>
                    <a:p>
                      <a:pPr algn="l"/>
                      <a:r>
                        <a:rPr lang="en-US" sz="1400" dirty="0"/>
                        <a:t>-Event Triggered Mail</a:t>
                      </a:r>
                    </a:p>
                    <a:p>
                      <a:pPr algn="l"/>
                      <a:r>
                        <a:rPr lang="en-US" sz="1400" dirty="0"/>
                        <a:t>-Mailing List Manager</a:t>
                      </a:r>
                    </a:p>
                    <a:p>
                      <a:pPr algn="l"/>
                      <a:r>
                        <a:rPr lang="en-US" sz="1400" dirty="0"/>
                        <a:t>-Multi-Variate Testing</a:t>
                      </a:r>
                    </a:p>
                    <a:p>
                      <a:pPr algn="l"/>
                      <a:r>
                        <a:rPr lang="en-US" sz="1400" dirty="0"/>
                        <a:t>-Sub/Unsub</a:t>
                      </a:r>
                    </a:p>
                    <a:p>
                      <a:pPr algn="l"/>
                      <a:r>
                        <a:rPr lang="en-US" sz="1400" dirty="0"/>
                        <a:t>-Template Manager</a:t>
                      </a:r>
                    </a:p>
                    <a:p>
                      <a:pPr algn="l"/>
                      <a:r>
                        <a:rPr lang="en-US" sz="1400" dirty="0"/>
                        <a:t>-WYSIWYG Mail Editor</a:t>
                      </a:r>
                    </a:p>
                    <a:p>
                      <a:pPr algn="l"/>
                      <a:r>
                        <a:rPr lang="en-US" sz="1400" dirty="0"/>
                        <a:t>-Newsletter Manager</a:t>
                      </a:r>
                    </a:p>
                    <a:p>
                      <a:pPr algn="l"/>
                      <a:r>
                        <a:rPr lang="en-US" sz="1400" dirty="0"/>
                        <a:t>-Analytics/ROI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-Email Monitoring</a:t>
                      </a:r>
                    </a:p>
                    <a:p>
                      <a:pPr algn="l"/>
                      <a:r>
                        <a:rPr lang="en-US" sz="1400" dirty="0"/>
                        <a:t>-Auto Response</a:t>
                      </a:r>
                    </a:p>
                    <a:p>
                      <a:pPr algn="l"/>
                      <a:r>
                        <a:rPr lang="en-US" sz="1400" dirty="0"/>
                        <a:t>-Bounce Tracking</a:t>
                      </a:r>
                    </a:p>
                    <a:p>
                      <a:pPr algn="l"/>
                      <a:r>
                        <a:rPr lang="en-US" sz="1400" dirty="0"/>
                        <a:t>-SPAM Compliance</a:t>
                      </a:r>
                    </a:p>
                    <a:p>
                      <a:pPr algn="l"/>
                      <a:r>
                        <a:rPr lang="en-US" sz="1400" dirty="0"/>
                        <a:t>-Spam Check</a:t>
                      </a:r>
                    </a:p>
                    <a:p>
                      <a:pPr algn="l"/>
                      <a:r>
                        <a:rPr lang="en-US" sz="1400" dirty="0"/>
                        <a:t>-Click-Through Tracking</a:t>
                      </a:r>
                    </a:p>
                    <a:p>
                      <a:pPr algn="l"/>
                      <a:r>
                        <a:rPr lang="en-US" sz="1400" dirty="0"/>
                        <a:t>-Event Triggered Mail</a:t>
                      </a:r>
                    </a:p>
                    <a:p>
                      <a:pPr algn="l"/>
                      <a:r>
                        <a:rPr lang="en-US" sz="1400" dirty="0"/>
                        <a:t>-Mailing List Manager</a:t>
                      </a:r>
                    </a:p>
                    <a:p>
                      <a:pPr algn="l"/>
                      <a:r>
                        <a:rPr lang="en-US" sz="1400" dirty="0"/>
                        <a:t>-Multi-Variate Testing</a:t>
                      </a:r>
                    </a:p>
                    <a:p>
                      <a:pPr algn="l"/>
                      <a:r>
                        <a:rPr lang="en-US" sz="1400" dirty="0"/>
                        <a:t>-Sub/Unsub</a:t>
                      </a:r>
                    </a:p>
                    <a:p>
                      <a:pPr algn="l"/>
                      <a:r>
                        <a:rPr lang="en-US" sz="1400" dirty="0"/>
                        <a:t>-Template Manager</a:t>
                      </a:r>
                    </a:p>
                    <a:p>
                      <a:pPr algn="l"/>
                      <a:r>
                        <a:rPr lang="en-US" sz="1400" dirty="0"/>
                        <a:t>-WYSIWYG Mail Editor</a:t>
                      </a:r>
                    </a:p>
                    <a:p>
                      <a:pPr algn="l"/>
                      <a:r>
                        <a:rPr lang="en-US" sz="1400" dirty="0"/>
                        <a:t>-Newsletter Manager</a:t>
                      </a:r>
                    </a:p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-Auto Response</a:t>
                      </a:r>
                    </a:p>
                    <a:p>
                      <a:r>
                        <a:rPr lang="en-US" sz="1400" dirty="0"/>
                        <a:t>-Behavior Driven Rules</a:t>
                      </a:r>
                    </a:p>
                    <a:p>
                      <a:pPr algn="l"/>
                      <a:r>
                        <a:rPr lang="en-US" sz="1400" dirty="0"/>
                        <a:t>-Bounce Tracking</a:t>
                      </a:r>
                    </a:p>
                    <a:p>
                      <a:pPr algn="l"/>
                      <a:r>
                        <a:rPr lang="en-US" sz="1400" dirty="0"/>
                        <a:t>-SPAM Compliance</a:t>
                      </a:r>
                    </a:p>
                    <a:p>
                      <a:pPr algn="l"/>
                      <a:r>
                        <a:rPr lang="en-US" sz="1400" dirty="0"/>
                        <a:t>-Spam Check</a:t>
                      </a:r>
                    </a:p>
                    <a:p>
                      <a:pPr algn="l"/>
                      <a:r>
                        <a:rPr lang="en-US" sz="1400" dirty="0"/>
                        <a:t>-Click-Through Tracking</a:t>
                      </a:r>
                    </a:p>
                    <a:p>
                      <a:pPr algn="l"/>
                      <a:r>
                        <a:rPr lang="en-US" sz="1400" dirty="0"/>
                        <a:t>-Event Triggered Mail</a:t>
                      </a:r>
                    </a:p>
                    <a:p>
                      <a:pPr algn="l"/>
                      <a:r>
                        <a:rPr lang="en-US" sz="1400" dirty="0"/>
                        <a:t>-Mailing List Manager</a:t>
                      </a:r>
                    </a:p>
                    <a:p>
                      <a:pPr algn="l"/>
                      <a:r>
                        <a:rPr lang="en-US" sz="1400" dirty="0"/>
                        <a:t>-Multi-Variate Testing</a:t>
                      </a:r>
                    </a:p>
                    <a:p>
                      <a:pPr algn="l"/>
                      <a:r>
                        <a:rPr lang="en-US" sz="1400" dirty="0"/>
                        <a:t>-Sub/Unsub</a:t>
                      </a:r>
                    </a:p>
                    <a:p>
                      <a:pPr algn="l"/>
                      <a:r>
                        <a:rPr lang="en-US" sz="1400" dirty="0"/>
                        <a:t>-Template Manager</a:t>
                      </a:r>
                    </a:p>
                    <a:p>
                      <a:pPr algn="l"/>
                      <a:r>
                        <a:rPr lang="en-US" sz="1400" dirty="0"/>
                        <a:t>-WYSIWYG Mail Editor</a:t>
                      </a:r>
                    </a:p>
                    <a:p>
                      <a:pPr algn="l"/>
                      <a:r>
                        <a:rPr lang="en-US" sz="1400" dirty="0"/>
                        <a:t>-Newsletter Manager</a:t>
                      </a:r>
                    </a:p>
                    <a:p>
                      <a:r>
                        <a:rPr lang="en-US" sz="1400" dirty="0"/>
                        <a:t>-Survey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-Auto Response</a:t>
                      </a:r>
                    </a:p>
                    <a:p>
                      <a:r>
                        <a:rPr lang="en-US" sz="1400" dirty="0"/>
                        <a:t>-Behavior Driven Rules</a:t>
                      </a:r>
                    </a:p>
                    <a:p>
                      <a:pPr algn="l"/>
                      <a:r>
                        <a:rPr lang="en-US" sz="1400" dirty="0"/>
                        <a:t>-Bounce Tracking</a:t>
                      </a:r>
                    </a:p>
                    <a:p>
                      <a:pPr algn="l"/>
                      <a:r>
                        <a:rPr lang="en-US" sz="1400" dirty="0"/>
                        <a:t>-SPAM Compliance</a:t>
                      </a:r>
                    </a:p>
                    <a:p>
                      <a:pPr algn="l"/>
                      <a:r>
                        <a:rPr lang="en-US" sz="1400" dirty="0"/>
                        <a:t>-Spam Check</a:t>
                      </a:r>
                    </a:p>
                    <a:p>
                      <a:pPr algn="l"/>
                      <a:r>
                        <a:rPr lang="en-US" sz="1400" dirty="0"/>
                        <a:t>-Click-Through Tracking</a:t>
                      </a:r>
                    </a:p>
                    <a:p>
                      <a:pPr algn="l"/>
                      <a:r>
                        <a:rPr lang="en-US" sz="1400" dirty="0"/>
                        <a:t>-Event Triggered Mail</a:t>
                      </a:r>
                    </a:p>
                    <a:p>
                      <a:pPr algn="l"/>
                      <a:r>
                        <a:rPr lang="en-US" sz="1400" dirty="0"/>
                        <a:t>-Mailing List Manager</a:t>
                      </a:r>
                    </a:p>
                    <a:p>
                      <a:pPr algn="l"/>
                      <a:r>
                        <a:rPr lang="en-US" sz="1400" dirty="0"/>
                        <a:t>-Mailing Frequency limit</a:t>
                      </a:r>
                    </a:p>
                    <a:p>
                      <a:pPr algn="l"/>
                      <a:r>
                        <a:rPr lang="en-US" sz="1400" dirty="0"/>
                        <a:t>-Sub/Unsub</a:t>
                      </a:r>
                    </a:p>
                    <a:p>
                      <a:pPr algn="l"/>
                      <a:r>
                        <a:rPr lang="en-US" sz="1400" dirty="0"/>
                        <a:t>-Template Manager</a:t>
                      </a:r>
                    </a:p>
                    <a:p>
                      <a:pPr algn="l"/>
                      <a:r>
                        <a:rPr lang="en-US" sz="1400" dirty="0"/>
                        <a:t>-WYSIWYG Mail Editor</a:t>
                      </a:r>
                    </a:p>
                    <a:p>
                      <a:pPr algn="l"/>
                      <a:r>
                        <a:rPr lang="en-US" sz="1400" dirty="0"/>
                        <a:t>-Newsletter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-Auto Response</a:t>
                      </a:r>
                    </a:p>
                    <a:p>
                      <a:r>
                        <a:rPr lang="en-US" sz="1400" dirty="0"/>
                        <a:t>-Behavior Driven Rules</a:t>
                      </a:r>
                    </a:p>
                    <a:p>
                      <a:pPr algn="l"/>
                      <a:r>
                        <a:rPr lang="en-US" sz="1400" dirty="0"/>
                        <a:t>-Bounce Tracking</a:t>
                      </a:r>
                    </a:p>
                    <a:p>
                      <a:pPr algn="l"/>
                      <a:r>
                        <a:rPr lang="en-US" sz="1400" dirty="0"/>
                        <a:t>-SPAM Compliance</a:t>
                      </a:r>
                    </a:p>
                    <a:p>
                      <a:pPr algn="l"/>
                      <a:r>
                        <a:rPr lang="en-US" sz="1400" dirty="0"/>
                        <a:t>-Spam Check</a:t>
                      </a:r>
                    </a:p>
                    <a:p>
                      <a:pPr algn="l"/>
                      <a:r>
                        <a:rPr lang="en-US" sz="1400" dirty="0"/>
                        <a:t>-Click-Through Tracking</a:t>
                      </a:r>
                    </a:p>
                    <a:p>
                      <a:pPr algn="l"/>
                      <a:r>
                        <a:rPr lang="en-US" sz="1400" dirty="0"/>
                        <a:t>-Event Triggered Mail</a:t>
                      </a:r>
                    </a:p>
                    <a:p>
                      <a:pPr algn="l"/>
                      <a:r>
                        <a:rPr lang="en-US" sz="1400" dirty="0"/>
                        <a:t>-Mailing List Manager</a:t>
                      </a:r>
                    </a:p>
                    <a:p>
                      <a:pPr algn="l"/>
                      <a:r>
                        <a:rPr lang="en-US" sz="1400" dirty="0"/>
                        <a:t>-Mailing Frequency limit</a:t>
                      </a:r>
                    </a:p>
                    <a:p>
                      <a:pPr algn="l"/>
                      <a:r>
                        <a:rPr lang="en-US" sz="1400" dirty="0"/>
                        <a:t>-Sub/Unsub</a:t>
                      </a:r>
                    </a:p>
                    <a:p>
                      <a:pPr algn="l"/>
                      <a:r>
                        <a:rPr lang="en-US" sz="1400" dirty="0"/>
                        <a:t>-Template Manager</a:t>
                      </a:r>
                    </a:p>
                    <a:p>
                      <a:pPr algn="l"/>
                      <a:r>
                        <a:rPr lang="en-US" sz="1400" dirty="0"/>
                        <a:t>-WYSIWYG Mail Editor</a:t>
                      </a:r>
                    </a:p>
                    <a:p>
                      <a:pPr algn="l"/>
                      <a:r>
                        <a:rPr lang="en-US" sz="1400" dirty="0"/>
                        <a:t>-Newsletter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403496"/>
                  </a:ext>
                </a:extLst>
              </a:tr>
              <a:tr h="7163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Platform Base</a:t>
                      </a:r>
                    </a:p>
                    <a:p>
                      <a:pPr algn="ctr"/>
                      <a:r>
                        <a:rPr lang="en-US" sz="1400" dirty="0"/>
                        <a:t>[Win/MacOS/Linux]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Not Stated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Not Stated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Not Stated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Not Stated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only</a:t>
                      </a:r>
                    </a:p>
                    <a:p>
                      <a:r>
                        <a:rPr lang="en-US" dirty="0"/>
                        <a:t>(XP and above)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673515"/>
                  </a:ext>
                </a:extLst>
              </a:tr>
              <a:tr h="630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Domain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Not Stated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Not Stated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Not Stated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Not Stated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Not Stated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384874"/>
                  </a:ext>
                </a:extLst>
              </a:tr>
              <a:tr h="6602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IP</a:t>
                      </a:r>
                    </a:p>
                    <a:p>
                      <a:pPr algn="ctr"/>
                      <a:r>
                        <a:rPr lang="en-US" sz="1400" dirty="0"/>
                        <a:t>[Static/Dynamic]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Not Stated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Not Stated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Not Stated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Shared &amp; Dedicated RM 461/</a:t>
                      </a:r>
                      <a:r>
                        <a:rPr lang="en-US" sz="1400" dirty="0" err="1"/>
                        <a:t>yr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Not Stated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05154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60DCC4-C66D-4F9E-9A45-9AFB20886DEE}"/>
              </a:ext>
            </a:extLst>
          </p:cNvPr>
          <p:cNvCxnSpPr>
            <a:cxnSpLocks/>
          </p:cNvCxnSpPr>
          <p:nvPr/>
        </p:nvCxnSpPr>
        <p:spPr>
          <a:xfrm>
            <a:off x="845092" y="145939"/>
            <a:ext cx="1722268" cy="87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9D1458D-C35B-48F3-AE55-873589FA4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963" y="439548"/>
            <a:ext cx="598222" cy="609653"/>
          </a:xfrm>
          <a:prstGeom prst="rect">
            <a:avLst/>
          </a:prstGeom>
        </p:spPr>
      </p:pic>
      <p:pic>
        <p:nvPicPr>
          <p:cNvPr id="12" name="Picture 11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4738583-DA2D-42E0-964F-63C18A534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295" y="506048"/>
            <a:ext cx="1638653" cy="3088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448272-CCEF-4C56-94BE-58953931B2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6828"/>
            <a:ext cx="1722269" cy="274344"/>
          </a:xfrm>
          <a:prstGeom prst="rect">
            <a:avLst/>
          </a:prstGeom>
        </p:spPr>
      </p:pic>
      <p:pic>
        <p:nvPicPr>
          <p:cNvPr id="16" name="Picture 1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5E29613-5DC1-4E68-944E-E63145DE06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868" y="479740"/>
            <a:ext cx="1516511" cy="4572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3A07683-9805-446B-B989-B2375E79FB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978" y="506048"/>
            <a:ext cx="1661920" cy="37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27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68594C7-BDFF-462C-AF3A-72EBCF326E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5415163"/>
              </p:ext>
            </p:extLst>
          </p:nvPr>
        </p:nvGraphicFramePr>
        <p:xfrm>
          <a:off x="838200" y="113855"/>
          <a:ext cx="10515600" cy="639627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66568335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74235122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4441568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6426667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1144623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64030587"/>
                    </a:ext>
                  </a:extLst>
                </a:gridCol>
              </a:tblGrid>
              <a:tr h="950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      EDM SW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l"/>
                      <a:r>
                        <a:rPr lang="en-US" dirty="0"/>
                        <a:t>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MailChimp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Constant Contact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Campaign Monitor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Sendinblue</a:t>
                      </a:r>
                      <a:endParaRPr lang="en-US" sz="1800" dirty="0"/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Gammadyne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048208"/>
                  </a:ext>
                </a:extLst>
              </a:tr>
              <a:tr h="7448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VM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Not Stated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Not Stated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Not Stated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Not Stated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Not Stated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403496"/>
                  </a:ext>
                </a:extLst>
              </a:tr>
              <a:tr h="8086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Database</a:t>
                      </a:r>
                    </a:p>
                    <a:p>
                      <a:pPr algn="ctr"/>
                      <a:r>
                        <a:rPr lang="en-US" sz="1400" dirty="0"/>
                        <a:t>[MSSQL/MySQL/…]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Not Stated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Not Stated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Not Stated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Not Stated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673515"/>
                  </a:ext>
                </a:extLst>
              </a:tr>
              <a:tr h="6337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Website 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hlinkClick r:id="rId2"/>
                        </a:rPr>
                        <a:t>https://mailchimp.com/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http://www.constantcontact.com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4"/>
                        </a:rPr>
                        <a:t>https://www.campaignmonitor.com/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5"/>
                        </a:rPr>
                        <a:t>https://www.sendinblue.com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6"/>
                        </a:rPr>
                        <a:t>https://www.gammadyne.com/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384874"/>
                  </a:ext>
                </a:extLst>
              </a:tr>
              <a:tr h="6377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($) 20 – 199/month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($) 20 – 335/month</a:t>
                      </a:r>
                    </a:p>
                    <a:p>
                      <a:r>
                        <a:rPr lang="en-US" sz="1400" dirty="0"/>
                        <a:t>Disc. for 6 &amp; 12 </a:t>
                      </a:r>
                      <a:r>
                        <a:rPr lang="en-US" sz="1400" dirty="0" err="1"/>
                        <a:t>mth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($) 9 - 299/</a:t>
                      </a:r>
                      <a:r>
                        <a:rPr lang="en-US" sz="1400" dirty="0" err="1"/>
                        <a:t>mth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2.5k – 250k 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(RM) 81 - 1917/</a:t>
                      </a:r>
                      <a:r>
                        <a:rPr lang="en-US" sz="1400" dirty="0" err="1"/>
                        <a:t>mth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40k mail - 3mil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($) 130/one time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051546"/>
                  </a:ext>
                </a:extLst>
              </a:tr>
              <a:tr h="7878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Deployment</a:t>
                      </a:r>
                    </a:p>
                    <a:p>
                      <a:pPr algn="ctr"/>
                      <a:r>
                        <a:rPr lang="en-US" dirty="0"/>
                        <a:t>[Web/Installed]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Cloud, SaaS, Web, 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Cloud, </a:t>
                      </a:r>
                      <a:r>
                        <a:rPr lang="en-US" dirty="0" err="1"/>
                        <a:t>Saas</a:t>
                      </a:r>
                      <a:r>
                        <a:rPr lang="en-US" dirty="0"/>
                        <a:t>,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Cloud, </a:t>
                      </a:r>
                      <a:r>
                        <a:rPr lang="en-US" dirty="0" err="1"/>
                        <a:t>Saas</a:t>
                      </a:r>
                      <a:r>
                        <a:rPr lang="en-US" dirty="0"/>
                        <a:t>,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Cloud, SaaS, Web, 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Installed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214152"/>
                  </a:ext>
                </a:extLst>
              </a:tr>
              <a:tr h="4979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Free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096188"/>
                  </a:ext>
                </a:extLst>
              </a:tr>
              <a:tr h="4209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Free Trial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176772"/>
                  </a:ext>
                </a:extLst>
              </a:tr>
              <a:tr h="7878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-Documentation</a:t>
                      </a:r>
                    </a:p>
                    <a:p>
                      <a:pPr algn="l"/>
                      <a:r>
                        <a:rPr lang="en-US" dirty="0"/>
                        <a:t>-Live 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-Documentation</a:t>
                      </a:r>
                    </a:p>
                    <a:p>
                      <a:r>
                        <a:rPr lang="en-US" dirty="0"/>
                        <a:t>-Webinars</a:t>
                      </a:r>
                    </a:p>
                    <a:p>
                      <a:r>
                        <a:rPr lang="en-US" dirty="0"/>
                        <a:t>-Live 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-Documentation</a:t>
                      </a:r>
                    </a:p>
                    <a:p>
                      <a:r>
                        <a:rPr lang="en-US" dirty="0"/>
                        <a:t>-Webinars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811662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60DCC4-C66D-4F9E-9A45-9AFB20886DEE}"/>
              </a:ext>
            </a:extLst>
          </p:cNvPr>
          <p:cNvCxnSpPr>
            <a:cxnSpLocks/>
          </p:cNvCxnSpPr>
          <p:nvPr/>
        </p:nvCxnSpPr>
        <p:spPr>
          <a:xfrm>
            <a:off x="861134" y="161981"/>
            <a:ext cx="1722268" cy="87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F1754A9-6925-4A38-94C3-CDBB5047A3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963" y="439548"/>
            <a:ext cx="598222" cy="609653"/>
          </a:xfrm>
          <a:prstGeom prst="rect">
            <a:avLst/>
          </a:prstGeom>
        </p:spPr>
      </p:pic>
      <p:pic>
        <p:nvPicPr>
          <p:cNvPr id="7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EE04DDA-B965-41C6-9C62-2268AD1F79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295" y="506048"/>
            <a:ext cx="1638653" cy="308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BB54C5-F28D-4FCA-BB84-FDAC2C4384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6828"/>
            <a:ext cx="1722269" cy="274344"/>
          </a:xfrm>
          <a:prstGeom prst="rect">
            <a:avLst/>
          </a:prstGeom>
        </p:spPr>
      </p:pic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E4DC18E-D183-4FFB-8C99-D062A5436C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868" y="479740"/>
            <a:ext cx="1516511" cy="4572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B06724-27EC-47E0-AFF9-7EEBA16D20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978" y="506048"/>
            <a:ext cx="1661920" cy="37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3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68594C7-BDFF-462C-AF3A-72EBCF326E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691063"/>
              </p:ext>
            </p:extLst>
          </p:nvPr>
        </p:nvGraphicFramePr>
        <p:xfrm>
          <a:off x="838200" y="113853"/>
          <a:ext cx="10515600" cy="65982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66568335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74235122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4441568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6426667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1144623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64030587"/>
                    </a:ext>
                  </a:extLst>
                </a:gridCol>
              </a:tblGrid>
              <a:tr h="9949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      EDM SW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l"/>
                      <a:r>
                        <a:rPr lang="en-US" dirty="0"/>
                        <a:t>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MailChimp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Constant Contact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Campaign Monitor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Sendinblue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Gammadyne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048208"/>
                  </a:ext>
                </a:extLst>
              </a:tr>
              <a:tr h="17552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Subscriber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Free - up to 2k subs, 12k mail/month</a:t>
                      </a:r>
                    </a:p>
                    <a:p>
                      <a:pPr algn="l"/>
                      <a:r>
                        <a:rPr lang="en-US" sz="1400" dirty="0"/>
                        <a:t>Paid – based on </a:t>
                      </a:r>
                      <a:r>
                        <a:rPr lang="en-US" sz="1400" dirty="0" err="1"/>
                        <a:t>amt</a:t>
                      </a:r>
                      <a:r>
                        <a:rPr lang="en-US" sz="1400" dirty="0"/>
                        <a:t>, Unlimited mail/</a:t>
                      </a:r>
                      <a:r>
                        <a:rPr lang="en-US" sz="1400" dirty="0" err="1"/>
                        <a:t>mth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– 50K, </a:t>
                      </a:r>
                    </a:p>
                    <a:p>
                      <a:r>
                        <a:rPr lang="en-US" sz="1400" dirty="0"/>
                        <a:t>if &gt;50k need to 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– 50K, </a:t>
                      </a:r>
                    </a:p>
                    <a:p>
                      <a:r>
                        <a:rPr lang="en-US" sz="1400" dirty="0"/>
                        <a:t>if &gt;50k need to call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Unlimited contacts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Own mailing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403496"/>
                  </a:ext>
                </a:extLst>
              </a:tr>
              <a:tr h="11266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Server Spec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Not Stated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Space : 1GB – 2GB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Not Stated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Not Stated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 mail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673515"/>
                  </a:ext>
                </a:extLst>
              </a:tr>
              <a:tr h="8728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384874"/>
                  </a:ext>
                </a:extLst>
              </a:tr>
              <a:tr h="924224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051546"/>
                  </a:ext>
                </a:extLst>
              </a:tr>
              <a:tr h="92422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422289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60DCC4-C66D-4F9E-9A45-9AFB20886DEE}"/>
              </a:ext>
            </a:extLst>
          </p:cNvPr>
          <p:cNvCxnSpPr>
            <a:cxnSpLocks/>
          </p:cNvCxnSpPr>
          <p:nvPr/>
        </p:nvCxnSpPr>
        <p:spPr>
          <a:xfrm>
            <a:off x="845092" y="145939"/>
            <a:ext cx="1722268" cy="87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0D620B2-B73F-4633-B29F-70025BD2B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963" y="439548"/>
            <a:ext cx="598222" cy="609653"/>
          </a:xfrm>
          <a:prstGeom prst="rect">
            <a:avLst/>
          </a:prstGeom>
        </p:spPr>
      </p:pic>
      <p:pic>
        <p:nvPicPr>
          <p:cNvPr id="7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EF8CD38-44A0-42C5-8AC8-A99BB93C9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295" y="506048"/>
            <a:ext cx="1638653" cy="308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4A1E82-334D-4D1E-A16B-A65B65688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6828"/>
            <a:ext cx="1722269" cy="274344"/>
          </a:xfrm>
          <a:prstGeom prst="rect">
            <a:avLst/>
          </a:prstGeom>
        </p:spPr>
      </p:pic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CD8F49B-6516-496E-A578-AA8BBB2D6E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868" y="479740"/>
            <a:ext cx="1516511" cy="4572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DDC87B-EFA5-45F2-A763-86EE6EACA5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978" y="506048"/>
            <a:ext cx="1661920" cy="37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914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3FC8F-67DF-444E-98E2-16AC0E49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6D05-D269-4B87-8737-528AB53CD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Add service or product [NEED PRODUCT, NOT SERVICES]</a:t>
            </a:r>
          </a:p>
          <a:p>
            <a:r>
              <a:rPr lang="en-US" dirty="0"/>
              <a:t>Add feature – how many mail per blast</a:t>
            </a:r>
          </a:p>
          <a:p>
            <a:r>
              <a:rPr lang="en-US" dirty="0"/>
              <a:t>Platform base : win, </a:t>
            </a:r>
            <a:r>
              <a:rPr lang="en-US" dirty="0" err="1"/>
              <a:t>linux</a:t>
            </a:r>
            <a:r>
              <a:rPr lang="en-US" dirty="0"/>
              <a:t>, mac</a:t>
            </a:r>
          </a:p>
          <a:p>
            <a:r>
              <a:rPr lang="en-US" dirty="0"/>
              <a:t>Need domain name?</a:t>
            </a:r>
          </a:p>
          <a:p>
            <a:r>
              <a:rPr lang="en-US" dirty="0"/>
              <a:t>Static IP</a:t>
            </a:r>
          </a:p>
          <a:p>
            <a:r>
              <a:rPr lang="en-US" dirty="0"/>
              <a:t>Spec for server, free space</a:t>
            </a:r>
          </a:p>
          <a:p>
            <a:r>
              <a:rPr lang="en-US" dirty="0"/>
              <a:t>Installable in VM?</a:t>
            </a:r>
          </a:p>
          <a:p>
            <a:r>
              <a:rPr lang="en-US" dirty="0"/>
              <a:t>Database – </a:t>
            </a:r>
            <a:r>
              <a:rPr lang="en-US" dirty="0" err="1"/>
              <a:t>mssql</a:t>
            </a:r>
            <a:r>
              <a:rPr lang="en-US" dirty="0"/>
              <a:t>, </a:t>
            </a:r>
            <a:r>
              <a:rPr lang="en-US" dirty="0" err="1"/>
              <a:t>mysql</a:t>
            </a:r>
            <a:r>
              <a:rPr lang="en-US" dirty="0"/>
              <a:t> (WHAT KIND OF DATA SAVE IN DB)</a:t>
            </a:r>
          </a:p>
          <a:p>
            <a:r>
              <a:rPr lang="en-US" dirty="0"/>
              <a:t>REF – WEBSITE LINK, SCREENSHOT</a:t>
            </a:r>
          </a:p>
          <a:p>
            <a:r>
              <a:rPr lang="en-US" dirty="0"/>
              <a:t>Price</a:t>
            </a:r>
          </a:p>
          <a:p>
            <a:r>
              <a:rPr lang="en-US" dirty="0"/>
              <a:t>SIMPLE YES NO TABLE</a:t>
            </a:r>
          </a:p>
        </p:txBody>
      </p:sp>
    </p:spTree>
    <p:extLst>
      <p:ext uri="{BB962C8B-B14F-4D97-AF65-F5344CB8AC3E}">
        <p14:creationId xmlns:p14="http://schemas.microsoft.com/office/powerpoint/2010/main" val="3263307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3646</TotalTime>
  <Words>630</Words>
  <Application>Microsoft Office PowerPoint</Application>
  <PresentationFormat>Widescreen</PresentationFormat>
  <Paragraphs>196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EDM Product (Electronic Direct Marketing) Comparison Table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119</cp:revision>
  <dcterms:created xsi:type="dcterms:W3CDTF">2018-01-17T09:16:40Z</dcterms:created>
  <dcterms:modified xsi:type="dcterms:W3CDTF">2018-01-22T10:26:22Z</dcterms:modified>
</cp:coreProperties>
</file>