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2" r:id="rId3"/>
    <p:sldId id="290" r:id="rId4"/>
    <p:sldId id="291" r:id="rId5"/>
    <p:sldId id="289" r:id="rId6"/>
    <p:sldId id="258" r:id="rId7"/>
    <p:sldId id="294" r:id="rId8"/>
    <p:sldId id="261" r:id="rId9"/>
    <p:sldId id="262" r:id="rId10"/>
    <p:sldId id="300" r:id="rId11"/>
    <p:sldId id="263" r:id="rId12"/>
    <p:sldId id="264" r:id="rId13"/>
    <p:sldId id="266" r:id="rId14"/>
    <p:sldId id="295" r:id="rId15"/>
    <p:sldId id="269" r:id="rId16"/>
    <p:sldId id="270" r:id="rId17"/>
    <p:sldId id="274" r:id="rId18"/>
    <p:sldId id="277" r:id="rId19"/>
    <p:sldId id="296" r:id="rId20"/>
    <p:sldId id="278" r:id="rId21"/>
    <p:sldId id="283" r:id="rId22"/>
    <p:sldId id="280" r:id="rId23"/>
    <p:sldId id="281" r:id="rId24"/>
    <p:sldId id="282" r:id="rId25"/>
    <p:sldId id="297" r:id="rId26"/>
    <p:sldId id="298" r:id="rId27"/>
    <p:sldId id="29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9EDB6-1518-514C-BC7B-76F06C0AF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09698C-CA73-624A-86E7-A79409274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B5453-F121-464D-806D-5DC508C9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F72E5-E5C4-C142-AAB1-A22EEA33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A0C7E-DC7F-1D49-ADEF-71C4D6DB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133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6CA4C-B5E8-2841-9333-2D1C922B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4B0E3B-4A74-5149-A7C0-E0698940C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D2544-577D-D449-BF46-CDE4661A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740DB-A8C3-894D-972E-381AC1B6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DC9A0-EAFC-474D-85A4-32F52FB9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49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2EFE54-36F2-B244-8281-555E9CF47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14369-936E-EE40-A46E-DDD7BE11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C19E5-CBCB-CF42-A111-D736E7F3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B84CF-641C-9443-B44B-17097DC2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71A14-3AC7-0347-8492-F042421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64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5A3E2-7FC1-C648-8784-7F5B77DE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B6B74-A7BE-DB49-A64D-78206927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66BBA-7D05-7445-9FB4-07F15C48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A26C0-8E59-5343-9E79-FB385A65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76D8D-00E8-654F-BE5D-6C620E78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10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7D8C4-EAAB-8A4E-9078-840B333F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7EDE3-0EB7-5A4B-A5CD-6960B1CC0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88F5C-80B3-3641-908A-D3A1BD42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FB8DD-1F72-E84D-9D5F-307CB913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AD7F8-52AA-BC40-818F-7E36489D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75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8FCA3-3563-4D43-B73B-D4E34F90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09532-F066-D347-8E09-CA5603690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A6D9BC-8334-B644-8816-3B988F8B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607A90-DD62-044F-B6FA-8DC2892F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5B20D-A87E-FD48-9AD3-D5321436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0BE269-9566-2F46-B2D2-C83D32E0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43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1FD5F-1F50-C945-A302-BC85023D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842EB-FFC8-FC4F-9C0C-11341411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3BD97-BD30-854E-9A56-30A11FB2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49BDB6-05A2-1D4A-B782-9C47D5EDE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7F6761-16DC-734C-86CC-24C6A31E1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955E91-DEE3-244F-88D1-FA205827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756578-5223-1C41-9BC8-B33EC498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E17A75-D205-F44F-92D9-8965AA0E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11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AA0BA-9340-0A4D-9AE2-B077D443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41FE74-4E87-9C47-9670-22B74D0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3E4DBE-6AFA-AB47-97D4-F0D1F1D8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5C62D5-5AB1-374B-AA0B-03F09AB9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00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60E28D-D997-4E47-A2B4-6C11C375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4D6281-65DC-1E45-8692-E1A62340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621FB4-C932-2D41-A7F3-AAC5A7D2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25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95248-B0F5-E145-B62A-CCAF30F3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61F27-FDF1-3245-812F-4628A5EE5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839A74-9F96-BD4B-BB7D-DD97279B9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BD7F95-EBD6-5549-8862-EAAE642A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164A3B-A4B1-DB4C-9D5F-DA07CA91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32E893-D6E9-1D48-9E1C-9CA96129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84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B5510-D90B-0640-A63D-049FD672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495408-85BE-3544-8AB5-7D0DD7405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D2410A-1490-4D49-AED7-A40677A4D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900510-BC05-E941-992E-B81C0805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C9106-42D8-8F4D-BD87-96DA8C8C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661FC-444A-424D-A5B5-8446DD7E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645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3193B1-8294-8643-A9F9-ADC87E47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D576F2-0216-D14E-B272-30A90CE7B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89EA8-BF5E-9740-9691-C4BFACE2D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D21C8-8373-5649-979E-8EED40061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15059-30EC-824B-BA44-5E9FCEFC8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28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c.net.cn/" TargetMode="External"/><Relationship Id="rId2" Type="http://schemas.openxmlformats.org/officeDocument/2006/relationships/hyperlink" Target="http://www.zhaojiancai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5CCB1-C468-DA4B-A93B-F5FC2D792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商业需求描述</a:t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15BDCB-6B30-E044-BD73-57FFB00FD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067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E420C-A438-DF46-AEBB-0C01EE8F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直接竞争对手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D1317-2D1B-614B-B1E7-4223C0C54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>
                <a:hlinkClick r:id="rId2"/>
              </a:rPr>
              <a:t>http://www.zhaojiancai.com/</a:t>
            </a:r>
            <a:endParaRPr kumimoji="1" lang="en" altLang="zh-CN" dirty="0"/>
          </a:p>
          <a:p>
            <a:r>
              <a:rPr kumimoji="1" lang="en" altLang="zh-CN" dirty="0">
                <a:hlinkClick r:id="rId3"/>
              </a:rPr>
              <a:t>http://www.jc.net.cn</a:t>
            </a:r>
            <a:r>
              <a:rPr kumimoji="1" lang="en" altLang="zh-CN">
                <a:hlinkClick r:id="rId3"/>
              </a:rPr>
              <a:t>/</a:t>
            </a:r>
            <a:endParaRPr kumimoji="1" lang="en" altLang="zh-CN"/>
          </a:p>
          <a:p>
            <a:endParaRPr kumimoji="1" lang="zh-CN" altLang="en-US" dirty="0"/>
          </a:p>
          <a:p>
            <a:r>
              <a:rPr kumimoji="1" lang="zh-CN" altLang="en-US" dirty="0"/>
              <a:t>建材类商城</a:t>
            </a:r>
            <a:r>
              <a:rPr kumimoji="1" lang="en-US" altLang="zh-CN" dirty="0"/>
              <a:t>(</a:t>
            </a:r>
            <a:r>
              <a:rPr kumimoji="1" lang="zh-CN" altLang="en-US" dirty="0"/>
              <a:t>核心在支付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招投标</a:t>
            </a:r>
            <a:r>
              <a:rPr kumimoji="1" lang="en-US" altLang="zh-CN" dirty="0"/>
              <a:t>(</a:t>
            </a:r>
            <a:r>
              <a:rPr kumimoji="1" lang="zh-CN" altLang="en-US" dirty="0"/>
              <a:t>邀请核心企业进行招标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做差异化竞争</a:t>
            </a:r>
            <a:r>
              <a:rPr kumimoji="1" lang="en-US" altLang="zh-CN" dirty="0"/>
              <a:t>,</a:t>
            </a:r>
            <a:r>
              <a:rPr kumimoji="1" lang="zh-CN" altLang="en-US" dirty="0"/>
              <a:t>同时</a:t>
            </a:r>
          </a:p>
        </p:txBody>
      </p:sp>
    </p:spTree>
    <p:extLst>
      <p:ext uri="{BB962C8B-B14F-4D97-AF65-F5344CB8AC3E}">
        <p14:creationId xmlns:p14="http://schemas.microsoft.com/office/powerpoint/2010/main" val="19344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91772-BE83-C441-A40F-BA6E1E35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产品规划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2BE8B-E992-2B49-911A-D7C5B6CB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建议做建材类一站式解决方案</a:t>
            </a:r>
            <a:r>
              <a:rPr kumimoji="1" lang="en-US" altLang="zh-CN" dirty="0"/>
              <a:t>,</a:t>
            </a:r>
            <a:r>
              <a:rPr lang="zh-CN" altLang="en-US" dirty="0"/>
              <a:t>与找子头差异化竞争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支付上做创新</a:t>
            </a:r>
            <a:r>
              <a:rPr lang="en-US" altLang="zh-CN" dirty="0"/>
              <a:t>(</a:t>
            </a:r>
            <a:r>
              <a:rPr lang="zh-CN" altLang="en-US" dirty="0"/>
              <a:t>小宗交易建议直接支付</a:t>
            </a:r>
            <a:r>
              <a:rPr lang="en-US" altLang="zh-CN" dirty="0"/>
              <a:t>,</a:t>
            </a:r>
            <a:r>
              <a:rPr lang="zh-CN" altLang="en-US" dirty="0"/>
              <a:t>大宗交易建议做反向保理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368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F984C-2F5A-7346-B0BD-55579DB9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产品定位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72F9B-3167-B743-9E3E-8ACCF8DB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撮合建筑材料供应商、需求方、金融机构</a:t>
            </a:r>
            <a:r>
              <a:rPr lang="en-US" altLang="zh-CN" dirty="0"/>
              <a:t>.</a:t>
            </a:r>
          </a:p>
          <a:p>
            <a:r>
              <a:rPr kumimoji="1" lang="zh-CN" altLang="en-US" dirty="0"/>
              <a:t>提供定制的供应链综合解决方案</a:t>
            </a:r>
          </a:p>
        </p:txBody>
      </p:sp>
    </p:spTree>
    <p:extLst>
      <p:ext uri="{BB962C8B-B14F-4D97-AF65-F5344CB8AC3E}">
        <p14:creationId xmlns:p14="http://schemas.microsoft.com/office/powerpoint/2010/main" val="267128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4BB56-DEBA-DF4B-BF25-DE679D59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核心目标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F9524-FEF4-CC43-95B5-3ED124C4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做这个产品想要实现的目标，从产品的定位为基准，目标内容可以包括经济收益、用户的增长、影响力、市场占有率以及对于公司战略的重要性等方面来写；</a:t>
            </a:r>
          </a:p>
          <a:p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12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AEF53-5BDB-2145-85BD-DA6BCBAF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产品结构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6C6A53-15FC-6549-90A7-990883F05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描述产品矩阵及产品形态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4AA36F-C171-BE4E-ABDC-8390316AC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1338" y="1112837"/>
            <a:ext cx="52959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92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E28D4-2452-5F48-993B-0228EFAF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运营规划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85738-A5D5-E043-A3E7-F2B2E127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34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60C7-51C2-1840-B6FB-5647180E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内容运营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7CC5F-AA62-D544-83C7-C6462A6D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各个材料价格和涨跌数据</a:t>
            </a:r>
            <a:endParaRPr lang="en-US" altLang="zh-CN" dirty="0"/>
          </a:p>
          <a:p>
            <a:r>
              <a:rPr lang="zh-CN" altLang="en-US" dirty="0"/>
              <a:t>商品信息价格</a:t>
            </a:r>
            <a:r>
              <a:rPr lang="en-US" altLang="zh-CN" dirty="0"/>
              <a:t>,</a:t>
            </a:r>
            <a:r>
              <a:rPr lang="zh-CN" altLang="en-US" dirty="0"/>
              <a:t>产地</a:t>
            </a:r>
            <a:r>
              <a:rPr lang="en-US" altLang="zh-CN" dirty="0"/>
              <a:t>(</a:t>
            </a:r>
            <a:r>
              <a:rPr lang="zh-CN" altLang="en-US" dirty="0"/>
              <a:t>材料供应商</a:t>
            </a:r>
            <a:r>
              <a:rPr lang="en-US" altLang="zh-CN" dirty="0"/>
              <a:t>)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026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C7802-4E1F-FC4D-B013-C70E7319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产品运营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8CA9C-AFBA-2847-A7B6-0136BE3A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需要找供应商</a:t>
            </a:r>
            <a:endParaRPr lang="en-US" altLang="zh-CN" dirty="0"/>
          </a:p>
          <a:p>
            <a:r>
              <a:rPr lang="zh-CN" altLang="en-US" dirty="0"/>
              <a:t>地推和整体推广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97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07102-4CBE-B145-9BB9-DAC26F52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成本结构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7EE37-A45A-874F-9C2E-6BE76BAD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人员成本、服务器硬件成本（是用以前的？租用？重新买？）、维护成本、推广运营成本</a:t>
            </a:r>
          </a:p>
          <a:p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0B3DDE-A00B-DB43-969D-C2598543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26" y="2898383"/>
            <a:ext cx="3810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98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0C1A8-88E1-D547-A2A8-482DB4CBE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人员成本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1800" dirty="0"/>
              <a:t>产品 </a:t>
            </a:r>
            <a:r>
              <a:rPr kumimoji="1" lang="en-US" altLang="zh-CN" sz="1800" dirty="0"/>
              <a:t>1</a:t>
            </a:r>
          </a:p>
          <a:p>
            <a:pPr marL="0" indent="0">
              <a:buNone/>
            </a:pPr>
            <a:r>
              <a:rPr kumimoji="1" lang="en-US" altLang="zh-CN" sz="1800" dirty="0"/>
              <a:t>UI</a:t>
            </a:r>
            <a:r>
              <a:rPr kumimoji="1" lang="zh-CN" altLang="en-US" sz="1800" dirty="0"/>
              <a:t>设计 </a:t>
            </a:r>
            <a:r>
              <a:rPr kumimoji="1" lang="en-US" altLang="zh-CN" sz="1800" dirty="0"/>
              <a:t>1</a:t>
            </a:r>
          </a:p>
          <a:p>
            <a:pPr marL="0" indent="0">
              <a:buNone/>
            </a:pPr>
            <a:r>
              <a:rPr kumimoji="1" lang="zh-CN" altLang="en-US" sz="1800" dirty="0"/>
              <a:t>前端研发  </a:t>
            </a:r>
            <a:r>
              <a:rPr kumimoji="1" lang="en-US" altLang="zh-CN" sz="1800" dirty="0"/>
              <a:t>1</a:t>
            </a:r>
          </a:p>
          <a:p>
            <a:pPr marL="0" indent="0">
              <a:buNone/>
            </a:pPr>
            <a:r>
              <a:rPr kumimoji="1" lang="zh-CN" altLang="en-US" sz="1800" dirty="0"/>
              <a:t>安卓研发 </a:t>
            </a:r>
            <a:r>
              <a:rPr kumimoji="1" lang="en-US" altLang="zh-CN" sz="1800" dirty="0"/>
              <a:t>1</a:t>
            </a:r>
          </a:p>
          <a:p>
            <a:pPr marL="0" indent="0">
              <a:buNone/>
            </a:pPr>
            <a:r>
              <a:rPr kumimoji="1" lang="zh-CN" altLang="en-US" sz="1800" dirty="0"/>
              <a:t>后台研发 </a:t>
            </a:r>
            <a:r>
              <a:rPr kumimoji="1" lang="en-US" altLang="zh-CN" sz="1800" dirty="0"/>
              <a:t>1</a:t>
            </a:r>
          </a:p>
          <a:p>
            <a:pPr marL="0" indent="0">
              <a:buNone/>
            </a:pPr>
            <a:r>
              <a:rPr kumimoji="1" lang="zh-CN" altLang="en-US" sz="1800" dirty="0"/>
              <a:t>测试 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人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营销 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人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/>
              <a:t>(</a:t>
            </a:r>
            <a:r>
              <a:rPr kumimoji="1" lang="zh-CN" altLang="en-US" sz="1800" dirty="0"/>
              <a:t>前期可以错开招聘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可压缩一部分人力</a:t>
            </a:r>
            <a:r>
              <a:rPr kumimoji="1" lang="en-US" altLang="zh-CN" sz="1800" dirty="0"/>
              <a:t>)</a:t>
            </a:r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/>
              <a:t>7-10w/</a:t>
            </a:r>
            <a:r>
              <a:rPr kumimoji="1" lang="zh-CN" altLang="en-US" sz="1800" dirty="0"/>
              <a:t>月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/>
              <a:t>100</a:t>
            </a:r>
            <a:r>
              <a:rPr kumimoji="1" lang="zh-CN" altLang="en-US" sz="1800" dirty="0"/>
              <a:t>万</a:t>
            </a:r>
            <a:r>
              <a:rPr kumimoji="1" lang="en-US" altLang="zh-CN" sz="1800" dirty="0"/>
              <a:t>/</a:t>
            </a:r>
            <a:r>
              <a:rPr kumimoji="1" lang="zh-CN" altLang="en-US" sz="1800" dirty="0"/>
              <a:t>年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办公设备成本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/>
              <a:t>5</a:t>
            </a:r>
            <a:r>
              <a:rPr kumimoji="1" lang="zh-CN" altLang="en-US" sz="1800" dirty="0"/>
              <a:t>万  电脑服务器成本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办公地成本  </a:t>
            </a:r>
            <a:r>
              <a:rPr kumimoji="1" lang="en-US" altLang="zh-CN" sz="1800" dirty="0"/>
              <a:t>????</a:t>
            </a:r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营销推广成本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推广方式  </a:t>
            </a:r>
            <a:r>
              <a:rPr kumimoji="1" lang="en-US" altLang="zh-CN" sz="1800" dirty="0"/>
              <a:t>30</a:t>
            </a:r>
            <a:r>
              <a:rPr kumimoji="1" lang="zh-CN" altLang="en-US" sz="1800" dirty="0"/>
              <a:t>万</a:t>
            </a:r>
            <a:r>
              <a:rPr kumimoji="1" lang="en-US" altLang="zh-CN" sz="1800" dirty="0"/>
              <a:t>??</a:t>
            </a:r>
          </a:p>
          <a:p>
            <a:pPr marL="0" indent="0">
              <a:buNone/>
            </a:pPr>
            <a:r>
              <a:rPr kumimoji="1" lang="zh-CN" altLang="en-US" sz="1800" dirty="0"/>
              <a:t>备用金  </a:t>
            </a:r>
            <a:r>
              <a:rPr kumimoji="1" lang="en-US" altLang="zh-CN" sz="18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41231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AD8FE-9487-9741-8A73-732DFECC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方案背景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00ED1-76BD-EA49-BDC9-F5C25A193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360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FB2DF-9685-8641-B89E-D6586CF3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风险与对策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D793C-D26C-DC49-A4EC-FC0D9AF2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169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280A4-79E7-8545-911E-50F2A1DB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1175E-0D3C-0044-9FA2-C3114758A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是指由于某种全局性的因素弓</a:t>
            </a:r>
            <a:r>
              <a:rPr lang="en-US" altLang="zh-CN" dirty="0"/>
              <a:t>|</a:t>
            </a:r>
            <a:r>
              <a:rPr lang="zh-CN" altLang="en-US" dirty="0"/>
              <a:t>起的投资收益的可能变动，这些因素来自公司外部，是公司无法控制和回避的。</a:t>
            </a:r>
          </a:p>
          <a:p>
            <a:br>
              <a:rPr lang="zh-CN" altLang="en-US" dirty="0"/>
            </a:br>
            <a:r>
              <a:rPr lang="en" altLang="zh-CN" dirty="0"/>
              <a:t>SWOT</a:t>
            </a:r>
            <a:r>
              <a:rPr lang="zh-CN" altLang="en-US" dirty="0"/>
              <a:t>分析：优势、劣势、机会、威胁；（</a:t>
            </a:r>
            <a:r>
              <a:rPr lang="en" altLang="zh-CN" dirty="0"/>
              <a:t>SWOT</a:t>
            </a:r>
            <a:r>
              <a:rPr lang="zh-CN" altLang="en-US" dirty="0"/>
              <a:t>就不多叙述了，网站内有详细的介绍哦）</a:t>
            </a:r>
          </a:p>
          <a:p>
            <a:r>
              <a:rPr lang="zh-CN" altLang="en-US" dirty="0"/>
              <a:t>风险分析与对策：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83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D60C8-E7A8-104A-A244-C5B0225D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市场风险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01B04-DC92-8C4B-957E-90FC055D9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 房地产行业如果加速衰退</a:t>
            </a:r>
            <a:r>
              <a:rPr lang="en-US" altLang="zh-CN" dirty="0"/>
              <a:t>,</a:t>
            </a:r>
            <a:r>
              <a:rPr lang="zh-CN" altLang="en-US" dirty="0"/>
              <a:t>可能造成商城方式的衰退</a:t>
            </a:r>
            <a:endParaRPr lang="en-US" altLang="zh-CN" dirty="0"/>
          </a:p>
          <a:p>
            <a:r>
              <a:rPr lang="zh-CN" altLang="en-US" dirty="0"/>
              <a:t>但反向保理业务</a:t>
            </a:r>
            <a:r>
              <a:rPr lang="en-US" altLang="zh-CN" dirty="0"/>
              <a:t>,</a:t>
            </a:r>
            <a:r>
              <a:rPr lang="zh-CN" altLang="en-US" dirty="0"/>
              <a:t>由于资金问题可能发展较好</a:t>
            </a:r>
            <a:r>
              <a:rPr lang="en-US" altLang="zh-CN" dirty="0"/>
              <a:t>,</a:t>
            </a:r>
            <a:r>
              <a:rPr lang="zh-CN" altLang="en-US" dirty="0"/>
              <a:t>但国家对相关资质的限制</a:t>
            </a:r>
            <a:r>
              <a:rPr lang="en-US" altLang="zh-CN" dirty="0"/>
              <a:t>,</a:t>
            </a:r>
            <a:r>
              <a:rPr lang="zh-CN" altLang="en-US" dirty="0"/>
              <a:t>无法开展保理和支付相关的业务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软件方面核心秘密无法长久保密的</a:t>
            </a:r>
            <a:r>
              <a:rPr lang="en-US" altLang="zh-CN" dirty="0"/>
              <a:t>,</a:t>
            </a:r>
            <a:r>
              <a:rPr lang="zh-CN" altLang="en-US" dirty="0"/>
              <a:t>如果做的成功</a:t>
            </a:r>
            <a:r>
              <a:rPr lang="en-US" altLang="zh-CN" dirty="0"/>
              <a:t>,</a:t>
            </a:r>
            <a:r>
              <a:rPr lang="zh-CN" altLang="en-US" dirty="0"/>
              <a:t>最多一年就会有大量仿品</a:t>
            </a:r>
            <a:r>
              <a:rPr lang="en-US" altLang="zh-CN" dirty="0"/>
              <a:t>,</a:t>
            </a:r>
            <a:r>
              <a:rPr lang="zh-CN" altLang="en-US" dirty="0"/>
              <a:t>所以要保证核心资源</a:t>
            </a:r>
            <a:endParaRPr lang="en-US" altLang="zh-CN" dirty="0"/>
          </a:p>
          <a:p>
            <a:r>
              <a:rPr lang="zh-CN" altLang="en-US" dirty="0"/>
              <a:t>市场上现已存在大量相似的公司</a:t>
            </a:r>
            <a:r>
              <a:rPr lang="en-US" altLang="zh-CN" dirty="0"/>
              <a:t>,</a:t>
            </a:r>
            <a:r>
              <a:rPr lang="zh-CN" altLang="en-US" dirty="0"/>
              <a:t>需要 微创新</a:t>
            </a:r>
            <a:r>
              <a:rPr lang="en-US" altLang="zh-CN" dirty="0"/>
              <a:t>,</a:t>
            </a:r>
            <a:r>
              <a:rPr lang="zh-CN" altLang="en-US" dirty="0"/>
              <a:t>错位竞争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101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67899-8C71-3C47-9970-BF2584B5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技术风险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387C4-7BB7-664D-BD6E-8A55569BB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建材</a:t>
            </a:r>
            <a:r>
              <a:rPr lang="en-US" altLang="zh-CN" dirty="0"/>
              <a:t>B2B</a:t>
            </a:r>
            <a:r>
              <a:rPr lang="zh-CN" altLang="en-US" dirty="0"/>
              <a:t>业务了解不深刻</a:t>
            </a:r>
            <a:r>
              <a:rPr lang="en-US" altLang="zh-CN" dirty="0"/>
              <a:t>,</a:t>
            </a:r>
            <a:r>
              <a:rPr lang="zh-CN" altLang="en-US" dirty="0"/>
              <a:t>可能作出产品与设想差别太大</a:t>
            </a:r>
            <a:endParaRPr lang="en-US" altLang="zh-CN" dirty="0"/>
          </a:p>
          <a:p>
            <a:r>
              <a:rPr lang="zh-CN" altLang="en-US" dirty="0"/>
              <a:t>业务可能出现无法在规定时间内完成初始版本的情况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993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DA5B6-BDD2-C74F-A4DF-1845E48C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财务风险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7C6A2-0E4B-304E-9DD8-AB140D79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如果项目无法在半年内跑通业务模型</a:t>
            </a:r>
            <a:r>
              <a:rPr lang="en-US" altLang="zh-CN" dirty="0"/>
              <a:t>,</a:t>
            </a:r>
            <a:r>
              <a:rPr lang="zh-CN" altLang="en-US" dirty="0"/>
              <a:t>一年内实现收支平衡则由于员工工资的持续消耗</a:t>
            </a:r>
            <a:r>
              <a:rPr lang="en-US" altLang="zh-CN" dirty="0"/>
              <a:t>,</a:t>
            </a:r>
            <a:r>
              <a:rPr lang="zh-CN" altLang="en-US" dirty="0"/>
              <a:t>很快就会资金枯竭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外部环境开始进入资本寒冬</a:t>
            </a:r>
            <a:r>
              <a:rPr lang="en-US" altLang="zh-CN" dirty="0"/>
              <a:t>,</a:t>
            </a:r>
            <a:r>
              <a:rPr lang="zh-CN" altLang="en-US" dirty="0"/>
              <a:t>融资可能会出现一定困难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615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0D5E-FD1D-B046-AE38-A5365A58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7FA67-05E2-744C-9D18-B07E0680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确定拍板人</a:t>
            </a:r>
            <a:endParaRPr kumimoji="1" lang="en-US" altLang="zh-CN" dirty="0"/>
          </a:p>
          <a:p>
            <a:r>
              <a:rPr kumimoji="1" lang="zh-CN" altLang="en-US" dirty="0"/>
              <a:t>意见统一</a:t>
            </a:r>
            <a:endParaRPr kumimoji="1" lang="en-US" altLang="zh-CN" dirty="0"/>
          </a:p>
          <a:p>
            <a:r>
              <a:rPr kumimoji="1" lang="zh-CN" altLang="en-US" dirty="0"/>
              <a:t>在商言商</a:t>
            </a:r>
            <a:endParaRPr kumimoji="1" lang="en-US" altLang="zh-CN" dirty="0"/>
          </a:p>
          <a:p>
            <a:r>
              <a:rPr kumimoji="1" lang="zh-CN" altLang="en-US"/>
              <a:t>坦坦正途</a:t>
            </a:r>
          </a:p>
        </p:txBody>
      </p:sp>
    </p:spTree>
    <p:extLst>
      <p:ext uri="{BB962C8B-B14F-4D97-AF65-F5344CB8AC3E}">
        <p14:creationId xmlns:p14="http://schemas.microsoft.com/office/powerpoint/2010/main" val="3126329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89AC6-10C9-7943-8F88-77C2C80C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心理准备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58C5C-0C2D-0247-8B30-0E6B30D41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前路不好走</a:t>
            </a:r>
            <a:endParaRPr kumimoji="1" lang="en-US" altLang="zh-CN" dirty="0"/>
          </a:p>
          <a:p>
            <a:r>
              <a:rPr kumimoji="1" lang="zh-CN" altLang="en-US" dirty="0"/>
              <a:t>创业风险很大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383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2997A-03FE-C74A-BDF1-FA357B74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公司形式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DECB3-B53E-224D-BB83-AB40004C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合伙人制度</a:t>
            </a:r>
          </a:p>
        </p:txBody>
      </p:sp>
    </p:spTree>
    <p:extLst>
      <p:ext uri="{BB962C8B-B14F-4D97-AF65-F5344CB8AC3E}">
        <p14:creationId xmlns:p14="http://schemas.microsoft.com/office/powerpoint/2010/main" val="288804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ECFA4-9EAF-104A-9D10-217FD795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行业背景和现状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82C6E-CD11-5042-B487-293163A3A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47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AB01C-1E47-484C-96C1-3C1A14F9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642135"/>
            <a:ext cx="8910386" cy="827070"/>
          </a:xfrm>
        </p:spPr>
        <p:txBody>
          <a:bodyPr/>
          <a:lstStyle/>
          <a:p>
            <a:r>
              <a:rPr kumimoji="1" lang="zh-CN" altLang="en-US" b="1" dirty="0"/>
              <a:t>房地产投资稳步增长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FBFCFB-A466-2E46-B78B-E3F72C836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74666" cy="3811588"/>
          </a:xfrm>
        </p:spPr>
        <p:txBody>
          <a:bodyPr/>
          <a:lstStyle/>
          <a:p>
            <a:r>
              <a:rPr kumimoji="1" lang="zh-CN" altLang="en-US" dirty="0">
                <a:latin typeface="+mn-ea"/>
              </a:rPr>
              <a:t>国家统计局数据显示</a:t>
            </a:r>
            <a:r>
              <a:rPr kumimoji="1" lang="en-US" altLang="zh-CN" dirty="0">
                <a:latin typeface="+mn-ea"/>
              </a:rPr>
              <a:t>,2020</a:t>
            </a:r>
            <a:r>
              <a:rPr kumimoji="1" lang="zh-CN" altLang="en-US" dirty="0">
                <a:latin typeface="+mn-ea"/>
              </a:rPr>
              <a:t>年初因为疫情出现房地产投资一定程度下降</a:t>
            </a:r>
            <a:r>
              <a:rPr kumimoji="1" lang="en-US" altLang="zh-CN" dirty="0">
                <a:latin typeface="+mn-ea"/>
              </a:rPr>
              <a:t>,</a:t>
            </a:r>
            <a:r>
              <a:rPr kumimoji="1" lang="zh-CN" altLang="en-US" dirty="0">
                <a:latin typeface="+mn-ea"/>
              </a:rPr>
              <a:t>但到年底相对</a:t>
            </a:r>
            <a:r>
              <a:rPr kumimoji="1" lang="en-US" altLang="zh-CN" dirty="0">
                <a:latin typeface="+mn-ea"/>
              </a:rPr>
              <a:t>2019</a:t>
            </a:r>
            <a:r>
              <a:rPr kumimoji="1" lang="zh-CN" altLang="en-US" dirty="0">
                <a:latin typeface="+mn-ea"/>
              </a:rPr>
              <a:t>年出现一定程度上涨</a:t>
            </a:r>
            <a:r>
              <a:rPr kumimoji="1" lang="en-US" altLang="zh-CN" dirty="0">
                <a:latin typeface="+mn-ea"/>
              </a:rPr>
              <a:t>.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2020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11</a:t>
            </a:r>
            <a:r>
              <a:rPr lang="zh-CN" altLang="en-US" dirty="0">
                <a:latin typeface="+mn-ea"/>
              </a:rPr>
              <a:t>月     </a:t>
            </a:r>
            <a:r>
              <a:rPr lang="en-US" altLang="zh-CN" dirty="0">
                <a:latin typeface="+mn-ea"/>
              </a:rPr>
              <a:t>129492.36(</a:t>
            </a:r>
            <a:r>
              <a:rPr lang="zh-CN" altLang="en-US" dirty="0">
                <a:latin typeface="+mn-ea"/>
              </a:rPr>
              <a:t>亿元</a:t>
            </a:r>
            <a:r>
              <a:rPr lang="en-US" altLang="zh-CN" dirty="0">
                <a:latin typeface="+mn-ea"/>
              </a:rPr>
              <a:t>)</a:t>
            </a:r>
          </a:p>
          <a:p>
            <a:r>
              <a:rPr lang="en-US" altLang="zh-CN" dirty="0">
                <a:latin typeface="+mn-ea"/>
              </a:rPr>
              <a:t>2019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11</a:t>
            </a:r>
            <a:r>
              <a:rPr lang="zh-CN" altLang="en-US" dirty="0">
                <a:latin typeface="+mn-ea"/>
              </a:rPr>
              <a:t>月      </a:t>
            </a:r>
            <a:r>
              <a:rPr lang="en-US" altLang="zh-CN" dirty="0">
                <a:latin typeface="+mn-ea"/>
              </a:rPr>
              <a:t>121265.05 (</a:t>
            </a:r>
            <a:r>
              <a:rPr lang="zh-CN" altLang="en-US" dirty="0">
                <a:latin typeface="+mn-ea"/>
              </a:rPr>
              <a:t>亿元</a:t>
            </a:r>
            <a:r>
              <a:rPr lang="en-US" altLang="zh-CN" dirty="0">
                <a:latin typeface="+mn-ea"/>
              </a:rPr>
              <a:t>)</a:t>
            </a:r>
            <a:endParaRPr kumimoji="1" lang="en-US" altLang="zh-CN" dirty="0">
              <a:latin typeface="+mn-ea"/>
            </a:endParaRP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6EE8E61C-BE6F-BC42-BA1B-4CC4F94AF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146" y="2090793"/>
            <a:ext cx="7040242" cy="32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7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A7C0A-46FF-D04F-80A0-EC666024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/>
              <a:t>房地产今后投资可能受政策影响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A940B-284B-614D-BB04-87B4DF676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监管层为控制房地产企业有息债务增长，设置了“三条红线”：</a:t>
            </a:r>
            <a:endParaRPr lang="en-US" altLang="zh-CN" sz="1800" dirty="0">
              <a:solidFill>
                <a:srgbClr val="191919"/>
              </a:solidFill>
              <a:latin typeface="+mn-ea"/>
            </a:endParaRP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第一，剔除预收款的资产负债率不得大于</a:t>
            </a:r>
            <a:r>
              <a:rPr lang="en-US" altLang="zh-CN" sz="1800" dirty="0">
                <a:solidFill>
                  <a:srgbClr val="191919"/>
                </a:solidFill>
                <a:latin typeface="+mn-ea"/>
              </a:rPr>
              <a:t>70%</a:t>
            </a:r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；</a:t>
            </a:r>
            <a:endParaRPr lang="en-US" altLang="zh-CN" sz="1800" dirty="0">
              <a:solidFill>
                <a:srgbClr val="191919"/>
              </a:solidFill>
              <a:latin typeface="+mn-ea"/>
            </a:endParaRP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第二，净负债率不得大于</a:t>
            </a:r>
            <a:r>
              <a:rPr lang="en-US" altLang="zh-CN" sz="1800" dirty="0">
                <a:solidFill>
                  <a:srgbClr val="191919"/>
                </a:solidFill>
                <a:latin typeface="+mn-ea"/>
              </a:rPr>
              <a:t>100%</a:t>
            </a:r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；</a:t>
            </a:r>
            <a:endParaRPr lang="en-US" altLang="zh-CN" sz="1800" dirty="0">
              <a:solidFill>
                <a:srgbClr val="191919"/>
              </a:solidFill>
              <a:latin typeface="+mn-ea"/>
            </a:endParaRP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第三，现金短债比不得小于</a:t>
            </a:r>
            <a:r>
              <a:rPr lang="en-US" altLang="zh-CN" sz="1800" dirty="0">
                <a:solidFill>
                  <a:srgbClr val="191919"/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倍。</a:t>
            </a:r>
            <a:endParaRPr lang="en-US" altLang="zh-CN" sz="1800" dirty="0">
              <a:solidFill>
                <a:srgbClr val="191919"/>
              </a:solidFill>
              <a:latin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191919"/>
              </a:solidFill>
              <a:latin typeface="+mn-ea"/>
            </a:endParaRP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根据“三条红线”的触线情况，可将房企分为“红、橙、黄、绿”四挡：</a:t>
            </a: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红色档：如果三条红线都触碰到了，则不得新增有息负债；</a:t>
            </a: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橙色档：如果碰到两条线，负债年增速不得超过</a:t>
            </a:r>
            <a:r>
              <a:rPr lang="en-US" altLang="zh-CN" sz="1800" dirty="0">
                <a:solidFill>
                  <a:srgbClr val="191919"/>
                </a:solidFill>
                <a:latin typeface="+mn-ea"/>
              </a:rPr>
              <a:t>5%</a:t>
            </a:r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；</a:t>
            </a: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黄色档：碰到一条线，负债年增速不得超过</a:t>
            </a:r>
            <a:r>
              <a:rPr lang="en-US" altLang="zh-CN" sz="1800" dirty="0">
                <a:solidFill>
                  <a:srgbClr val="191919"/>
                </a:solidFill>
                <a:latin typeface="+mn-ea"/>
              </a:rPr>
              <a:t>10%</a:t>
            </a:r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；</a:t>
            </a: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绿色档：三条线都未碰到，负债年增速不得超过</a:t>
            </a:r>
            <a:r>
              <a:rPr lang="en-US" altLang="zh-CN" sz="1800" dirty="0">
                <a:solidFill>
                  <a:srgbClr val="191919"/>
                </a:solidFill>
                <a:latin typeface="+mn-ea"/>
              </a:rPr>
              <a:t>15%</a:t>
            </a:r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55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62D40-B66F-AB4F-82CF-CADE1DBB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商业价值</a:t>
            </a:r>
            <a:r>
              <a:rPr lang="en-US" altLang="zh-CN" b="1" dirty="0"/>
              <a:t>/</a:t>
            </a:r>
            <a:r>
              <a:rPr lang="zh-CN" altLang="en-US" b="1" dirty="0"/>
              <a:t>市场规模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711A4-591D-DF45-8987-610E4E6C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到</a:t>
            </a:r>
            <a:r>
              <a:rPr lang="en-US" altLang="zh-CN" dirty="0"/>
              <a:t>11</a:t>
            </a:r>
            <a:r>
              <a:rPr lang="zh-CN" altLang="en-US" dirty="0"/>
              <a:t>月份房地产年</a:t>
            </a:r>
            <a:r>
              <a:rPr lang="en-US" altLang="zh-CN" dirty="0"/>
              <a:t>12</a:t>
            </a:r>
            <a:r>
              <a:rPr lang="zh-CN" altLang="en-US" dirty="0"/>
              <a:t>万亿投资规模</a:t>
            </a:r>
            <a:r>
              <a:rPr lang="en-US" altLang="zh-CN" dirty="0"/>
              <a:t>.</a:t>
            </a:r>
            <a:r>
              <a:rPr lang="zh-CN" altLang="en-US" dirty="0"/>
              <a:t>全国商品房商品房</a:t>
            </a:r>
            <a:r>
              <a:rPr lang="en-US" altLang="zh-CN" dirty="0"/>
              <a:t>14</a:t>
            </a:r>
            <a:r>
              <a:rPr lang="zh-CN" altLang="en-US" dirty="0"/>
              <a:t>万亿销售额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zh-CN" altLang="en-US" dirty="0"/>
              <a:t>相关建材的交易规模预计至少万亿规模</a:t>
            </a:r>
            <a:r>
              <a:rPr lang="en-US" altLang="zh-CN" dirty="0"/>
              <a:t>.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69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E7733-62D3-8048-90E1-44F73761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盈利模式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D324A-4551-F54F-B9FE-4699B29DC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89270" cy="4351338"/>
          </a:xfrm>
        </p:spPr>
        <p:txBody>
          <a:bodyPr/>
          <a:lstStyle/>
          <a:p>
            <a:r>
              <a:rPr kumimoji="1" lang="zh-CN" altLang="en-US" dirty="0"/>
              <a:t>建材类商城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sz="1800" dirty="0"/>
              <a:t>核心盈利点为支付手续费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保理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CE154D-2D9E-804C-8D54-968EB7C17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5319" y="1825625"/>
            <a:ext cx="2458092" cy="4351338"/>
          </a:xfrm>
        </p:spPr>
        <p:txBody>
          <a:bodyPr/>
          <a:lstStyle/>
          <a:p>
            <a:r>
              <a:rPr kumimoji="1" lang="zh-CN" altLang="en-US" dirty="0"/>
              <a:t>招投标</a:t>
            </a:r>
            <a:r>
              <a:rPr kumimoji="1" lang="en-US" altLang="zh-CN" dirty="0"/>
              <a:t>(</a:t>
            </a:r>
            <a:r>
              <a:rPr kumimoji="1" lang="zh-CN" altLang="en-US" dirty="0"/>
              <a:t>邀请核心企业进行招标</a:t>
            </a:r>
            <a:r>
              <a:rPr kumimoji="1" lang="en-US" altLang="zh-CN" dirty="0"/>
              <a:t>)</a:t>
            </a:r>
          </a:p>
          <a:p>
            <a:pPr marL="0" indent="0">
              <a:buNone/>
            </a:pPr>
            <a:r>
              <a:rPr kumimoji="1" lang="zh-CN" altLang="en-US" sz="2000" dirty="0"/>
              <a:t>卖招标信息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云招投标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3318A27D-B47E-7D43-84CA-0CA3B2BC2E44}"/>
              </a:ext>
            </a:extLst>
          </p:cNvPr>
          <p:cNvSpPr txBox="1">
            <a:spLocks/>
          </p:cNvSpPr>
          <p:nvPr/>
        </p:nvSpPr>
        <p:spPr>
          <a:xfrm>
            <a:off x="8050658" y="1690688"/>
            <a:ext cx="24580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/>
              <a:t>买卖信息撮合交易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1800" dirty="0"/>
              <a:t>可以收取会员费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等信息费用</a:t>
            </a:r>
            <a:endParaRPr kumimoji="1" lang="en-US" altLang="zh-CN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3B6741-4CA2-DA4B-90D9-2DD2065F7063}"/>
              </a:ext>
            </a:extLst>
          </p:cNvPr>
          <p:cNvSpPr txBox="1"/>
          <p:nvPr/>
        </p:nvSpPr>
        <p:spPr>
          <a:xfrm>
            <a:off x="287675" y="5118696"/>
            <a:ext cx="11457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根据市场分析和调研，找出这个行业市场中的盈利模式有哪些。将该市场的盈利模式全部列出，并说明其具体盈利的方式，主要是为自己的产品盈利模式提供参考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6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709DD-0EB1-3441-89D4-E1BCD52D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发展趋势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9921D-121D-C14A-A744-7129A3ACF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2010</a:t>
            </a:r>
            <a:r>
              <a:rPr kumimoji="1" lang="zh-CN" altLang="en-US" dirty="0"/>
              <a:t>年开始逐渐有大量公司开展相关服务</a:t>
            </a:r>
            <a:endParaRPr kumimoji="1" lang="en-US" altLang="zh-CN" dirty="0"/>
          </a:p>
          <a:p>
            <a:r>
              <a:rPr kumimoji="1" lang="zh-CN" altLang="en-US" dirty="0"/>
              <a:t>但是暂时没有建材类相关的大型互联网公司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年大量互联网公司进入企业</a:t>
            </a:r>
            <a:r>
              <a:rPr kumimoji="1" lang="en-US" altLang="zh-CN" dirty="0"/>
              <a:t>SAAS</a:t>
            </a:r>
            <a:r>
              <a:rPr kumimoji="1" lang="zh-CN" altLang="en-US" dirty="0"/>
              <a:t>服务相关领域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537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9F460-8251-FC43-B641-9A208F43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竞争对手发展情况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BCBC3-6B34-614D-8D9D-7DD26E48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找钢网从最开始的钢铁交易平台，慢慢做到走出国门，甚至在今年拿到国家主权基金“中俄投资基金”的投资，成为</a:t>
            </a:r>
            <a:r>
              <a:rPr lang="en-US" altLang="zh-CN" dirty="0"/>
              <a:t>500</a:t>
            </a:r>
            <a:r>
              <a:rPr lang="zh-CN" altLang="en-US" dirty="0"/>
              <a:t>强企业</a:t>
            </a:r>
            <a:r>
              <a:rPr lang="en-US" altLang="zh-CN" dirty="0"/>
              <a:t>.</a:t>
            </a:r>
            <a:br>
              <a:rPr lang="zh-CN" altLang="en-US" dirty="0"/>
            </a:br>
            <a:endParaRPr lang="en-US" altLang="zh-CN" dirty="0"/>
          </a:p>
          <a:p>
            <a:r>
              <a:rPr lang="zh-CN" altLang="en-US" dirty="0"/>
              <a:t>找钢网自创立以来，到现在成为全国最大的钢铁电商平台，它所创建的找钢网上市模式被三百多家钢铁电商所模仿，不仅如此，它还影响了众多大宗商品行业，什么找塑料网、找纸浆网、找化工网等相继出现，这么看来，找钢网俨然就是国内“找字辈”电商的鼻祖。</a:t>
            </a:r>
          </a:p>
          <a:p>
            <a:r>
              <a:rPr lang="zh-CN" altLang="en-US" dirty="0"/>
              <a:t>然而三年亏损近</a:t>
            </a:r>
            <a:r>
              <a:rPr lang="en-US" altLang="zh-CN" dirty="0"/>
              <a:t>20</a:t>
            </a:r>
            <a:r>
              <a:rPr lang="zh-CN" altLang="en-US" dirty="0"/>
              <a:t>亿 找钢网再递招股书放弃上市</a:t>
            </a:r>
            <a:r>
              <a:rPr lang="en-US" altLang="zh-CN" dirty="0"/>
              <a:t>.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40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1044</Words>
  <Application>Microsoft Macintosh PowerPoint</Application>
  <PresentationFormat>宽屏</PresentationFormat>
  <Paragraphs>120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商业需求描述 </vt:lpstr>
      <vt:lpstr>方案背景</vt:lpstr>
      <vt:lpstr>行业背景和现状</vt:lpstr>
      <vt:lpstr>房地产投资稳步增长</vt:lpstr>
      <vt:lpstr>房地产今后投资可能受政策影响</vt:lpstr>
      <vt:lpstr>商业价值/市场规模</vt:lpstr>
      <vt:lpstr>盈利模式</vt:lpstr>
      <vt:lpstr>发展趋势</vt:lpstr>
      <vt:lpstr>竞争对手发展情况</vt:lpstr>
      <vt:lpstr>直接竞争对手</vt:lpstr>
      <vt:lpstr>产品规划</vt:lpstr>
      <vt:lpstr>产品定位</vt:lpstr>
      <vt:lpstr>核心目标</vt:lpstr>
      <vt:lpstr>产品结构</vt:lpstr>
      <vt:lpstr>运营规划 </vt:lpstr>
      <vt:lpstr>内容运营</vt:lpstr>
      <vt:lpstr>产品运营</vt:lpstr>
      <vt:lpstr>成本结构</vt:lpstr>
      <vt:lpstr>PowerPoint 演示文稿</vt:lpstr>
      <vt:lpstr>风险与对策 </vt:lpstr>
      <vt:lpstr>PowerPoint 演示文稿</vt:lpstr>
      <vt:lpstr>市场风险</vt:lpstr>
      <vt:lpstr>技术风险</vt:lpstr>
      <vt:lpstr>财务风险</vt:lpstr>
      <vt:lpstr>前提</vt:lpstr>
      <vt:lpstr>心理准备</vt:lpstr>
      <vt:lpstr>公司形式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商业需求描述 </dc:title>
  <dc:creator>Microsoft Office User</dc:creator>
  <cp:lastModifiedBy>Microsoft Office 用户</cp:lastModifiedBy>
  <cp:revision>63</cp:revision>
  <dcterms:created xsi:type="dcterms:W3CDTF">2020-12-25T02:26:23Z</dcterms:created>
  <dcterms:modified xsi:type="dcterms:W3CDTF">2020-12-31T04:01:22Z</dcterms:modified>
</cp:coreProperties>
</file>