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0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B86C-85F7-48F8-B7C0-D59B08B7C77A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762000"/>
            <a:ext cx="21336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Simulator</a:t>
            </a:r>
          </a:p>
          <a:p>
            <a:pPr algn="ctr"/>
            <a:r>
              <a:rPr lang="en-US" sz="1400" dirty="0" smtClean="0"/>
              <a:t>(Web App)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17714" y="228600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Demo Scope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76600" y="2289015"/>
            <a:ext cx="2133600" cy="987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SecondSwipe Real-time Engine</a:t>
            </a:r>
          </a:p>
          <a:p>
            <a:pPr algn="ctr"/>
            <a:r>
              <a:rPr lang="en-US" sz="1400" dirty="0" smtClean="0"/>
              <a:t>(Rules execution, in memory analytics)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1679415"/>
            <a:ext cx="0" cy="5255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37389" y="1711346"/>
            <a:ext cx="938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Transaction </a:t>
            </a:r>
          </a:p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3000" y="1676400"/>
            <a:ext cx="0" cy="5285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1743279"/>
            <a:ext cx="150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Transaction Decision</a:t>
            </a:r>
          </a:p>
          <a:p>
            <a:pPr algn="ctr"/>
            <a:r>
              <a:rPr lang="en-US" sz="1200" dirty="0" smtClean="0"/>
              <a:t>(Approved/Rejected)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965415"/>
            <a:ext cx="2133600" cy="911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SecondSwipe Backend</a:t>
            </a:r>
          </a:p>
          <a:p>
            <a:pPr algn="ctr"/>
            <a:r>
              <a:rPr lang="en-US" sz="1400" dirty="0" smtClean="0"/>
              <a:t>(Rules definition, transaction store, analytics, campaigns)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57600" y="3355814"/>
            <a:ext cx="0" cy="5255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7546" y="3394110"/>
            <a:ext cx="96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Approved </a:t>
            </a:r>
          </a:p>
          <a:p>
            <a:pPr algn="ctr"/>
            <a:r>
              <a:rPr lang="en-US" sz="1200" dirty="0" smtClean="0"/>
              <a:t>Transactions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53000" y="3360671"/>
            <a:ext cx="0" cy="5285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3000" y="3400583"/>
            <a:ext cx="6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Rules </a:t>
            </a:r>
          </a:p>
          <a:p>
            <a:pPr algn="ctr"/>
            <a:r>
              <a:rPr lang="en-US" sz="1200" dirty="0" smtClean="0"/>
              <a:t>&amp; 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3356111" y="5584370"/>
            <a:ext cx="606289" cy="66402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DB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4299857" y="5562600"/>
            <a:ext cx="1143000" cy="6858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Elastic Store</a:t>
            </a:r>
            <a:endParaRPr lang="en-US" sz="1400" dirty="0">
              <a:solidFill>
                <a:schemeClr val="dk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4960871"/>
            <a:ext cx="0" cy="5255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4953000"/>
            <a:ext cx="0" cy="5255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391400" y="3044985"/>
            <a:ext cx="1143000" cy="1450815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Mobile App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600" y="3764949"/>
            <a:ext cx="1143000" cy="1450815"/>
          </a:xfrm>
          <a:prstGeom prst="roundRect">
            <a:avLst>
              <a:gd name="adj" fmla="val 809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Merchant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Mobile App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75514" y="3124200"/>
            <a:ext cx="183968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8689" y="266410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Actionable Alerts </a:t>
            </a:r>
          </a:p>
          <a:p>
            <a:pPr algn="ctr"/>
            <a:r>
              <a:rPr lang="en-US" sz="1200" dirty="0" smtClean="0"/>
              <a:t>&amp; Notifications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75516" y="4343400"/>
            <a:ext cx="183968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7982" y="4394479"/>
            <a:ext cx="110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Rules, Reviews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86400" y="4114800"/>
            <a:ext cx="1828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17736" y="3657600"/>
            <a:ext cx="169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Transactions, offers, </a:t>
            </a:r>
          </a:p>
          <a:p>
            <a:pPr algn="ctr"/>
            <a:r>
              <a:rPr lang="en-US" sz="1200" dirty="0" smtClean="0"/>
              <a:t>analytics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32001" y="4225049"/>
            <a:ext cx="136839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2001" y="3914001"/>
            <a:ext cx="1139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Targeted Offers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32001" y="4495800"/>
            <a:ext cx="136561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25456" y="4523601"/>
            <a:ext cx="746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0449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14" y="228600"/>
            <a:ext cx="374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Transaction Simulator – Home Screen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143000" y="838200"/>
            <a:ext cx="67056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24000" y="15240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72000" y="15240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00" y="31242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72000" y="31242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5149334"/>
            <a:ext cx="575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Web-based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sample card number is required to use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show multiple pre-configured, easy to use scenarios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524000" y="1066800"/>
            <a:ext cx="1981200" cy="304800"/>
          </a:xfrm>
          <a:prstGeom prst="roundRect">
            <a:avLst>
              <a:gd name="adj" fmla="val 735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Card Number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648075" y="1066800"/>
            <a:ext cx="762000" cy="304800"/>
          </a:xfrm>
          <a:prstGeom prst="roundRect">
            <a:avLst>
              <a:gd name="adj" fmla="val 73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33517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14" y="228600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Transaction Simulator – Run Scenario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143000" y="838200"/>
            <a:ext cx="67056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24000" y="15240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72000" y="15240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00" y="31242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72000" y="31242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1" y="5149334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Scenarios will be pre-configured for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amount and location will be editable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“PAY” will send validation request to SecondSwipe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Attributes sent with request: merchant </a:t>
            </a:r>
            <a:r>
              <a:rPr lang="en-US" dirty="0" smtClean="0"/>
              <a:t>id, terminal id, </a:t>
            </a:r>
            <a:r>
              <a:rPr lang="en-US" dirty="0" smtClean="0"/>
              <a:t>merchant name, transaction type, card number, amount, location, category, MCC code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524000" y="1066800"/>
            <a:ext cx="1981200" cy="304800"/>
          </a:xfrm>
          <a:prstGeom prst="roundRect">
            <a:avLst>
              <a:gd name="adj" fmla="val 735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Card Number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648075" y="1066800"/>
            <a:ext cx="762000" cy="304800"/>
          </a:xfrm>
          <a:prstGeom prst="roundRect">
            <a:avLst>
              <a:gd name="adj" fmla="val 73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990600"/>
            <a:ext cx="6400800" cy="3581400"/>
          </a:xfrm>
          <a:prstGeom prst="rect">
            <a:avLst/>
          </a:prstGeom>
          <a:solidFill>
            <a:srgbClr val="7F7F7F">
              <a:alpha val="89804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154668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Scenario 1 – Online Purchase, Airline tickets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400" y="17526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Merchant: Expedia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Transaction Type: Online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Category: Travel (Airline)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5700" y="2838450"/>
            <a:ext cx="1600200" cy="334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bg1">
                    <a:lumMod val="85000"/>
                  </a:schemeClr>
                </a:solidFill>
              </a:rPr>
              <a:t>Amount</a:t>
            </a:r>
            <a:endParaRPr lang="en-US" sz="1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38562" y="3962400"/>
            <a:ext cx="1557338" cy="359450"/>
          </a:xfrm>
          <a:prstGeom prst="roundRect">
            <a:avLst>
              <a:gd name="adj" fmla="val 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95700" y="3352800"/>
            <a:ext cx="1600200" cy="334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bg1">
                    <a:lumMod val="85000"/>
                  </a:schemeClr>
                </a:solidFill>
              </a:rPr>
              <a:t>Location</a:t>
            </a:r>
            <a:endParaRPr lang="en-US" sz="14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3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14" y="228600"/>
            <a:ext cx="346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Transaction Simulator – Successful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143000" y="838200"/>
            <a:ext cx="67056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24000" y="15240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72000" y="15240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00" y="31242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72000" y="31242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1" y="5149334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transaction is approved, success message and response time are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“CLOSE” button concludes the scenario and closes the pop-over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524000" y="1066800"/>
            <a:ext cx="1981200" cy="304800"/>
          </a:xfrm>
          <a:prstGeom prst="roundRect">
            <a:avLst>
              <a:gd name="adj" fmla="val 735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Card Number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648075" y="1066800"/>
            <a:ext cx="762000" cy="304800"/>
          </a:xfrm>
          <a:prstGeom prst="roundRect">
            <a:avLst>
              <a:gd name="adj" fmla="val 73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990600"/>
            <a:ext cx="6400800" cy="3581400"/>
          </a:xfrm>
          <a:prstGeom prst="rect">
            <a:avLst/>
          </a:prstGeom>
          <a:solidFill>
            <a:srgbClr val="7F7F7F">
              <a:alpha val="89804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0900" y="1828800"/>
            <a:ext cx="58867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Transaction Approved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Response Time: 0.12 seconds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4762" y="2790825"/>
            <a:ext cx="1514475" cy="390525"/>
          </a:xfrm>
          <a:prstGeom prst="roundRect">
            <a:avLst>
              <a:gd name="adj" fmla="val 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1154668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Scenario 1 – Online Purchase, Airline tickets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8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14" y="228600"/>
            <a:ext cx="418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Transaction Simulator – Rejected Scenario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143000" y="838200"/>
            <a:ext cx="67056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24000" y="15240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572000" y="15240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00" y="31242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72000" y="3124200"/>
            <a:ext cx="2895600" cy="1447800"/>
          </a:xfrm>
          <a:prstGeom prst="roundRect">
            <a:avLst>
              <a:gd name="adj" fmla="val 73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1" y="5149334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transaction is rejected, the user will be given the option to RETRY or CANCEL the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may also change the location or amount before retrying.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24000" y="1066800"/>
            <a:ext cx="1981200" cy="304800"/>
          </a:xfrm>
          <a:prstGeom prst="roundRect">
            <a:avLst>
              <a:gd name="adj" fmla="val 735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Card Number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648075" y="1066800"/>
            <a:ext cx="762000" cy="304800"/>
          </a:xfrm>
          <a:prstGeom prst="roundRect">
            <a:avLst>
              <a:gd name="adj" fmla="val 73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990600"/>
            <a:ext cx="6400800" cy="3581400"/>
          </a:xfrm>
          <a:prstGeom prst="rect">
            <a:avLst/>
          </a:prstGeom>
          <a:solidFill>
            <a:srgbClr val="7F7F7F">
              <a:alpha val="89804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0900" y="1828800"/>
            <a:ext cx="58867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Transaction Rejected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Response Time: 0.12 seconds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95600" y="3886200"/>
            <a:ext cx="1514475" cy="457200"/>
          </a:xfrm>
          <a:prstGeom prst="roundRect">
            <a:avLst>
              <a:gd name="adj" fmla="val 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562475" y="3886200"/>
            <a:ext cx="1514475" cy="457200"/>
          </a:xfrm>
          <a:prstGeom prst="roundRect">
            <a:avLst>
              <a:gd name="adj" fmla="val 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1154668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Scenario 1 – Online Purchase, Airline tickets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5700" y="2838450"/>
            <a:ext cx="1600200" cy="334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bg1">
                    <a:lumMod val="85000"/>
                  </a:schemeClr>
                </a:solidFill>
              </a:rPr>
              <a:t>Rs. 34,591</a:t>
            </a:r>
            <a:endParaRPr lang="en-US" sz="1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95700" y="3352800"/>
            <a:ext cx="1600200" cy="334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bg1">
                    <a:lumMod val="85000"/>
                  </a:schemeClr>
                </a:solidFill>
              </a:rPr>
              <a:t>Indore</a:t>
            </a:r>
            <a:endParaRPr lang="en-US" sz="14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14" y="22860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Supported Rules Configurations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9144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Card Lock/Unlock: If card is locked all transactions are blocked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Transaction Type locks with limits and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Example: Online, 5000, Deny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Transaction Types: Online, Recurring, Card not present, International, Card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Actions: Deny, Warn,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Merchant Block (based on </a:t>
            </a:r>
            <a:r>
              <a:rPr lang="en-US" sz="1600" smtClean="0"/>
              <a:t>Merchant </a:t>
            </a:r>
            <a:r>
              <a:rPr lang="en-US" sz="1600" smtClean="0"/>
              <a:t>ID)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Spend Limits by period (daily, weekly,  monthly) with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Spend Limits by category(monthly only) with action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647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14" y="228600"/>
            <a:ext cx="16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Rules Execution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9144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Rules and aggregates are maintained in-memory for optimal performance; should be recoverable (from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Aggregates will only be maintained based on the configured rules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Rule execution sequence should be optimized for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 SecondSwipe (Retry)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 Block, Check Merchant Block, Check Period Aggregates, Check MCC 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1779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455</Words>
  <Application>Microsoft Office PowerPoint</Application>
  <PresentationFormat>On-screen Show (4:3)</PresentationFormat>
  <Paragraphs>105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Sohal</dc:creator>
  <cp:lastModifiedBy>Rajiv Sohal</cp:lastModifiedBy>
  <cp:revision>9</cp:revision>
  <dcterms:created xsi:type="dcterms:W3CDTF">2015-01-14T08:16:54Z</dcterms:created>
  <dcterms:modified xsi:type="dcterms:W3CDTF">2015-01-15T03:36:09Z</dcterms:modified>
</cp:coreProperties>
</file>