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Caveat" panose="020B0604020202020204" charset="0"/>
      <p:regular r:id="rId20"/>
      <p:bold r:id="rId21"/>
    </p:embeddedFont>
    <p:embeddedFont>
      <p:font typeface="EB Garamond" panose="00000500000000000000" pitchFamily="2" charset="0"/>
      <p:regular r:id="rId22"/>
      <p:bold r:id="rId23"/>
      <p:italic r:id="rId24"/>
      <p:boldItalic r:id="rId25"/>
    </p:embeddedFont>
    <p:embeddedFont>
      <p:font typeface="Georgia" panose="02040502050405020303" pitchFamily="18" charset="0"/>
      <p:regular r:id="rId26"/>
      <p:bold r:id="rId27"/>
      <p:italic r:id="rId28"/>
      <p:boldItalic r:id="rId29"/>
    </p:embeddedFont>
    <p:embeddedFont>
      <p:font typeface="Roboto" panose="02000000000000000000" pitchFamily="2" charset="0"/>
      <p:regular r:id="rId30"/>
      <p:bold r:id="rId31"/>
      <p:italic r:id="rId32"/>
      <p:boldItalic r:id="rId33"/>
    </p:embeddedFont>
    <p:embeddedFont>
      <p:font typeface="Trebuchet MS" panose="020B0603020202020204" pitchFamily="3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viewProps" Target="viewProps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e509c4bf6_0_8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1e509c4bf6_0_8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e509c4bf6_0_8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1e509c4bf6_0_8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1e545ff5b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1e545ff5b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e545ff5b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1e545ff5b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e545ff5b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1e545ff5b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e545ff5b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1e545ff5b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e509c4bf6_0_8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1e509c4bf6_0_8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e509c4bf6_0_8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1e509c4bf6_0_8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e509c4bf6_0_8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e509c4bf6_0_8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e509c4bf6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e509c4bf6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e509c4bf6_0_8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1e509c4bf6_0_8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e509c4bf6_0_8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1e509c4bf6_0_8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e509c4bf6_0_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e509c4bf6_0_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1e509c4bf6_0_8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1e509c4bf6_0_8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e509c4bf6_0_8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1e509c4bf6_0_8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e509c4bf6_0_8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e509c4bf6_0_8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986125"/>
            <a:ext cx="8222100" cy="138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80" b="1" dirty="0">
                <a:latin typeface="Georgia"/>
                <a:ea typeface="Georgia"/>
                <a:cs typeface="Georgia"/>
                <a:sym typeface="Georgia"/>
              </a:rPr>
              <a:t>Generating Fuzzy Rules: learning from examples</a:t>
            </a:r>
            <a:br>
              <a:rPr lang="en" sz="3680" b="1" dirty="0">
                <a:latin typeface="Georgia"/>
                <a:ea typeface="Georgia"/>
                <a:cs typeface="Georgia"/>
                <a:sym typeface="Georgia"/>
              </a:rPr>
            </a:br>
            <a:r>
              <a:rPr lang="en" sz="3680" b="1" dirty="0">
                <a:latin typeface="Georgia"/>
                <a:ea typeface="Georgia"/>
                <a:cs typeface="Georgia"/>
                <a:sym typeface="Georgia"/>
              </a:rPr>
              <a:t>                 </a:t>
            </a:r>
            <a:r>
              <a:rPr lang="en-US" sz="2400" b="1" dirty="0">
                <a:latin typeface="Georgia"/>
                <a:ea typeface="Georgia"/>
                <a:cs typeface="Georgia"/>
                <a:sym typeface="Georgia"/>
              </a:rPr>
              <a:t>Li-Xin Wang and Jerry M. Mendel</a:t>
            </a:r>
            <a:endParaRPr sz="2400" b="1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2742" dirty="0">
                <a:latin typeface="Arial"/>
                <a:ea typeface="Arial"/>
                <a:cs typeface="Arial"/>
                <a:sym typeface="Arial"/>
              </a:rPr>
              <a:t>EE685A</a:t>
            </a:r>
            <a:r>
              <a:rPr lang="en" sz="2742" dirty="0"/>
              <a:t> </a:t>
            </a:r>
            <a:endParaRPr sz="2742" dirty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endParaRPr sz="2742" dirty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endParaRPr sz="2742" dirty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endParaRPr sz="2742" dirty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2742" dirty="0"/>
              <a:t>                                          </a:t>
            </a:r>
            <a:r>
              <a:rPr lang="en" sz="2342" dirty="0">
                <a:latin typeface="EB Garamond"/>
                <a:ea typeface="EB Garamond"/>
                <a:cs typeface="EB Garamond"/>
                <a:sym typeface="EB Garamond"/>
              </a:rPr>
              <a:t>MOHD SHAHID AWAN (190504)</a:t>
            </a:r>
            <a:endParaRPr sz="2342" dirty="0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to Truck Backer Upper Control</a:t>
            </a:r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702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Trebuchet MS"/>
              <a:buChar char="●"/>
            </a:pPr>
            <a:r>
              <a:rPr lang="en" sz="155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The truck position is exactly determined by the three state variables, two input variable and one output variable</a:t>
            </a:r>
            <a:endParaRPr sz="155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Whose inputs are </a:t>
            </a:r>
            <a:r>
              <a:rPr lang="en" sz="1500">
                <a:solidFill>
                  <a:srgbClr val="1819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ϕ</a:t>
            </a:r>
            <a:r>
              <a:rPr lang="en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E [-90°,2700] and x E [0,20], and whose output is </a:t>
            </a:r>
            <a:r>
              <a:rPr lang="en" sz="1550">
                <a:solidFill>
                  <a:srgbClr val="1819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θ</a:t>
            </a:r>
            <a:r>
              <a:rPr lang="en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E [-4O°,4O°], such that the final states will be (Xf,</a:t>
            </a:r>
            <a:r>
              <a:rPr lang="en" sz="1500">
                <a:solidFill>
                  <a:srgbClr val="1819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ϕ</a:t>
            </a:r>
            <a:r>
              <a:rPr lang="en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f) = (10,9O°).</a:t>
            </a:r>
            <a:endParaRPr sz="16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27025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Trebuchet MS"/>
              <a:buChar char="●"/>
            </a:pPr>
            <a:r>
              <a:rPr lang="en" sz="155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For finding out the next position of truck, following equations of dynamic state representation of truck are used and this is approximated kinematics:</a:t>
            </a:r>
            <a:endParaRPr sz="155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		𝑥(𝑡 + 1) = 𝑥(𝑡) + cos[∅(𝑡) + 𝜃(𝑡)] + 𝑠𝑖𝑛[ 𝜃(𝑡)]𝑠𝑖𝑛[∅(𝑡)]</a:t>
            </a:r>
            <a:endParaRPr sz="155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		𝑦(𝑡 + 1) = 𝑦(𝑡) + sin[∅(𝑡) + 𝜃(𝑡)] − 𝑠𝑖𝑛[ 𝜃(𝑡)]𝑐𝑜𝑠[∅(𝑡)] </a:t>
            </a:r>
            <a:endParaRPr sz="155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45720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55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∅(𝑡 + 1) = ∅(𝑡) − sin−1 [ 2sin{𝜃(𝑡)}/b]</a:t>
            </a:r>
            <a:endParaRPr sz="2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0475" y="235325"/>
            <a:ext cx="2593050" cy="452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3"/>
          <p:cNvSpPr txBox="1"/>
          <p:nvPr/>
        </p:nvSpPr>
        <p:spPr>
          <a:xfrm>
            <a:off x="212925" y="235325"/>
            <a:ext cx="6454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Roboto"/>
                <a:ea typeface="Roboto"/>
                <a:cs typeface="Roboto"/>
                <a:sym typeface="Roboto"/>
              </a:rPr>
              <a:t>Flow chart for Truck Backer Upper Control :</a:t>
            </a:r>
            <a:endParaRPr sz="15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>
            <a:spLocks noGrp="1"/>
          </p:cNvSpPr>
          <p:nvPr>
            <p:ph type="body" idx="1"/>
          </p:nvPr>
        </p:nvSpPr>
        <p:spPr>
          <a:xfrm>
            <a:off x="311700" y="344875"/>
            <a:ext cx="8520600" cy="42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going to divide our inputs into fuzzy regions. The regions used are shown in below figure.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		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6" name="Google Shape;16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175" y="1156950"/>
            <a:ext cx="4806700" cy="338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516700"/>
            <a:ext cx="4382175" cy="211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Truck Trajectory using Numerical Data only</a:t>
            </a:r>
            <a:endParaRPr/>
          </a:p>
        </p:txBody>
      </p:sp>
      <p:pic>
        <p:nvPicPr>
          <p:cNvPr id="173" name="Google Shape;17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6525" y="1017800"/>
            <a:ext cx="5770701" cy="341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Truck Trajectory using both Numerical Data and Linguistic Information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9" name="Google Shape;17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0796" y="1397071"/>
            <a:ext cx="5031025" cy="322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to Time Series prediction when Tau=17</a:t>
            </a:r>
            <a:endParaRPr/>
          </a:p>
        </p:txBody>
      </p:sp>
      <p:pic>
        <p:nvPicPr>
          <p:cNvPr id="185" name="Google Shape;18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6672" y="1091922"/>
            <a:ext cx="5751299" cy="328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Acknowledgement</a:t>
            </a:r>
            <a:endParaRPr/>
          </a:p>
        </p:txBody>
      </p:sp>
      <p:pic>
        <p:nvPicPr>
          <p:cNvPr id="191" name="Google Shape;19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7050799" cy="131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>
            <a:spLocks noGrp="1"/>
          </p:cNvSpPr>
          <p:nvPr>
            <p:ph type="body" idx="1"/>
          </p:nvPr>
        </p:nvSpPr>
        <p:spPr>
          <a:xfrm>
            <a:off x="311700" y="1479175"/>
            <a:ext cx="8520600" cy="30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300" b="1">
                <a:solidFill>
                  <a:srgbClr val="DD7E6B"/>
                </a:solidFill>
                <a:latin typeface="Caveat"/>
                <a:ea typeface="Caveat"/>
                <a:cs typeface="Caveat"/>
                <a:sym typeface="Caveat"/>
              </a:rPr>
              <a:t>Thanks</a:t>
            </a:r>
            <a:endParaRPr sz="9300" b="1">
              <a:solidFill>
                <a:srgbClr val="DD7E6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going to generate fuzzy rules from numerical data pairs, collect these fuzzy rules and the linguistic fuzzy rules into a common fuzzy rule base, and finally design a control or signal processing system based on this combined fuzzy rule base.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Generating Fuzzy Rule from Numerical Data</a:t>
            </a:r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grpSp>
        <p:nvGrpSpPr>
          <p:cNvPr id="99" name="Google Shape;99;p15"/>
          <p:cNvGrpSpPr/>
          <p:nvPr/>
        </p:nvGrpSpPr>
        <p:grpSpPr>
          <a:xfrm>
            <a:off x="0" y="1189989"/>
            <a:ext cx="2214600" cy="3217636"/>
            <a:chOff x="0" y="1189989"/>
            <a:chExt cx="2214600" cy="3217636"/>
          </a:xfrm>
        </p:grpSpPr>
        <p:sp>
          <p:nvSpPr>
            <p:cNvPr id="100" name="Google Shape;100;p15"/>
            <p:cNvSpPr/>
            <p:nvPr/>
          </p:nvSpPr>
          <p:spPr>
            <a:xfrm>
              <a:off x="0" y="1189989"/>
              <a:ext cx="2214600" cy="669000"/>
            </a:xfrm>
            <a:prstGeom prst="homePlate">
              <a:avLst>
                <a:gd name="adj" fmla="val 50000"/>
              </a:avLst>
            </a:prstGeom>
            <a:solidFill>
              <a:srgbClr val="8020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Step 1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1" name="Google Shape;101;p15"/>
            <p:cNvSpPr txBox="1"/>
            <p:nvPr/>
          </p:nvSpPr>
          <p:spPr>
            <a:xfrm>
              <a:off x="2950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Divide input and output space into fuzzy regions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2" name="Google Shape;102;p15"/>
          <p:cNvGrpSpPr/>
          <p:nvPr/>
        </p:nvGrpSpPr>
        <p:grpSpPr>
          <a:xfrm>
            <a:off x="1838325" y="1189775"/>
            <a:ext cx="2064000" cy="3217850"/>
            <a:chOff x="1838325" y="1189775"/>
            <a:chExt cx="2064000" cy="3217850"/>
          </a:xfrm>
        </p:grpSpPr>
        <p:sp>
          <p:nvSpPr>
            <p:cNvPr id="103" name="Google Shape;103;p15"/>
            <p:cNvSpPr/>
            <p:nvPr/>
          </p:nvSpPr>
          <p:spPr>
            <a:xfrm>
              <a:off x="1838325" y="1189775"/>
              <a:ext cx="2064000" cy="669000"/>
            </a:xfrm>
            <a:prstGeom prst="chevron">
              <a:avLst>
                <a:gd name="adj" fmla="val 50000"/>
              </a:avLst>
            </a:prstGeom>
            <a:solidFill>
              <a:srgbClr val="A72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Step 2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4" name="Google Shape;104;p15"/>
            <p:cNvSpPr txBox="1"/>
            <p:nvPr/>
          </p:nvSpPr>
          <p:spPr>
            <a:xfrm>
              <a:off x="20172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Generate fuzzy rule from given desired input output pairs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5" name="Google Shape;105;p15"/>
          <p:cNvGrpSpPr/>
          <p:nvPr/>
        </p:nvGrpSpPr>
        <p:grpSpPr>
          <a:xfrm>
            <a:off x="3516750" y="1189775"/>
            <a:ext cx="2064000" cy="3217725"/>
            <a:chOff x="3516750" y="1189775"/>
            <a:chExt cx="2064000" cy="3217725"/>
          </a:xfrm>
        </p:grpSpPr>
        <p:sp>
          <p:nvSpPr>
            <p:cNvPr id="106" name="Google Shape;106;p15"/>
            <p:cNvSpPr/>
            <p:nvPr/>
          </p:nvSpPr>
          <p:spPr>
            <a:xfrm>
              <a:off x="3516750" y="1189775"/>
              <a:ext cx="2064000" cy="669000"/>
            </a:xfrm>
            <a:prstGeom prst="chevron">
              <a:avLst>
                <a:gd name="adj" fmla="val 50000"/>
              </a:avLst>
            </a:prstGeom>
            <a:solidFill>
              <a:srgbClr val="B02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Step 3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7" name="Google Shape;107;p15"/>
            <p:cNvSpPr txBox="1"/>
            <p:nvPr/>
          </p:nvSpPr>
          <p:spPr>
            <a:xfrm>
              <a:off x="3739450" y="1927400"/>
              <a:ext cx="1624500" cy="248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en">
                  <a:latin typeface="Trebuchet MS"/>
                  <a:ea typeface="Trebuchet MS"/>
                  <a:cs typeface="Trebuchet MS"/>
                  <a:sym typeface="Trebuchet MS"/>
                </a:rPr>
                <a:t>Assign degree to each generated rule</a:t>
              </a:r>
              <a:endParaRPr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1800"/>
                </a:spcBef>
                <a:spcAft>
                  <a:spcPts val="0"/>
                </a:spcAft>
                <a:buNone/>
              </a:pP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8" name="Google Shape;108;p15"/>
          <p:cNvGrpSpPr/>
          <p:nvPr/>
        </p:nvGrpSpPr>
        <p:grpSpPr>
          <a:xfrm>
            <a:off x="6874025" y="1189775"/>
            <a:ext cx="2064000" cy="3217925"/>
            <a:chOff x="6874025" y="1189775"/>
            <a:chExt cx="2064000" cy="3217925"/>
          </a:xfrm>
        </p:grpSpPr>
        <p:sp>
          <p:nvSpPr>
            <p:cNvPr id="109" name="Google Shape;109;p15"/>
            <p:cNvSpPr/>
            <p:nvPr/>
          </p:nvSpPr>
          <p:spPr>
            <a:xfrm>
              <a:off x="6874025" y="1189775"/>
              <a:ext cx="2064000" cy="669000"/>
            </a:xfrm>
            <a:prstGeom prst="chevron">
              <a:avLst>
                <a:gd name="adj" fmla="val 50000"/>
              </a:avLst>
            </a:prstGeom>
            <a:solidFill>
              <a:srgbClr val="D838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Step 5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" name="Google Shape;110;p15"/>
            <p:cNvSpPr txBox="1"/>
            <p:nvPr/>
          </p:nvSpPr>
          <p:spPr>
            <a:xfrm>
              <a:off x="7014875" y="1916200"/>
              <a:ext cx="1871400" cy="249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en" sz="1300">
                  <a:latin typeface="Trebuchet MS"/>
                  <a:ea typeface="Trebuchet MS"/>
                  <a:cs typeface="Trebuchet MS"/>
                  <a:sym typeface="Trebuchet MS"/>
                </a:rPr>
                <a:t>Determination of mapping from input space to output space based on the combined fuzzy rule base using a defuzzifying procedure.</a:t>
              </a:r>
              <a:endParaRPr sz="1300"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1800"/>
                </a:spcBef>
                <a:spcAft>
                  <a:spcPts val="0"/>
                </a:spcAft>
                <a:buNone/>
              </a:pP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1" name="Google Shape;111;p15"/>
          <p:cNvGrpSpPr/>
          <p:nvPr/>
        </p:nvGrpSpPr>
        <p:grpSpPr>
          <a:xfrm>
            <a:off x="5195350" y="1189775"/>
            <a:ext cx="2064000" cy="3217925"/>
            <a:chOff x="5195350" y="1189775"/>
            <a:chExt cx="2064000" cy="3217925"/>
          </a:xfrm>
        </p:grpSpPr>
        <p:sp>
          <p:nvSpPr>
            <p:cNvPr id="112" name="Google Shape;112;p15"/>
            <p:cNvSpPr/>
            <p:nvPr/>
          </p:nvSpPr>
          <p:spPr>
            <a:xfrm>
              <a:off x="5195350" y="1189775"/>
              <a:ext cx="2064000" cy="669000"/>
            </a:xfrm>
            <a:prstGeom prst="chevron">
              <a:avLst>
                <a:gd name="adj" fmla="val 50000"/>
              </a:avLst>
            </a:prstGeom>
            <a:solidFill>
              <a:srgbClr val="BE2F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Step 4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" name="Google Shape;113;p15"/>
            <p:cNvSpPr txBox="1"/>
            <p:nvPr/>
          </p:nvSpPr>
          <p:spPr>
            <a:xfrm>
              <a:off x="5461650" y="1916200"/>
              <a:ext cx="1624500" cy="249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en" sz="1300">
                  <a:latin typeface="Trebuchet MS"/>
                  <a:ea typeface="Trebuchet MS"/>
                  <a:cs typeface="Trebuchet MS"/>
                  <a:sym typeface="Trebuchet MS"/>
                </a:rPr>
                <a:t>Create a combined fuzzy rule base based on both the generated rules and linguistic rules of human expert.</a:t>
              </a:r>
              <a:endParaRPr sz="1300"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1800"/>
                </a:spcBef>
                <a:spcAft>
                  <a:spcPts val="0"/>
                </a:spcAft>
                <a:buNone/>
              </a:pP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Divide the Data into fuzzy regions</a:t>
            </a:r>
            <a:endParaRPr/>
          </a:p>
        </p:txBody>
      </p:sp>
      <p:pic>
        <p:nvPicPr>
          <p:cNvPr id="119" name="Google Shape;11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938" y="1170200"/>
            <a:ext cx="8872125" cy="295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6825" y="589450"/>
            <a:ext cx="3647150" cy="289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500" y="589450"/>
            <a:ext cx="4371975" cy="33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Fuzzy rules generation from data</a:t>
            </a:r>
            <a:endParaRPr/>
          </a:p>
        </p:txBody>
      </p:sp>
      <p:pic>
        <p:nvPicPr>
          <p:cNvPr id="131" name="Google Shape;13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170200"/>
            <a:ext cx="8240800" cy="174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Degree to each rule</a:t>
            </a:r>
            <a:endParaRPr/>
          </a:p>
        </p:txBody>
      </p:sp>
      <p:pic>
        <p:nvPicPr>
          <p:cNvPr id="137" name="Google Shape;13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6134100" cy="318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500" y="398925"/>
            <a:ext cx="7030600" cy="30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Combined fuzzy rule base</a:t>
            </a:r>
            <a:endParaRPr/>
          </a:p>
        </p:txBody>
      </p:sp>
      <p:pic>
        <p:nvPicPr>
          <p:cNvPr id="148" name="Google Shape;14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625" y="1181400"/>
            <a:ext cx="7366750" cy="245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426</Words>
  <Application>Microsoft Office PowerPoint</Application>
  <PresentationFormat>On-screen Show (16:9)</PresentationFormat>
  <Paragraphs>40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Georgia</vt:lpstr>
      <vt:lpstr>Trebuchet MS</vt:lpstr>
      <vt:lpstr>Roboto</vt:lpstr>
      <vt:lpstr>EB Garamond</vt:lpstr>
      <vt:lpstr>Arial</vt:lpstr>
      <vt:lpstr>Caveat</vt:lpstr>
      <vt:lpstr>Geometric</vt:lpstr>
      <vt:lpstr>Generating Fuzzy Rules: learning from examples                  Li-Xin Wang and Jerry M. Mendel</vt:lpstr>
      <vt:lpstr>Introduction</vt:lpstr>
      <vt:lpstr>Generating Fuzzy Rule from Numerical Data</vt:lpstr>
      <vt:lpstr>Divide the Data into fuzzy regions</vt:lpstr>
      <vt:lpstr>PowerPoint Presentation</vt:lpstr>
      <vt:lpstr>Fuzzy rules generation from data</vt:lpstr>
      <vt:lpstr>Degree to each rule</vt:lpstr>
      <vt:lpstr>PowerPoint Presentation</vt:lpstr>
      <vt:lpstr>Combined fuzzy rule base</vt:lpstr>
      <vt:lpstr>Application to Truck Backer Upper Control</vt:lpstr>
      <vt:lpstr>PowerPoint Presentation</vt:lpstr>
      <vt:lpstr>PowerPoint Presentation</vt:lpstr>
      <vt:lpstr>Truck Trajectory using Numerical Data only</vt:lpstr>
      <vt:lpstr>Truck Trajectory using both Numerical Data and Linguistic Information </vt:lpstr>
      <vt:lpstr>Application to Time Series prediction when Tau=17</vt:lpstr>
      <vt:lpstr>Acknowledgement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Generating Fuzzy Rules: learning from examples                  Li-Xin Wang and Jerry M. Mendel</dc:title>
  <cp:lastModifiedBy>shahid awan</cp:lastModifiedBy>
  <cp:revision>1</cp:revision>
  <dcterms:modified xsi:type="dcterms:W3CDTF">2022-04-17T04:07:14Z</dcterms:modified>
</cp:coreProperties>
</file>