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811" r:id="rId1"/>
    <p:sldMasterId id="2147483826" r:id="rId2"/>
  </p:sldMasterIdLst>
  <p:notesMasterIdLst>
    <p:notesMasterId r:id="rId67"/>
  </p:notesMasterIdLst>
  <p:sldIdLst>
    <p:sldId id="314" r:id="rId3"/>
    <p:sldId id="267" r:id="rId4"/>
    <p:sldId id="326" r:id="rId5"/>
    <p:sldId id="346" r:id="rId6"/>
    <p:sldId id="347" r:id="rId7"/>
    <p:sldId id="331" r:id="rId8"/>
    <p:sldId id="348" r:id="rId9"/>
    <p:sldId id="349" r:id="rId10"/>
    <p:sldId id="350" r:id="rId11"/>
    <p:sldId id="351" r:id="rId12"/>
    <p:sldId id="352" r:id="rId13"/>
    <p:sldId id="353" r:id="rId14"/>
    <p:sldId id="280" r:id="rId15"/>
    <p:sldId id="258" r:id="rId16"/>
    <p:sldId id="354" r:id="rId17"/>
    <p:sldId id="355" r:id="rId18"/>
    <p:sldId id="356" r:id="rId19"/>
    <p:sldId id="357" r:id="rId20"/>
    <p:sldId id="358" r:id="rId21"/>
    <p:sldId id="266" r:id="rId22"/>
    <p:sldId id="281" r:id="rId23"/>
    <p:sldId id="282" r:id="rId24"/>
    <p:sldId id="283" r:id="rId25"/>
    <p:sldId id="284" r:id="rId26"/>
    <p:sldId id="285" r:id="rId27"/>
    <p:sldId id="286" r:id="rId28"/>
    <p:sldId id="287" r:id="rId29"/>
    <p:sldId id="308" r:id="rId30"/>
    <p:sldId id="359" r:id="rId31"/>
    <p:sldId id="310" r:id="rId32"/>
    <p:sldId id="336" r:id="rId33"/>
    <p:sldId id="360" r:id="rId34"/>
    <p:sldId id="338" r:id="rId35"/>
    <p:sldId id="343" r:id="rId36"/>
    <p:sldId id="340" r:id="rId37"/>
    <p:sldId id="344" r:id="rId38"/>
    <p:sldId id="332" r:id="rId39"/>
    <p:sldId id="319" r:id="rId40"/>
    <p:sldId id="333" r:id="rId41"/>
    <p:sldId id="321" r:id="rId42"/>
    <p:sldId id="334" r:id="rId43"/>
    <p:sldId id="323" r:id="rId44"/>
    <p:sldId id="335" r:id="rId45"/>
    <p:sldId id="288" r:id="rId46"/>
    <p:sldId id="289" r:id="rId47"/>
    <p:sldId id="361" r:id="rId48"/>
    <p:sldId id="290" r:id="rId49"/>
    <p:sldId id="291" r:id="rId50"/>
    <p:sldId id="292" r:id="rId51"/>
    <p:sldId id="293" r:id="rId52"/>
    <p:sldId id="362"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Lst>
  <p:sldSz cx="9144000" cy="5143500" type="screen16x9"/>
  <p:notesSz cx="6858000" cy="9144000"/>
  <p:embeddedFontLst>
    <p:embeddedFont>
      <p:font typeface="Bembo" panose="02020502050201020203" pitchFamily="18" charset="0"/>
      <p:regular r:id="rId68"/>
      <p:boldItalic r:id="rId69"/>
    </p:embeddedFont>
    <p:embeddedFont>
      <p:font typeface="Calibri" panose="020F0502020204030204" pitchFamily="34" charset="0"/>
      <p:regular r:id="rId70"/>
      <p:bold r:id="rId71"/>
      <p:italic r:id="rId72"/>
      <p:boldItalic r:id="rId73"/>
    </p:embeddedFont>
    <p:embeddedFont>
      <p:font typeface="Calibri Light" panose="020F0302020204030204" pitchFamily="34" charset="0"/>
      <p:regular r:id="rId74"/>
      <p:italic r:id="rId75"/>
    </p:embeddedFont>
    <p:embeddedFont>
      <p:font typeface="Cambria Math" panose="02040503050406030204" pitchFamily="18" charset="0"/>
      <p:regular r:id="rId76"/>
    </p:embeddedFont>
    <p:embeddedFont>
      <p:font typeface="Consolas" panose="020B0609020204030204" pitchFamily="49" charset="0"/>
      <p:regular r:id="rId77"/>
      <p:bold r:id="rId78"/>
      <p:italic r:id="rId79"/>
      <p:boldItalic r:id="rId80"/>
    </p:embeddedFont>
    <p:embeddedFont>
      <p:font typeface="Open Sans" panose="020B0606030504020204" pitchFamily="34" charset="0"/>
      <p:regular r:id="rId81"/>
      <p:bold r:id="rId82"/>
      <p:italic r:id="rId83"/>
      <p:boldItalic r:id="rId84"/>
    </p:embeddedFont>
    <p:embeddedFont>
      <p:font typeface="Segoe UI" panose="020B0502040204020203" pitchFamily="34" charset="0"/>
      <p:regular r:id="rId85"/>
      <p:bold r:id="rId86"/>
      <p:italic r:id="rId87"/>
      <p:boldItalic r:id="rId8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4B9C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1.fntdata"/><Relationship Id="rId84" Type="http://schemas.openxmlformats.org/officeDocument/2006/relationships/font" Target="fonts/font17.fntdata"/><Relationship Id="rId89"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font" Target="fonts/font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font" Target="fonts/font18.fntdata"/><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font" Target="fonts/font21.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9.fntdata"/><Relationship Id="rId7" Type="http://schemas.openxmlformats.org/officeDocument/2006/relationships/slide" Target="slides/slide5.xml"/><Relationship Id="rId71" Type="http://schemas.openxmlformats.org/officeDocument/2006/relationships/font" Target="fonts/font4.fntdata"/><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20.fntdata"/><Relationship Id="rId61" Type="http://schemas.openxmlformats.org/officeDocument/2006/relationships/slide" Target="slides/slide59.xml"/><Relationship Id="rId82" Type="http://schemas.openxmlformats.org/officeDocument/2006/relationships/font" Target="fonts/font15.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10d9f86d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10d9f86d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cd1a11046_0_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7cd1a110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2174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cd1a11046_0_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7cd1a110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5260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cd1a11046_0_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7cd1a110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2115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5678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575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2748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3221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45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b507b316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b507b316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b55e52fb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b55e52fb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b55e52fb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b55e52fb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b55e52fb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b55e52fb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b55e52fb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b55e52fb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b55e52fb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b55e52fb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2416995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7273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cd1a11046_0_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7cd1a110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2894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3120136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2158744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429053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3044426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1441078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438448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26884568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9c93a3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9c93a3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906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9c93a3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9c93a3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9595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9c93a3dd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9c93a3dd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753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cd1a11046_0_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7cd1a110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70114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9c93a3dd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9c93a3dd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774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27768733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10678768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19491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cd1a11046_0_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7cd1a110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91737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79496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b654fc448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b654fc448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654fc448_4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b654fc448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b654fc448_4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b654fc448_4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b654fc448_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b654fc448_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b654fc448_4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b654fc448_4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7489c5408_6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77489c5408_6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Font typeface="Arial"/>
              <a:buNone/>
            </a:pPr>
            <a:endParaRPr sz="1100" b="0" i="0" u="none" strike="noStrike" cap="none"/>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b654fc448_4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b654fc448_4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7b654fc448_4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7b654fc448_4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b654fc448_4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7b654fc448_4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cd1a11046_0_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7cd1a110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0586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b654fc448_4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7b654fc448_4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b654fc448_4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7b654fc448_4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b654fc448_4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7b654fc448_4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b654fc448_4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b654fc448_4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cd1a11046_0_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7cd1a110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19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cd1a11046_0_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7cd1a110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707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cd1a11046_0_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7cd1a110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953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9A011-C200-43AB-BA8D-DFF485445603}"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BF518-1C1D-4709-8E75-8A780017EE9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24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9A011-C200-43AB-BA8D-DFF485445603}"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9482620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9A011-C200-43AB-BA8D-DFF485445603}"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7279798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649422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18" name="Google Shape;18;p3"/>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noAutofit/>
          </a:bodyPr>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6418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2"/>
        <p:cNvGrpSpPr/>
        <p:nvPr/>
      </p:nvGrpSpPr>
      <p:grpSpPr>
        <a:xfrm>
          <a:off x="0" y="0"/>
          <a:ext cx="0" cy="0"/>
          <a:chOff x="0" y="0"/>
          <a:chExt cx="0" cy="0"/>
        </a:xfrm>
      </p:grpSpPr>
      <p:sp>
        <p:nvSpPr>
          <p:cNvPr id="153" name="Google Shape;153;p36"/>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154" name="Google Shape;154;p36"/>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noAutofit/>
          </a:bodyPr>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55" name="Google Shape;155;p36"/>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noAutofit/>
          </a:bodyPr>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236431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9A011-C200-43AB-BA8D-DFF485445603}"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BF518-1C1D-4709-8E75-8A780017EE9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0003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9A011-C200-43AB-BA8D-DFF485445603}"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381981020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9A011-C200-43AB-BA8D-DFF485445603}"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BF518-1C1D-4709-8E75-8A780017EE9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15410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9A011-C200-43AB-BA8D-DFF485445603}"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219419152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9A011-C200-43AB-BA8D-DFF485445603}" type="datetimeFigureOut">
              <a:rPr lang="en-US" smtClean="0"/>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24207374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9A011-C200-43AB-BA8D-DFF485445603}"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297541590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A9A011-C200-43AB-BA8D-DFF485445603}"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132850622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A9A011-C200-43AB-BA8D-DFF485445603}" type="datetimeFigureOut">
              <a:rPr lang="en-US" smtClean="0"/>
              <a:t>10/26/2021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262802793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AA9A011-C200-43AB-BA8D-DFF485445603}" type="datetimeFigureOut">
              <a:rPr lang="en-US" smtClean="0"/>
              <a:t>10/26/2021</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BBF518-1C1D-4709-8E75-8A780017EE9E}" type="slidenum">
              <a:rPr lang="en-US" smtClean="0"/>
              <a:t>‹#›</a:t>
            </a:fld>
            <a:endParaRPr lang="en-US"/>
          </a:p>
        </p:txBody>
      </p:sp>
    </p:spTree>
    <p:extLst>
      <p:ext uri="{BB962C8B-B14F-4D97-AF65-F5344CB8AC3E}">
        <p14:creationId xmlns:p14="http://schemas.microsoft.com/office/powerpoint/2010/main" val="106603092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AA9A011-C200-43AB-BA8D-DFF485445603}"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38002199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9A011-C200-43AB-BA8D-DFF485445603}"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295307592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9A011-C200-43AB-BA8D-DFF485445603}"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86304443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63" name="Google Shape;63;p15"/>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noAutofit/>
          </a:bodyPr>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88657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9A011-C200-43AB-BA8D-DFF485445603}"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BF518-1C1D-4709-8E75-8A780017EE9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8680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9A011-C200-43AB-BA8D-DFF485445603}"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19185772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9A011-C200-43AB-BA8D-DFF485445603}" type="datetimeFigureOut">
              <a:rPr lang="en-US" smtClean="0"/>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23220175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A9A011-C200-43AB-BA8D-DFF485445603}"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21425394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A9A011-C200-43AB-BA8D-DFF485445603}" type="datetimeFigureOut">
              <a:rPr lang="en-US" smtClean="0"/>
              <a:t>10/26/2021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230000287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AA9A011-C200-43AB-BA8D-DFF485445603}" type="datetimeFigureOut">
              <a:rPr lang="en-US" smtClean="0"/>
              <a:t>10/26/2021</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BBF518-1C1D-4709-8E75-8A780017EE9E}" type="slidenum">
              <a:rPr lang="en-US" smtClean="0"/>
              <a:t>‹#›</a:t>
            </a:fld>
            <a:endParaRPr lang="en-US"/>
          </a:p>
        </p:txBody>
      </p:sp>
    </p:spTree>
    <p:extLst>
      <p:ext uri="{BB962C8B-B14F-4D97-AF65-F5344CB8AC3E}">
        <p14:creationId xmlns:p14="http://schemas.microsoft.com/office/powerpoint/2010/main" val="27108149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AA9A011-C200-43AB-BA8D-DFF485445603}"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BF518-1C1D-4709-8E75-8A780017EE9E}" type="slidenum">
              <a:rPr lang="en-US" smtClean="0"/>
              <a:t>‹#›</a:t>
            </a:fld>
            <a:endParaRPr lang="en-US"/>
          </a:p>
        </p:txBody>
      </p:sp>
    </p:spTree>
    <p:extLst>
      <p:ext uri="{BB962C8B-B14F-4D97-AF65-F5344CB8AC3E}">
        <p14:creationId xmlns:p14="http://schemas.microsoft.com/office/powerpoint/2010/main" val="14582136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6DFF08F-DC6B-4601-B491-B0F83F6DD2DA}" type="datetimeFigureOut">
              <a:rPr lang="en-US" smtClean="0"/>
              <a:pPr/>
              <a:t>10/26/2021</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79968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6DFF08F-DC6B-4601-B491-B0F83F6DD2DA}" type="datetimeFigureOut">
              <a:rPr lang="en-US" dirty="0"/>
              <a:pPr/>
              <a:t>10/26/2021</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832319"/>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3678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95" name="Rectangle 94">
            <a:extLst>
              <a:ext uri="{FF2B5EF4-FFF2-40B4-BE49-F238E27FC236}">
                <a16:creationId xmlns:a16="http://schemas.microsoft.com/office/drawing/2014/main" id="{621D8EC4-8163-48C9-89D6-8555E98AB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3714750"/>
            <a:ext cx="9141714" cy="1428750"/>
          </a:xfrm>
          <a:prstGeom prst="rect">
            <a:avLst/>
          </a:prstGeom>
          <a:solidFill>
            <a:srgbClr val="47607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Google Shape;87;p20"/>
          <p:cNvSpPr txBox="1">
            <a:spLocks noGrp="1"/>
          </p:cNvSpPr>
          <p:nvPr>
            <p:ph type="ctrTitle"/>
          </p:nvPr>
        </p:nvSpPr>
        <p:spPr>
          <a:xfrm>
            <a:off x="217006" y="3777192"/>
            <a:ext cx="6266921" cy="617220"/>
          </a:xfrm>
          <a:prstGeom prst="rect">
            <a:avLst/>
          </a:prstGeom>
        </p:spPr>
        <p:txBody>
          <a:bodyPr spcFirstLastPara="1" lIns="91425" tIns="91425" rIns="91425" bIns="91425" anchorCtr="0">
            <a:noAutofit/>
          </a:bodyPr>
          <a:lstStyle/>
          <a:p>
            <a:pPr marL="0" lvl="0" indent="0" rtl="0">
              <a:spcBef>
                <a:spcPts val="0"/>
              </a:spcBef>
              <a:spcAft>
                <a:spcPts val="0"/>
              </a:spcAft>
              <a:buNone/>
            </a:pPr>
            <a:r>
              <a:rPr lang="en-US" sz="2100" dirty="0">
                <a:solidFill>
                  <a:srgbClr val="FFFFFF"/>
                </a:solidFill>
                <a:latin typeface="Segoe UI" panose="020B0502040204020203" pitchFamily="34" charset="0"/>
                <a:cs typeface="Segoe UI" panose="020B0502040204020203" pitchFamily="34" charset="0"/>
              </a:rPr>
              <a:t>STOR 120: Foundations of Statistics and Data Science</a:t>
            </a:r>
          </a:p>
        </p:txBody>
      </p:sp>
      <p:sp>
        <p:nvSpPr>
          <p:cNvPr id="88" name="Google Shape;88;p20"/>
          <p:cNvSpPr txBox="1">
            <a:spLocks noGrp="1"/>
          </p:cNvSpPr>
          <p:nvPr>
            <p:ph type="subTitle" idx="1"/>
          </p:nvPr>
        </p:nvSpPr>
        <p:spPr>
          <a:xfrm>
            <a:off x="217006" y="4398800"/>
            <a:ext cx="7543800" cy="602738"/>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2100" cap="none" dirty="0">
                <a:solidFill>
                  <a:srgbClr val="FFFFFF"/>
                </a:solidFill>
                <a:latin typeface="Segoe UI" panose="020B0502040204020203" pitchFamily="34" charset="0"/>
                <a:cs typeface="Segoe UI" panose="020B0502040204020203" pitchFamily="34" charset="0"/>
              </a:rPr>
              <a:t>Class</a:t>
            </a:r>
            <a:r>
              <a:rPr lang="en-US" sz="2100" dirty="0">
                <a:solidFill>
                  <a:srgbClr val="FFFFFF"/>
                </a:solidFill>
                <a:latin typeface="Segoe UI" panose="020B0502040204020203" pitchFamily="34" charset="0"/>
                <a:cs typeface="Segoe UI" panose="020B0502040204020203" pitchFamily="34" charset="0"/>
              </a:rPr>
              <a:t> 29: </a:t>
            </a:r>
            <a:r>
              <a:rPr lang="en-US" sz="2100" cap="none" dirty="0">
                <a:solidFill>
                  <a:srgbClr val="FFFFFF"/>
                </a:solidFill>
                <a:latin typeface="Segoe UI" panose="020B0502040204020203" pitchFamily="34" charset="0"/>
                <a:cs typeface="Segoe UI" panose="020B0502040204020203" pitchFamily="34" charset="0"/>
              </a:rPr>
              <a:t>Review</a:t>
            </a:r>
          </a:p>
          <a:p>
            <a:pPr marL="0" lvl="0" indent="0" rtl="0">
              <a:spcBef>
                <a:spcPts val="0"/>
              </a:spcBef>
              <a:spcAft>
                <a:spcPts val="0"/>
              </a:spcAft>
              <a:buNone/>
            </a:pPr>
            <a:endParaRPr lang="en-US" sz="2100" cap="none" dirty="0">
              <a:solidFill>
                <a:srgbClr val="FFFFFF"/>
              </a:solidFill>
              <a:latin typeface="Segoe UI" panose="020B0502040204020203" pitchFamily="34" charset="0"/>
              <a:cs typeface="Segoe UI" panose="020B0502040204020203" pitchFamily="34" charset="0"/>
            </a:endParaRPr>
          </a:p>
          <a:p>
            <a:pPr marL="0" lvl="0" indent="0" rtl="0">
              <a:spcBef>
                <a:spcPts val="0"/>
              </a:spcBef>
              <a:spcAft>
                <a:spcPts val="0"/>
              </a:spcAft>
              <a:buNone/>
            </a:pPr>
            <a:endParaRPr lang="en-US" sz="2100" cap="none" dirty="0">
              <a:solidFill>
                <a:srgbClr val="FFFFFF"/>
              </a:solidFill>
              <a:latin typeface="Segoe UI" panose="020B0502040204020203" pitchFamily="34" charset="0"/>
              <a:cs typeface="Segoe UI" panose="020B0502040204020203" pitchFamily="34" charset="0"/>
            </a:endParaRPr>
          </a:p>
          <a:p>
            <a:pPr marL="0" lvl="0" indent="0" rtl="0">
              <a:spcBef>
                <a:spcPts val="0"/>
              </a:spcBef>
              <a:spcAft>
                <a:spcPts val="0"/>
              </a:spcAft>
              <a:buNone/>
            </a:pPr>
            <a:endParaRPr lang="en-US" sz="2100" cap="none" dirty="0">
              <a:solidFill>
                <a:srgbClr val="FFFFFF"/>
              </a:solidFill>
              <a:latin typeface="Segoe UI" panose="020B0502040204020203" pitchFamily="34" charset="0"/>
              <a:cs typeface="Segoe UI" panose="020B0502040204020203" pitchFamily="34" charset="0"/>
            </a:endParaRPr>
          </a:p>
          <a:p>
            <a:pPr marL="0" lvl="0" indent="0" rtl="0">
              <a:spcBef>
                <a:spcPts val="0"/>
              </a:spcBef>
              <a:spcAft>
                <a:spcPts val="0"/>
              </a:spcAft>
              <a:buNone/>
            </a:pPr>
            <a:endParaRPr lang="en-US" sz="2100" cap="none" dirty="0">
              <a:solidFill>
                <a:srgbClr val="FFFFFF"/>
              </a:solidFill>
              <a:latin typeface="Segoe UI" panose="020B0502040204020203" pitchFamily="34" charset="0"/>
              <a:cs typeface="Segoe UI" panose="020B0502040204020203" pitchFamily="34" charset="0"/>
            </a:endParaRPr>
          </a:p>
        </p:txBody>
      </p:sp>
      <p:sp>
        <p:nvSpPr>
          <p:cNvPr id="97" name="Rectangle 96">
            <a:extLst>
              <a:ext uri="{FF2B5EF4-FFF2-40B4-BE49-F238E27FC236}">
                <a16:creationId xmlns:a16="http://schemas.microsoft.com/office/drawing/2014/main" id="{7B7C6C2A-33C4-4D5D-8EB1-A8803DCB7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3679632"/>
            <a:ext cx="9141714" cy="48006"/>
          </a:xfrm>
          <a:prstGeom prst="rect">
            <a:avLst/>
          </a:prstGeom>
          <a:solidFill>
            <a:srgbClr val="318FDF"/>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 name="Group 4">
            <a:extLst>
              <a:ext uri="{FF2B5EF4-FFF2-40B4-BE49-F238E27FC236}">
                <a16:creationId xmlns:a16="http://schemas.microsoft.com/office/drawing/2014/main" id="{62B87045-480B-421D-9A96-EDAC6D0C66F8}"/>
              </a:ext>
            </a:extLst>
          </p:cNvPr>
          <p:cNvGrpSpPr/>
          <p:nvPr/>
        </p:nvGrpSpPr>
        <p:grpSpPr>
          <a:xfrm>
            <a:off x="63522" y="462715"/>
            <a:ext cx="9014574" cy="2144115"/>
            <a:chOff x="-1203" y="685800"/>
            <a:chExt cx="9014574" cy="2144115"/>
          </a:xfrm>
        </p:grpSpPr>
        <p:pic>
          <p:nvPicPr>
            <p:cNvPr id="3" name="Picture 2" descr="A close up of a sign&#10;&#10;Description automatically generated">
              <a:extLst>
                <a:ext uri="{FF2B5EF4-FFF2-40B4-BE49-F238E27FC236}">
                  <a16:creationId xmlns:a16="http://schemas.microsoft.com/office/drawing/2014/main" id="{45388ED5-C4AF-4CDB-88FA-685ED570E8D0}"/>
                </a:ext>
              </a:extLst>
            </p:cNvPr>
            <p:cNvPicPr>
              <a:picLocks noChangeAspect="1"/>
            </p:cNvPicPr>
            <p:nvPr/>
          </p:nvPicPr>
          <p:blipFill>
            <a:blip r:embed="rId3"/>
            <a:stretch>
              <a:fillRect/>
            </a:stretch>
          </p:blipFill>
          <p:spPr>
            <a:xfrm>
              <a:off x="1330227" y="685800"/>
              <a:ext cx="6326059" cy="1739665"/>
            </a:xfrm>
            <a:prstGeom prst="rect">
              <a:avLst/>
            </a:prstGeom>
          </p:spPr>
        </p:pic>
        <p:sp>
          <p:nvSpPr>
            <p:cNvPr id="10" name="TextBox 9">
              <a:extLst>
                <a:ext uri="{FF2B5EF4-FFF2-40B4-BE49-F238E27FC236}">
                  <a16:creationId xmlns:a16="http://schemas.microsoft.com/office/drawing/2014/main" id="{518694C8-1323-421A-965E-22422FB78144}"/>
                </a:ext>
              </a:extLst>
            </p:cNvPr>
            <p:cNvSpPr txBox="1"/>
            <p:nvPr/>
          </p:nvSpPr>
          <p:spPr>
            <a:xfrm>
              <a:off x="-1203" y="2460583"/>
              <a:ext cx="9014574"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all" spc="0" normalizeH="0" baseline="0" noProof="0" dirty="0">
                  <a:ln>
                    <a:noFill/>
                  </a:ln>
                  <a:solidFill>
                    <a:srgbClr val="4B9CD3"/>
                  </a:solidFill>
                  <a:effectLst/>
                  <a:uLnTx/>
                  <a:uFillTx/>
                  <a:latin typeface="Bembo" panose="02020502050201020203" pitchFamily="18" charset="0"/>
                  <a:cs typeface="Arial"/>
                  <a:sym typeface="Arial"/>
                </a:rPr>
                <a:t>Department of Statistics &amp; Operations Research</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9" name="Rectangle 148">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Rectangle 150">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3" name="Straight Connector 152">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5" name="Rectangle 15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57" name="Rectangle 156">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Rectangle 158">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Google Shape;194;p33">
            <a:extLst>
              <a:ext uri="{FF2B5EF4-FFF2-40B4-BE49-F238E27FC236}">
                <a16:creationId xmlns:a16="http://schemas.microsoft.com/office/drawing/2014/main" id="{25487A9D-FC59-469B-B03D-11284BEB2DD4}"/>
              </a:ext>
            </a:extLst>
          </p:cNvPr>
          <p:cNvSpPr txBox="1">
            <a:spLocks noGrp="1"/>
          </p:cNvSpPr>
          <p:nvPr>
            <p:ph type="title"/>
          </p:nvPr>
        </p:nvSpPr>
        <p:spPr>
          <a:xfrm>
            <a:off x="6106218" y="171324"/>
            <a:ext cx="3033518" cy="2475864"/>
          </a:xfrm>
          <a:prstGeom prst="rect">
            <a:avLst/>
          </a:prstGeom>
        </p:spPr>
        <p:txBody>
          <a:bodyPr spcFirstLastPara="1" vert="horz" lIns="91440" tIns="45720" rIns="91440" bIns="45720" rtlCol="0" anchor="ctr" anchorCtr="0">
            <a:normAutofit/>
          </a:bodyPr>
          <a:lstStyle/>
          <a:p>
            <a:pPr algn="ctr" defTabSz="914400">
              <a:spcAft>
                <a:spcPts val="600"/>
              </a:spcAft>
              <a:buClrTx/>
            </a:pPr>
            <a:r>
              <a:rPr lang="en" b="0" dirty="0">
                <a:solidFill>
                  <a:schemeClr val="bg1"/>
                </a:solidFill>
                <a:latin typeface="Segoe UI" panose="020B0502040204020203" pitchFamily="34" charset="0"/>
                <a:cs typeface="Segoe UI" panose="020B0502040204020203" pitchFamily="34" charset="0"/>
              </a:rPr>
              <a:t>With vs. Without Replacement</a:t>
            </a:r>
            <a:endParaRPr lang="en-US" b="0" spc="-50" dirty="0">
              <a:solidFill>
                <a:schemeClr val="bg1"/>
              </a:solidFill>
              <a:latin typeface="Segoe UI" panose="020B0502040204020203" pitchFamily="34" charset="0"/>
              <a:cs typeface="Segoe UI" panose="020B0502040204020203" pitchFamily="34" charset="0"/>
            </a:endParaRPr>
          </a:p>
        </p:txBody>
      </p:sp>
      <p:sp>
        <p:nvSpPr>
          <p:cNvPr id="12" name="Google Shape;155;p27">
            <a:extLst>
              <a:ext uri="{FF2B5EF4-FFF2-40B4-BE49-F238E27FC236}">
                <a16:creationId xmlns:a16="http://schemas.microsoft.com/office/drawing/2014/main" id="{24A41F36-7AFF-421B-8F3E-C8CA3ECF8E10}"/>
              </a:ext>
            </a:extLst>
          </p:cNvPr>
          <p:cNvSpPr txBox="1">
            <a:spLocks/>
          </p:cNvSpPr>
          <p:nvPr/>
        </p:nvSpPr>
        <p:spPr>
          <a:xfrm>
            <a:off x="387324" y="586481"/>
            <a:ext cx="5440359" cy="3353100"/>
          </a:xfrm>
          <a:prstGeom prst="rect">
            <a:avLst/>
          </a:prstGeom>
          <a:noFill/>
          <a:ln>
            <a:noFill/>
          </a:ln>
        </p:spPr>
        <p:txBody>
          <a:bodyPr spcFirstLastPara="1" vert="horz" wrap="square" lIns="91425" tIns="91425" rIns="91425" bIns="91425" rtlCol="0" anchor="t" anchorCtr="0">
            <a:noAutofit/>
          </a:bodyPr>
          <a:lstStyle>
            <a:lvl1pPr marL="457200" lvl="0" indent="-381000" algn="l" defTabSz="685800" rtl="0" eaLnBrk="1" latinLnBrk="0" hangingPunct="1">
              <a:lnSpc>
                <a:spcPct val="90000"/>
              </a:lnSpc>
              <a:spcBef>
                <a:spcPts val="480"/>
              </a:spcBef>
              <a:spcAft>
                <a:spcPts val="0"/>
              </a:spcAft>
              <a:buClr>
                <a:schemeClr val="accent1"/>
              </a:buClr>
              <a:buSzPts val="24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914400" lvl="1" indent="-381000" algn="l" defTabSz="685800" rtl="0" eaLnBrk="1" latinLnBrk="0" hangingPunct="1">
              <a:lnSpc>
                <a:spcPct val="90000"/>
              </a:lnSpc>
              <a:spcBef>
                <a:spcPts val="0"/>
              </a:spcBef>
              <a:spcAft>
                <a:spcPts val="0"/>
              </a:spcAft>
              <a:buClr>
                <a:schemeClr val="accent1"/>
              </a:buClr>
              <a:buSzPts val="2400"/>
              <a:buFont typeface="Calibri" pitchFamily="34" charset="0"/>
              <a:buChar char="○"/>
              <a:defRPr sz="2400" kern="1200">
                <a:solidFill>
                  <a:schemeClr val="tx1">
                    <a:lumMod val="75000"/>
                    <a:lumOff val="25000"/>
                  </a:schemeClr>
                </a:solidFill>
                <a:latin typeface="+mn-lt"/>
                <a:ea typeface="+mn-ea"/>
                <a:cs typeface="+mn-cs"/>
              </a:defRPr>
            </a:lvl2pPr>
            <a:lvl3pPr marL="1371600" lvl="2" indent="-381000" algn="l" defTabSz="685800" rtl="0" eaLnBrk="1" latinLnBrk="0" hangingPunct="1">
              <a:lnSpc>
                <a:spcPct val="90000"/>
              </a:lnSpc>
              <a:spcBef>
                <a:spcPts val="0"/>
              </a:spcBef>
              <a:spcAft>
                <a:spcPts val="0"/>
              </a:spcAft>
              <a:buClr>
                <a:schemeClr val="accent1"/>
              </a:buClr>
              <a:buSzPts val="2400"/>
              <a:buFont typeface="Calibri" pitchFamily="34" charset="0"/>
              <a:buChar char="■"/>
              <a:defRPr sz="2400" kern="1200">
                <a:solidFill>
                  <a:schemeClr val="tx1">
                    <a:lumMod val="75000"/>
                    <a:lumOff val="25000"/>
                  </a:schemeClr>
                </a:solidFill>
                <a:latin typeface="+mn-lt"/>
                <a:ea typeface="+mn-ea"/>
                <a:cs typeface="+mn-cs"/>
              </a:defRPr>
            </a:lvl3pPr>
            <a:lvl4pPr marL="1828800" lvl="3"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4pPr>
            <a:lvl5pPr marL="2286000" lvl="4"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5pPr>
            <a:lvl6pPr marL="2743200" lvl="5"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6pPr>
            <a:lvl7pPr marL="3200400" lvl="6"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7pPr>
            <a:lvl8pPr marL="3657600" lvl="7"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8pPr>
            <a:lvl9pPr marL="4114800" lvl="8"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9pPr>
          </a:lstStyle>
          <a:p>
            <a:pPr marL="0" indent="0">
              <a:spcBef>
                <a:spcPts val="1200"/>
              </a:spcBef>
              <a:buFont typeface="Calibri" panose="020F0502020204030204" pitchFamily="34" charset="0"/>
              <a:buNone/>
            </a:pPr>
            <a:r>
              <a:rPr lang="en-US" sz="2000" dirty="0">
                <a:latin typeface="Segoe UI" panose="020B0502040204020203" pitchFamily="34" charset="0"/>
                <a:ea typeface="Helvetica Neue"/>
                <a:cs typeface="Segoe UI" panose="020B0502040204020203" pitchFamily="34" charset="0"/>
                <a:sym typeface="Helvetica Neue"/>
              </a:rPr>
              <a:t>Example: We have 4 blue marbles and 5 red marbles.</a:t>
            </a:r>
          </a:p>
          <a:p>
            <a:pPr>
              <a:spcBef>
                <a:spcPts val="1200"/>
              </a:spcBef>
              <a:buSzPct val="100000"/>
              <a:buFont typeface="Helvetica Neue"/>
              <a:buChar char="●"/>
            </a:pPr>
            <a:r>
              <a:rPr lang="en-US" sz="2000" dirty="0">
                <a:latin typeface="Segoe UI" panose="020B0502040204020203" pitchFamily="34" charset="0"/>
                <a:ea typeface="Helvetica Neue"/>
                <a:cs typeface="Segoe UI" panose="020B0502040204020203" pitchFamily="34" charset="0"/>
                <a:sym typeface="Helvetica Neue"/>
              </a:rPr>
              <a:t>What is the probability that if I draw two marbles with replacement I get one red marble and </a:t>
            </a:r>
            <a:r>
              <a:rPr lang="en-US" sz="2000" i="1" dirty="0">
                <a:latin typeface="Segoe UI" panose="020B0502040204020203" pitchFamily="34" charset="0"/>
                <a:ea typeface="Helvetica Neue"/>
                <a:cs typeface="Segoe UI" panose="020B0502040204020203" pitchFamily="34" charset="0"/>
                <a:sym typeface="Helvetica Neue"/>
              </a:rPr>
              <a:t>then</a:t>
            </a:r>
            <a:r>
              <a:rPr lang="en-US" sz="2000" dirty="0">
                <a:latin typeface="Segoe UI" panose="020B0502040204020203" pitchFamily="34" charset="0"/>
                <a:ea typeface="Helvetica Neue"/>
                <a:cs typeface="Segoe UI" panose="020B0502040204020203" pitchFamily="34" charset="0"/>
                <a:sym typeface="Helvetica Neue"/>
              </a:rPr>
              <a:t> one blue marble? </a:t>
            </a:r>
          </a:p>
          <a:p>
            <a:pPr>
              <a:spcBef>
                <a:spcPts val="1200"/>
              </a:spcBef>
              <a:buSzPct val="100000"/>
              <a:buFont typeface="Helvetica Neue"/>
              <a:buChar char="●"/>
            </a:pPr>
            <a:r>
              <a:rPr lang="en-US" sz="2000" dirty="0">
                <a:latin typeface="Segoe UI" panose="020B0502040204020203" pitchFamily="34" charset="0"/>
                <a:ea typeface="Helvetica Neue"/>
                <a:cs typeface="Segoe UI" panose="020B0502040204020203" pitchFamily="34" charset="0"/>
                <a:sym typeface="Helvetica Neue"/>
              </a:rPr>
              <a:t>What about without replacement?</a:t>
            </a:r>
          </a:p>
        </p:txBody>
      </p:sp>
      <p:sp>
        <p:nvSpPr>
          <p:cNvPr id="11" name="TextBox 10">
            <a:extLst>
              <a:ext uri="{FF2B5EF4-FFF2-40B4-BE49-F238E27FC236}">
                <a16:creationId xmlns:a16="http://schemas.microsoft.com/office/drawing/2014/main" id="{A7A37A00-3A25-4853-8F59-AA42A85415A5}"/>
              </a:ext>
            </a:extLst>
          </p:cNvPr>
          <p:cNvSpPr txBox="1"/>
          <p:nvPr/>
        </p:nvSpPr>
        <p:spPr>
          <a:xfrm>
            <a:off x="895149" y="3230058"/>
            <a:ext cx="4592170" cy="710451"/>
          </a:xfrm>
          <a:prstGeom prst="rect">
            <a:avLst/>
          </a:prstGeom>
          <a:noFill/>
        </p:spPr>
        <p:txBody>
          <a:bodyPr wrap="square">
            <a:spAutoFit/>
          </a:bodyPr>
          <a:lstStyle/>
          <a:p>
            <a:pPr marL="0" lvl="0" indent="0" algn="l" rtl="0">
              <a:spcBef>
                <a:spcPts val="480"/>
              </a:spcBef>
              <a:spcAft>
                <a:spcPts val="0"/>
              </a:spcAft>
              <a:buNone/>
            </a:pPr>
            <a:r>
              <a:rPr lang="en-US" sz="1800" dirty="0">
                <a:solidFill>
                  <a:srgbClr val="FF0000"/>
                </a:solidFill>
                <a:latin typeface="Helvetica Neue"/>
                <a:ea typeface="Helvetica Neue"/>
                <a:cs typeface="Helvetica Neue"/>
                <a:sym typeface="Helvetica Neue"/>
              </a:rPr>
              <a:t>With Replacement: 5/9 * 4/9</a:t>
            </a:r>
          </a:p>
          <a:p>
            <a:pPr marL="0" lvl="0" indent="0" algn="l" rtl="0">
              <a:spcBef>
                <a:spcPts val="480"/>
              </a:spcBef>
              <a:spcAft>
                <a:spcPts val="0"/>
              </a:spcAft>
              <a:buNone/>
            </a:pPr>
            <a:r>
              <a:rPr lang="en-US" sz="1800" dirty="0">
                <a:solidFill>
                  <a:srgbClr val="FF0000"/>
                </a:solidFill>
                <a:latin typeface="Helvetica Neue"/>
                <a:ea typeface="Helvetica Neue"/>
                <a:cs typeface="Helvetica Neue"/>
                <a:sym typeface="Helvetica Neue"/>
              </a:rPr>
              <a:t>Without Replacement: 5/9 * 4/8</a:t>
            </a:r>
          </a:p>
        </p:txBody>
      </p:sp>
    </p:spTree>
    <p:extLst>
      <p:ext uri="{BB962C8B-B14F-4D97-AF65-F5344CB8AC3E}">
        <p14:creationId xmlns:p14="http://schemas.microsoft.com/office/powerpoint/2010/main" val="317197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9" name="Rectangle 148">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Rectangle 150">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3" name="Straight Connector 152">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5" name="Rectangle 15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57" name="Rectangle 156">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Rectangle 158">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Google Shape;194;p33">
            <a:extLst>
              <a:ext uri="{FF2B5EF4-FFF2-40B4-BE49-F238E27FC236}">
                <a16:creationId xmlns:a16="http://schemas.microsoft.com/office/drawing/2014/main" id="{25487A9D-FC59-469B-B03D-11284BEB2DD4}"/>
              </a:ext>
            </a:extLst>
          </p:cNvPr>
          <p:cNvSpPr txBox="1">
            <a:spLocks noGrp="1"/>
          </p:cNvSpPr>
          <p:nvPr>
            <p:ph type="title"/>
          </p:nvPr>
        </p:nvSpPr>
        <p:spPr>
          <a:xfrm>
            <a:off x="6106218" y="171324"/>
            <a:ext cx="3033518" cy="2475864"/>
          </a:xfrm>
          <a:prstGeom prst="rect">
            <a:avLst/>
          </a:prstGeom>
        </p:spPr>
        <p:txBody>
          <a:bodyPr spcFirstLastPara="1" vert="horz" lIns="91440" tIns="45720" rIns="91440" bIns="45720" rtlCol="0" anchor="ctr" anchorCtr="0">
            <a:normAutofit/>
          </a:bodyPr>
          <a:lstStyle/>
          <a:p>
            <a:pPr algn="ctr" defTabSz="914400">
              <a:spcAft>
                <a:spcPts val="600"/>
              </a:spcAft>
              <a:buClrTx/>
            </a:pPr>
            <a:r>
              <a:rPr lang="en" b="0" dirty="0">
                <a:solidFill>
                  <a:schemeClr val="bg1"/>
                </a:solidFill>
                <a:latin typeface="Segoe UI" panose="020B0502040204020203" pitchFamily="34" charset="0"/>
                <a:cs typeface="Segoe UI" panose="020B0502040204020203" pitchFamily="34" charset="0"/>
              </a:rPr>
              <a:t>The Complement Rule</a:t>
            </a:r>
            <a:endParaRPr lang="en-US" b="0" spc="-50" dirty="0">
              <a:solidFill>
                <a:schemeClr val="bg1"/>
              </a:solidFill>
              <a:latin typeface="Segoe UI" panose="020B0502040204020203" pitchFamily="34" charset="0"/>
              <a:cs typeface="Segoe UI" panose="020B0502040204020203" pitchFamily="34" charset="0"/>
            </a:endParaRPr>
          </a:p>
        </p:txBody>
      </p:sp>
      <p:sp>
        <p:nvSpPr>
          <p:cNvPr id="13" name="Google Shape;174;p30">
            <a:extLst>
              <a:ext uri="{FF2B5EF4-FFF2-40B4-BE49-F238E27FC236}">
                <a16:creationId xmlns:a16="http://schemas.microsoft.com/office/drawing/2014/main" id="{8FAB8C9F-D4C2-4365-80E9-87671DC32745}"/>
              </a:ext>
            </a:extLst>
          </p:cNvPr>
          <p:cNvSpPr txBox="1">
            <a:spLocks noGrp="1"/>
          </p:cNvSpPr>
          <p:nvPr>
            <p:ph type="body" idx="1"/>
          </p:nvPr>
        </p:nvSpPr>
        <p:spPr>
          <a:xfrm>
            <a:off x="227225" y="618486"/>
            <a:ext cx="5634318" cy="2787457"/>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r>
              <a:rPr lang="en" sz="1800" dirty="0">
                <a:latin typeface="Segoe UI" panose="020B0502040204020203" pitchFamily="34" charset="0"/>
                <a:ea typeface="Helvetica Neue"/>
                <a:cs typeface="Segoe UI" panose="020B0502040204020203" pitchFamily="34" charset="0"/>
                <a:sym typeface="Helvetica Neue"/>
              </a:rPr>
              <a:t>P(event happens) = 1 - P(event doesn’t happen)</a:t>
            </a:r>
            <a:endParaRPr sz="1800" dirty="0">
              <a:latin typeface="Segoe UI" panose="020B0502040204020203" pitchFamily="34" charset="0"/>
              <a:ea typeface="Helvetica Neue"/>
              <a:cs typeface="Segoe UI" panose="020B0502040204020203" pitchFamily="34" charset="0"/>
              <a:sym typeface="Helvetica Neue"/>
            </a:endParaRPr>
          </a:p>
          <a:p>
            <a:pPr marL="0" lvl="0" indent="0" algn="l" rtl="0">
              <a:spcBef>
                <a:spcPts val="480"/>
              </a:spcBef>
              <a:spcAft>
                <a:spcPts val="0"/>
              </a:spcAft>
              <a:buNone/>
            </a:pPr>
            <a:endParaRPr sz="1800" dirty="0">
              <a:latin typeface="Segoe UI" panose="020B0502040204020203" pitchFamily="34" charset="0"/>
              <a:ea typeface="Helvetica Neue"/>
              <a:cs typeface="Segoe UI" panose="020B0502040204020203" pitchFamily="34" charset="0"/>
              <a:sym typeface="Helvetica Neue"/>
            </a:endParaRPr>
          </a:p>
          <a:p>
            <a:pPr marL="0" lvl="0" indent="0" algn="l" rtl="0">
              <a:spcBef>
                <a:spcPts val="480"/>
              </a:spcBef>
              <a:spcAft>
                <a:spcPts val="0"/>
              </a:spcAft>
              <a:buNone/>
            </a:pPr>
            <a:r>
              <a:rPr lang="en" sz="1800" dirty="0">
                <a:latin typeface="Segoe UI" panose="020B0502040204020203" pitchFamily="34" charset="0"/>
                <a:ea typeface="Helvetica Neue"/>
                <a:cs typeface="Segoe UI" panose="020B0502040204020203" pitchFamily="34" charset="0"/>
                <a:sym typeface="Helvetica Neue"/>
              </a:rPr>
              <a:t>Used when calculating the ways an event could happen is difficult, and calculating the ways it doesn’t happen is simple.</a:t>
            </a:r>
          </a:p>
          <a:p>
            <a:pPr marL="0" lvl="0" indent="0" algn="l" rtl="0">
              <a:spcBef>
                <a:spcPts val="480"/>
              </a:spcBef>
              <a:spcAft>
                <a:spcPts val="0"/>
              </a:spcAft>
              <a:buNone/>
            </a:pPr>
            <a:endParaRPr sz="1800" dirty="0">
              <a:latin typeface="Segoe UI" panose="020B0502040204020203" pitchFamily="34" charset="0"/>
              <a:ea typeface="Helvetica Neue"/>
              <a:cs typeface="Segoe UI" panose="020B0502040204020203" pitchFamily="34" charset="0"/>
              <a:sym typeface="Helvetica Neue"/>
            </a:endParaRPr>
          </a:p>
          <a:p>
            <a:pPr marL="0" lvl="0" indent="0" algn="l" rtl="0">
              <a:spcBef>
                <a:spcPts val="480"/>
              </a:spcBef>
              <a:spcAft>
                <a:spcPts val="0"/>
              </a:spcAft>
              <a:buNone/>
            </a:pPr>
            <a:r>
              <a:rPr lang="en" sz="1800" dirty="0">
                <a:latin typeface="Segoe UI" panose="020B0502040204020203" pitchFamily="34" charset="0"/>
                <a:ea typeface="Helvetica Neue"/>
                <a:cs typeface="Segoe UI" panose="020B0502040204020203" pitchFamily="34" charset="0"/>
                <a:sym typeface="Helvetica Neue"/>
              </a:rPr>
              <a:t>If I flip a coin three times, what is the probability I get at least 1 Head?</a:t>
            </a:r>
            <a:endParaRPr sz="1800" dirty="0">
              <a:solidFill>
                <a:srgbClr val="FF0000"/>
              </a:solidFill>
              <a:latin typeface="Segoe UI" panose="020B0502040204020203" pitchFamily="34" charset="0"/>
              <a:ea typeface="Helvetica Neue"/>
              <a:cs typeface="Segoe UI" panose="020B0502040204020203" pitchFamily="34" charset="0"/>
              <a:sym typeface="Helvetica Neue"/>
            </a:endParaRPr>
          </a:p>
        </p:txBody>
      </p:sp>
    </p:spTree>
    <p:extLst>
      <p:ext uri="{BB962C8B-B14F-4D97-AF65-F5344CB8AC3E}">
        <p14:creationId xmlns:p14="http://schemas.microsoft.com/office/powerpoint/2010/main" val="247934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9" name="Rectangle 148">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Rectangle 150">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3" name="Straight Connector 152">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5" name="Rectangle 15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57" name="Rectangle 156">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Rectangle 158">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Google Shape;194;p33">
            <a:extLst>
              <a:ext uri="{FF2B5EF4-FFF2-40B4-BE49-F238E27FC236}">
                <a16:creationId xmlns:a16="http://schemas.microsoft.com/office/drawing/2014/main" id="{25487A9D-FC59-469B-B03D-11284BEB2DD4}"/>
              </a:ext>
            </a:extLst>
          </p:cNvPr>
          <p:cNvSpPr txBox="1">
            <a:spLocks noGrp="1"/>
          </p:cNvSpPr>
          <p:nvPr>
            <p:ph type="title"/>
          </p:nvPr>
        </p:nvSpPr>
        <p:spPr>
          <a:xfrm>
            <a:off x="6106218" y="171324"/>
            <a:ext cx="3033518" cy="2475864"/>
          </a:xfrm>
          <a:prstGeom prst="rect">
            <a:avLst/>
          </a:prstGeom>
        </p:spPr>
        <p:txBody>
          <a:bodyPr spcFirstLastPara="1" vert="horz" lIns="91440" tIns="45720" rIns="91440" bIns="45720" rtlCol="0" anchor="ctr" anchorCtr="0">
            <a:normAutofit/>
          </a:bodyPr>
          <a:lstStyle/>
          <a:p>
            <a:pPr algn="ctr" defTabSz="914400">
              <a:spcAft>
                <a:spcPts val="600"/>
              </a:spcAft>
              <a:buClrTx/>
            </a:pPr>
            <a:r>
              <a:rPr lang="en" b="0" dirty="0">
                <a:solidFill>
                  <a:schemeClr val="bg1"/>
                </a:solidFill>
                <a:latin typeface="Segoe UI" panose="020B0502040204020203" pitchFamily="34" charset="0"/>
                <a:cs typeface="Segoe UI" panose="020B0502040204020203" pitchFamily="34" charset="0"/>
              </a:rPr>
              <a:t>The Complement Rule</a:t>
            </a:r>
            <a:endParaRPr lang="en-US" b="0" spc="-50" dirty="0">
              <a:solidFill>
                <a:schemeClr val="bg1"/>
              </a:solidFill>
              <a:latin typeface="Segoe UI" panose="020B0502040204020203" pitchFamily="34" charset="0"/>
              <a:cs typeface="Segoe UI" panose="020B0502040204020203" pitchFamily="34" charset="0"/>
            </a:endParaRPr>
          </a:p>
        </p:txBody>
      </p:sp>
      <p:sp>
        <p:nvSpPr>
          <p:cNvPr id="13" name="Google Shape;174;p30">
            <a:extLst>
              <a:ext uri="{FF2B5EF4-FFF2-40B4-BE49-F238E27FC236}">
                <a16:creationId xmlns:a16="http://schemas.microsoft.com/office/drawing/2014/main" id="{8FAB8C9F-D4C2-4365-80E9-87671DC32745}"/>
              </a:ext>
            </a:extLst>
          </p:cNvPr>
          <p:cNvSpPr txBox="1">
            <a:spLocks noGrp="1"/>
          </p:cNvSpPr>
          <p:nvPr>
            <p:ph type="body" idx="1"/>
          </p:nvPr>
        </p:nvSpPr>
        <p:spPr>
          <a:xfrm>
            <a:off x="227225" y="618486"/>
            <a:ext cx="5634318" cy="2787457"/>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r>
              <a:rPr lang="en" sz="1800" dirty="0">
                <a:latin typeface="Segoe UI" panose="020B0502040204020203" pitchFamily="34" charset="0"/>
                <a:ea typeface="Helvetica Neue"/>
                <a:cs typeface="Segoe UI" panose="020B0502040204020203" pitchFamily="34" charset="0"/>
                <a:sym typeface="Helvetica Neue"/>
              </a:rPr>
              <a:t>P(event happens) = 1 - P(event doesn’t happen)</a:t>
            </a:r>
            <a:endParaRPr sz="1800" dirty="0">
              <a:latin typeface="Segoe UI" panose="020B0502040204020203" pitchFamily="34" charset="0"/>
              <a:ea typeface="Helvetica Neue"/>
              <a:cs typeface="Segoe UI" panose="020B0502040204020203" pitchFamily="34" charset="0"/>
              <a:sym typeface="Helvetica Neue"/>
            </a:endParaRPr>
          </a:p>
          <a:p>
            <a:pPr marL="0" lvl="0" indent="0" algn="l" rtl="0">
              <a:spcBef>
                <a:spcPts val="480"/>
              </a:spcBef>
              <a:spcAft>
                <a:spcPts val="0"/>
              </a:spcAft>
              <a:buNone/>
            </a:pPr>
            <a:endParaRPr sz="1800" dirty="0">
              <a:latin typeface="Segoe UI" panose="020B0502040204020203" pitchFamily="34" charset="0"/>
              <a:ea typeface="Helvetica Neue"/>
              <a:cs typeface="Segoe UI" panose="020B0502040204020203" pitchFamily="34" charset="0"/>
              <a:sym typeface="Helvetica Neue"/>
            </a:endParaRPr>
          </a:p>
          <a:p>
            <a:pPr marL="0" lvl="0" indent="0" algn="l" rtl="0">
              <a:spcBef>
                <a:spcPts val="480"/>
              </a:spcBef>
              <a:spcAft>
                <a:spcPts val="0"/>
              </a:spcAft>
              <a:buNone/>
            </a:pPr>
            <a:r>
              <a:rPr lang="en" sz="1800" dirty="0">
                <a:latin typeface="Segoe UI" panose="020B0502040204020203" pitchFamily="34" charset="0"/>
                <a:ea typeface="Helvetica Neue"/>
                <a:cs typeface="Segoe UI" panose="020B0502040204020203" pitchFamily="34" charset="0"/>
                <a:sym typeface="Helvetica Neue"/>
              </a:rPr>
              <a:t>Used when calculating the ways an event could happen is difficult, and calculating the ways it doesn’t happen is simple.</a:t>
            </a:r>
          </a:p>
          <a:p>
            <a:pPr marL="0" lvl="0" indent="0" algn="l" rtl="0">
              <a:spcBef>
                <a:spcPts val="480"/>
              </a:spcBef>
              <a:spcAft>
                <a:spcPts val="0"/>
              </a:spcAft>
              <a:buNone/>
            </a:pPr>
            <a:endParaRPr sz="1800" dirty="0">
              <a:latin typeface="Segoe UI" panose="020B0502040204020203" pitchFamily="34" charset="0"/>
              <a:ea typeface="Helvetica Neue"/>
              <a:cs typeface="Segoe UI" panose="020B0502040204020203" pitchFamily="34" charset="0"/>
              <a:sym typeface="Helvetica Neue"/>
            </a:endParaRPr>
          </a:p>
          <a:p>
            <a:pPr marL="0" lvl="0" indent="0" algn="l" rtl="0">
              <a:spcBef>
                <a:spcPts val="480"/>
              </a:spcBef>
              <a:spcAft>
                <a:spcPts val="0"/>
              </a:spcAft>
              <a:buNone/>
            </a:pPr>
            <a:r>
              <a:rPr lang="en" sz="1800" dirty="0">
                <a:latin typeface="Segoe UI" panose="020B0502040204020203" pitchFamily="34" charset="0"/>
                <a:ea typeface="Helvetica Neue"/>
                <a:cs typeface="Segoe UI" panose="020B0502040204020203" pitchFamily="34" charset="0"/>
                <a:sym typeface="Helvetica Neue"/>
              </a:rPr>
              <a:t>If I flip a coin three times, what is the probability I get at least 1 Head?</a:t>
            </a:r>
          </a:p>
          <a:p>
            <a:pPr marL="0" lvl="0" indent="0" algn="l" rtl="0">
              <a:spcBef>
                <a:spcPts val="480"/>
              </a:spcBef>
              <a:spcAft>
                <a:spcPts val="0"/>
              </a:spcAft>
              <a:buNone/>
            </a:pPr>
            <a:endParaRPr lang="en" sz="1800" dirty="0">
              <a:solidFill>
                <a:srgbClr val="FF0000"/>
              </a:solidFill>
              <a:latin typeface="Segoe UI" panose="020B0502040204020203" pitchFamily="34" charset="0"/>
              <a:ea typeface="Helvetica Neue"/>
              <a:cs typeface="Segoe UI" panose="020B0502040204020203" pitchFamily="34" charset="0"/>
              <a:sym typeface="Helvetica Neue"/>
            </a:endParaRPr>
          </a:p>
          <a:p>
            <a:pPr marL="0" lvl="0" indent="0" algn="l" rtl="0">
              <a:spcBef>
                <a:spcPts val="480"/>
              </a:spcBef>
              <a:spcAft>
                <a:spcPts val="0"/>
              </a:spcAft>
              <a:buNone/>
            </a:pPr>
            <a:r>
              <a:rPr lang="en-US" sz="1800" dirty="0">
                <a:solidFill>
                  <a:srgbClr val="FF0000"/>
                </a:solidFill>
                <a:latin typeface="Helvetica Neue"/>
                <a:ea typeface="Helvetica Neue"/>
                <a:cs typeface="Helvetica Neue"/>
                <a:sym typeface="Helvetica Neue"/>
              </a:rPr>
              <a:t>P(at least one head in 3 tosses) </a:t>
            </a:r>
          </a:p>
          <a:p>
            <a:pPr marL="0" lvl="0" indent="457200" algn="l" rtl="0">
              <a:spcBef>
                <a:spcPts val="480"/>
              </a:spcBef>
              <a:spcAft>
                <a:spcPts val="0"/>
              </a:spcAft>
              <a:buNone/>
            </a:pPr>
            <a:r>
              <a:rPr lang="en-US" sz="1800" dirty="0">
                <a:solidFill>
                  <a:srgbClr val="FF0000"/>
                </a:solidFill>
                <a:latin typeface="Helvetica Neue"/>
                <a:ea typeface="Helvetica Neue"/>
                <a:cs typeface="Helvetica Neue"/>
                <a:sym typeface="Helvetica Neue"/>
              </a:rPr>
              <a:t>= 1 - P(none of the 3 tosses are heads) </a:t>
            </a:r>
          </a:p>
          <a:p>
            <a:pPr marL="457200" lvl="0" indent="0" algn="l" rtl="0">
              <a:spcBef>
                <a:spcPts val="480"/>
              </a:spcBef>
              <a:spcAft>
                <a:spcPts val="0"/>
              </a:spcAft>
              <a:buNone/>
            </a:pPr>
            <a:r>
              <a:rPr lang="en-US" sz="1800" dirty="0">
                <a:solidFill>
                  <a:srgbClr val="FF0000"/>
                </a:solidFill>
                <a:latin typeface="Helvetica Neue"/>
                <a:ea typeface="Helvetica Neue"/>
                <a:cs typeface="Helvetica Neue"/>
                <a:sym typeface="Helvetica Neue"/>
              </a:rPr>
              <a:t>= 1 - P(all 3 tosses are tails)</a:t>
            </a:r>
          </a:p>
          <a:p>
            <a:pPr marL="457200" lvl="0" indent="0" algn="l" rtl="0">
              <a:spcBef>
                <a:spcPts val="480"/>
              </a:spcBef>
              <a:spcAft>
                <a:spcPts val="0"/>
              </a:spcAft>
              <a:buNone/>
            </a:pPr>
            <a:r>
              <a:rPr lang="en-US" sz="1800" dirty="0">
                <a:solidFill>
                  <a:srgbClr val="FF0000"/>
                </a:solidFill>
                <a:latin typeface="Helvetica Neue"/>
                <a:ea typeface="Helvetica Neue"/>
                <a:cs typeface="Helvetica Neue"/>
                <a:sym typeface="Helvetica Neue"/>
              </a:rPr>
              <a:t>= 1 - (½)(½)(½)</a:t>
            </a:r>
            <a:endParaRPr lang="en-US" sz="1800" dirty="0">
              <a:latin typeface="Helvetica Neue"/>
              <a:ea typeface="Helvetica Neue"/>
              <a:cs typeface="Helvetica Neue"/>
              <a:sym typeface="Helvetica Neue"/>
            </a:endParaRPr>
          </a:p>
          <a:p>
            <a:pPr marL="0" lvl="0" indent="0" algn="l" rtl="0">
              <a:spcBef>
                <a:spcPts val="480"/>
              </a:spcBef>
              <a:spcAft>
                <a:spcPts val="0"/>
              </a:spcAft>
              <a:buNone/>
            </a:pPr>
            <a:endParaRPr sz="1800" dirty="0">
              <a:solidFill>
                <a:srgbClr val="FF0000"/>
              </a:solidFill>
              <a:latin typeface="Segoe UI" panose="020B0502040204020203" pitchFamily="34" charset="0"/>
              <a:ea typeface="Helvetica Neue"/>
              <a:cs typeface="Segoe UI" panose="020B0502040204020203" pitchFamily="34" charset="0"/>
              <a:sym typeface="Helvetica Neue"/>
            </a:endParaRPr>
          </a:p>
        </p:txBody>
      </p:sp>
    </p:spTree>
    <p:extLst>
      <p:ext uri="{BB962C8B-B14F-4D97-AF65-F5344CB8AC3E}">
        <p14:creationId xmlns:p14="http://schemas.microsoft.com/office/powerpoint/2010/main" val="219637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Shape 46"/>
        <p:cNvGrpSpPr/>
        <p:nvPr/>
      </p:nvGrpSpPr>
      <p:grpSpPr>
        <a:xfrm>
          <a:off x="0" y="0"/>
          <a:ext cx="0" cy="0"/>
          <a:chOff x="0" y="0"/>
          <a:chExt cx="0" cy="0"/>
        </a:xfrm>
      </p:grpSpPr>
      <p:sp>
        <p:nvSpPr>
          <p:cNvPr id="49" name="Rectangle 51">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53">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 name="Straight Connector 55">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9">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61">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570545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Google Shape;47;p9"/>
          <p:cNvSpPr txBox="1">
            <a:spLocks noGrp="1"/>
          </p:cNvSpPr>
          <p:nvPr>
            <p:ph type="title"/>
          </p:nvPr>
        </p:nvSpPr>
        <p:spPr>
          <a:xfrm>
            <a:off x="3915696" y="723900"/>
            <a:ext cx="4499251" cy="16483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SzPts val="5200"/>
            </a:pPr>
            <a:r>
              <a:rPr lang="en-US" sz="6000" spc="-50" dirty="0">
                <a:solidFill>
                  <a:srgbClr val="FFFFFF"/>
                </a:solidFill>
              </a:rPr>
              <a:t>Hypothesis Testing Basics</a:t>
            </a:r>
          </a:p>
        </p:txBody>
      </p:sp>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1"/>
        <p:cNvGrpSpPr/>
        <p:nvPr/>
      </p:nvGrpSpPr>
      <p:grpSpPr>
        <a:xfrm>
          <a:off x="0" y="0"/>
          <a:ext cx="0" cy="0"/>
          <a:chOff x="0" y="0"/>
          <a:chExt cx="0" cy="0"/>
        </a:xfrm>
      </p:grpSpPr>
      <p:sp>
        <p:nvSpPr>
          <p:cNvPr id="58" name="Rectangle 57">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61">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3" name="Google Shape;53;p10"/>
          <p:cNvSpPr txBox="1">
            <a:spLocks noGrp="1"/>
          </p:cNvSpPr>
          <p:nvPr>
            <p:ph type="body" idx="1"/>
          </p:nvPr>
        </p:nvSpPr>
        <p:spPr>
          <a:xfrm>
            <a:off x="230900" y="477741"/>
            <a:ext cx="5637817" cy="4188018"/>
          </a:xfrm>
          <a:prstGeom prst="rect">
            <a:avLst/>
          </a:prstGeom>
        </p:spPr>
        <p:txBody>
          <a:bodyPr spcFirstLastPara="1" vert="horz" lIns="0" tIns="45720" rIns="0" bIns="45720" rtlCol="0" anchorCtr="0">
            <a:noAutofit/>
          </a:bodyPr>
          <a:lstStyle/>
          <a:p>
            <a:pPr marL="457200" lvl="0" indent="-355600" defTabSz="914400">
              <a:spcBef>
                <a:spcPts val="0"/>
              </a:spcBef>
              <a:spcAft>
                <a:spcPts val="600"/>
              </a:spcAft>
              <a:buSzPct val="100000"/>
              <a:buFont typeface="Calibri" panose="020F0502020204030204" pitchFamily="34" charset="0"/>
              <a:buChar char="●"/>
            </a:pPr>
            <a:r>
              <a:rPr lang="en-US" sz="1400" b="1" dirty="0">
                <a:latin typeface="Segoe UI" panose="020B0502040204020203" pitchFamily="34" charset="0"/>
                <a:cs typeface="Segoe UI" panose="020B0502040204020203" pitchFamily="34" charset="0"/>
              </a:rPr>
              <a:t>Null hypothesis</a:t>
            </a:r>
            <a:r>
              <a:rPr lang="en-US" sz="1400" dirty="0">
                <a:latin typeface="Segoe UI" panose="020B0502040204020203" pitchFamily="34" charset="0"/>
                <a:cs typeface="Segoe UI" panose="020B0502040204020203" pitchFamily="34" charset="0"/>
              </a:rPr>
              <a:t> - a claim about the world--a </a:t>
            </a:r>
            <a:r>
              <a:rPr lang="en-US" sz="1400" i="1" dirty="0">
                <a:latin typeface="Segoe UI" panose="020B0502040204020203" pitchFamily="34" charset="0"/>
                <a:cs typeface="Segoe UI" panose="020B0502040204020203" pitchFamily="34" charset="0"/>
              </a:rPr>
              <a:t>specified chance model</a:t>
            </a:r>
            <a:endParaRPr lang="en-US" sz="1400" dirty="0">
              <a:latin typeface="Segoe UI" panose="020B0502040204020203" pitchFamily="34" charset="0"/>
              <a:cs typeface="Segoe UI" panose="020B0502040204020203" pitchFamily="34" charset="0"/>
            </a:endParaRPr>
          </a:p>
          <a:p>
            <a:pPr marL="457200" lvl="0" indent="-355600" defTabSz="914400">
              <a:spcBef>
                <a:spcPts val="0"/>
              </a:spcBef>
              <a:spcAft>
                <a:spcPts val="600"/>
              </a:spcAft>
              <a:buSzPct val="100000"/>
              <a:buFont typeface="Calibri" panose="020F0502020204030204" pitchFamily="34" charset="0"/>
              <a:buChar char="●"/>
            </a:pPr>
            <a:r>
              <a:rPr lang="en-US" sz="1400" b="1" dirty="0">
                <a:latin typeface="Segoe UI" panose="020B0502040204020203" pitchFamily="34" charset="0"/>
                <a:cs typeface="Segoe UI" panose="020B0502040204020203" pitchFamily="34" charset="0"/>
              </a:rPr>
              <a:t>Alternative hypothesis</a:t>
            </a:r>
            <a:r>
              <a:rPr lang="en-US" sz="1400" dirty="0">
                <a:latin typeface="Segoe UI" panose="020B0502040204020203" pitchFamily="34" charset="0"/>
                <a:cs typeface="Segoe UI" panose="020B0502040204020203" pitchFamily="34" charset="0"/>
              </a:rPr>
              <a:t> - there is some reason (other than chance) why the data in the observed sample differ from the null hypothesis</a:t>
            </a:r>
          </a:p>
          <a:p>
            <a:pPr marL="914400" lvl="1" indent="-355600" defTabSz="914400">
              <a:spcAft>
                <a:spcPts val="600"/>
              </a:spcAft>
              <a:buSzPct val="100000"/>
              <a:buFont typeface="Calibri" panose="020F0502020204030204" pitchFamily="34" charset="0"/>
              <a:buChar char="○"/>
            </a:pPr>
            <a:r>
              <a:rPr lang="en-US" sz="1400" dirty="0">
                <a:latin typeface="Segoe UI" panose="020B0502040204020203" pitchFamily="34" charset="0"/>
                <a:cs typeface="Segoe UI" panose="020B0502040204020203" pitchFamily="34" charset="0"/>
              </a:rPr>
              <a:t>This comes from the set up of the question! Read carefully to see whether we care about the direction or not.</a:t>
            </a:r>
          </a:p>
          <a:p>
            <a:pPr marL="457200" lvl="0" indent="-355600" defTabSz="914400">
              <a:spcBef>
                <a:spcPts val="0"/>
              </a:spcBef>
              <a:spcAft>
                <a:spcPts val="600"/>
              </a:spcAft>
              <a:buSzPct val="100000"/>
              <a:buFont typeface="Calibri" panose="020F0502020204030204" pitchFamily="34" charset="0"/>
              <a:buChar char="●"/>
            </a:pPr>
            <a:r>
              <a:rPr lang="en-US" sz="1400" b="1" dirty="0">
                <a:latin typeface="Segoe UI" panose="020B0502040204020203" pitchFamily="34" charset="0"/>
                <a:cs typeface="Segoe UI" panose="020B0502040204020203" pitchFamily="34" charset="0"/>
              </a:rPr>
              <a:t>Test statistic</a:t>
            </a:r>
            <a:r>
              <a:rPr lang="en-US" sz="1400" dirty="0">
                <a:latin typeface="Segoe UI" panose="020B0502040204020203" pitchFamily="34" charset="0"/>
                <a:cs typeface="Segoe UI" panose="020B0502040204020203" pitchFamily="34" charset="0"/>
              </a:rPr>
              <a:t> - a statistic used to evaluate samples, e.g. TVD or average. This takes a sample and represents it in a single number.</a:t>
            </a:r>
          </a:p>
          <a:p>
            <a:pPr marL="914400" lvl="1" indent="-355600" defTabSz="914400">
              <a:spcAft>
                <a:spcPts val="600"/>
              </a:spcAft>
              <a:buSzPct val="100000"/>
              <a:buFont typeface="Calibri" panose="020F0502020204030204" pitchFamily="34" charset="0"/>
              <a:buChar char="○"/>
            </a:pPr>
            <a:r>
              <a:rPr lang="en-US" sz="1400" dirty="0">
                <a:latin typeface="Segoe UI" panose="020B0502040204020203" pitchFamily="34" charset="0"/>
                <a:cs typeface="Segoe UI" panose="020B0502040204020203" pitchFamily="34" charset="0"/>
              </a:rPr>
              <a:t>Indicator of whether a sample is consistent with the Null or not (Alternative).</a:t>
            </a:r>
          </a:p>
          <a:p>
            <a:pPr lvl="0" defTabSz="914400">
              <a:spcBef>
                <a:spcPts val="0"/>
              </a:spcBef>
              <a:spcAft>
                <a:spcPts val="600"/>
              </a:spcAft>
              <a:buSzPct val="100000"/>
            </a:pPr>
            <a:r>
              <a:rPr lang="en-US" sz="1400" b="1" dirty="0">
                <a:latin typeface="Segoe UI" panose="020B0502040204020203" pitchFamily="34" charset="0"/>
                <a:cs typeface="Segoe UI" panose="020B0502040204020203" pitchFamily="34" charset="0"/>
              </a:rPr>
              <a:t>Observed test statistic</a:t>
            </a:r>
            <a:r>
              <a:rPr lang="en-US" sz="1400" dirty="0">
                <a:latin typeface="Segoe UI" panose="020B0502040204020203" pitchFamily="34" charset="0"/>
                <a:cs typeface="Segoe UI" panose="020B0502040204020203" pitchFamily="34" charset="0"/>
              </a:rPr>
              <a:t> - value of the test statistic for an observed sample</a:t>
            </a:r>
          </a:p>
          <a:p>
            <a:pPr lvl="0" defTabSz="914400">
              <a:spcBef>
                <a:spcPts val="0"/>
              </a:spcBef>
              <a:buSzPct val="100000"/>
            </a:pPr>
            <a:r>
              <a:rPr lang="en-US" sz="1400" b="1" dirty="0">
                <a:latin typeface="Segoe UI" panose="020B0502040204020203" pitchFamily="34" charset="0"/>
                <a:cs typeface="Segoe UI" panose="020B0502040204020203" pitchFamily="34" charset="0"/>
              </a:rPr>
              <a:t>P-value</a:t>
            </a:r>
            <a:r>
              <a:rPr lang="en-US" sz="1400" dirty="0">
                <a:latin typeface="Segoe UI" panose="020B0502040204020203" pitchFamily="34" charset="0"/>
                <a:cs typeface="Segoe UI" panose="020B0502040204020203" pitchFamily="34" charset="0"/>
              </a:rPr>
              <a:t> - likelihood that the test statistic generated under your null hypothesis is equal to or </a:t>
            </a:r>
            <a:r>
              <a:rPr lang="en-US" sz="1400" i="1" dirty="0">
                <a:latin typeface="Segoe UI" panose="020B0502040204020203" pitchFamily="34" charset="0"/>
                <a:cs typeface="Segoe UI" panose="020B0502040204020203" pitchFamily="34" charset="0"/>
              </a:rPr>
              <a:t>further in the direction of the alternative </a:t>
            </a:r>
            <a:r>
              <a:rPr lang="en-US" sz="1400" dirty="0">
                <a:latin typeface="Segoe UI" panose="020B0502040204020203" pitchFamily="34" charset="0"/>
                <a:cs typeface="Segoe UI" panose="020B0502040204020203" pitchFamily="34" charset="0"/>
              </a:rPr>
              <a:t>than your observed test statistic</a:t>
            </a:r>
          </a:p>
          <a:p>
            <a:pPr marL="914400" lvl="1" indent="-355600" defTabSz="914400">
              <a:spcAft>
                <a:spcPts val="600"/>
              </a:spcAft>
              <a:buSzPts val="2000"/>
              <a:buFont typeface="Calibri" panose="020F0502020204030204" pitchFamily="34" charset="0"/>
              <a:buChar char="○"/>
            </a:pPr>
            <a:endParaRPr lang="en-US" sz="1400" dirty="0">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Google Shape;52;p10"/>
          <p:cNvSpPr txBox="1">
            <a:spLocks noGrp="1"/>
          </p:cNvSpPr>
          <p:nvPr>
            <p:ph type="title"/>
          </p:nvPr>
        </p:nvSpPr>
        <p:spPr>
          <a:xfrm>
            <a:off x="6099617" y="625087"/>
            <a:ext cx="3031624" cy="1088068"/>
          </a:xfrm>
          <a:prstGeom prst="rect">
            <a:avLst/>
          </a:prstGeom>
        </p:spPr>
        <p:txBody>
          <a:bodyPr spcFirstLastPara="1" vert="horz" lIns="91440" tIns="45720" rIns="91440" bIns="45720" rtlCol="0" anchor="b" anchorCtr="0">
            <a:noAutofit/>
          </a:bodyPr>
          <a:lstStyle/>
          <a:p>
            <a:pPr marL="0" lvl="0" indent="0" algn="ctr" defTabSz="914400">
              <a:spcBef>
                <a:spcPct val="0"/>
              </a:spcBef>
              <a:spcAft>
                <a:spcPts val="0"/>
              </a:spcAft>
              <a:buSzPts val="2800"/>
            </a:pPr>
            <a:r>
              <a:rPr lang="en-US" sz="3000" b="0" spc="-50" dirty="0">
                <a:solidFill>
                  <a:schemeClr val="bg1"/>
                </a:solidFill>
                <a:latin typeface="Segoe UI" panose="020B0502040204020203" pitchFamily="34" charset="0"/>
                <a:ea typeface="+mj-ea"/>
                <a:cs typeface="Segoe UI" panose="020B0502040204020203" pitchFamily="34" charset="0"/>
              </a:rPr>
              <a:t>Hypothesis Testing: </a:t>
            </a:r>
            <a:br>
              <a:rPr lang="en-US" sz="3000" b="0" spc="-50" dirty="0">
                <a:solidFill>
                  <a:schemeClr val="bg1"/>
                </a:solidFill>
                <a:latin typeface="Segoe UI" panose="020B0502040204020203" pitchFamily="34" charset="0"/>
                <a:ea typeface="+mj-ea"/>
                <a:cs typeface="Segoe UI" panose="020B0502040204020203" pitchFamily="34" charset="0"/>
              </a:rPr>
            </a:br>
            <a:r>
              <a:rPr lang="en-US" sz="3000" b="0" spc="-50" dirty="0">
                <a:solidFill>
                  <a:schemeClr val="bg1"/>
                </a:solidFill>
                <a:latin typeface="Segoe UI" panose="020B0502040204020203" pitchFamily="34" charset="0"/>
                <a:ea typeface="+mj-ea"/>
                <a:cs typeface="Segoe UI" panose="020B0502040204020203" pitchFamily="34" charset="0"/>
              </a:rPr>
              <a:t>Terms to Know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1"/>
        <p:cNvGrpSpPr/>
        <p:nvPr/>
      </p:nvGrpSpPr>
      <p:grpSpPr>
        <a:xfrm>
          <a:off x="0" y="0"/>
          <a:ext cx="0" cy="0"/>
          <a:chOff x="0" y="0"/>
          <a:chExt cx="0" cy="0"/>
        </a:xfrm>
      </p:grpSpPr>
      <p:sp>
        <p:nvSpPr>
          <p:cNvPr id="58" name="Rectangle 57">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61">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Google Shape;52;p10"/>
          <p:cNvSpPr txBox="1">
            <a:spLocks noGrp="1"/>
          </p:cNvSpPr>
          <p:nvPr>
            <p:ph type="title"/>
          </p:nvPr>
        </p:nvSpPr>
        <p:spPr>
          <a:xfrm>
            <a:off x="6099617" y="625087"/>
            <a:ext cx="3031624" cy="1088068"/>
          </a:xfrm>
          <a:prstGeom prst="rect">
            <a:avLst/>
          </a:prstGeom>
        </p:spPr>
        <p:txBody>
          <a:bodyPr spcFirstLastPara="1" vert="horz" lIns="91440" tIns="45720" rIns="91440" bIns="45720" rtlCol="0" anchor="b" anchorCtr="0">
            <a:noAutofit/>
          </a:bodyPr>
          <a:lstStyle/>
          <a:p>
            <a:pPr marL="0" lvl="0" indent="0" algn="ctr" defTabSz="914400">
              <a:spcBef>
                <a:spcPct val="0"/>
              </a:spcBef>
              <a:spcAft>
                <a:spcPts val="0"/>
              </a:spcAft>
              <a:buSzPts val="2800"/>
            </a:pPr>
            <a:r>
              <a:rPr lang="en" sz="3200" b="0" dirty="0">
                <a:solidFill>
                  <a:schemeClr val="bg1"/>
                </a:solidFill>
                <a:latin typeface="Segoe UI" panose="020B0502040204020203" pitchFamily="34" charset="0"/>
                <a:cs typeface="Segoe UI" panose="020B0502040204020203" pitchFamily="34" charset="0"/>
              </a:rPr>
              <a:t>Null &amp; Alternative</a:t>
            </a:r>
            <a:endParaRPr lang="en-US" sz="3000" b="0" spc="-50" dirty="0">
              <a:solidFill>
                <a:schemeClr val="bg1"/>
              </a:solidFill>
              <a:latin typeface="Segoe UI" panose="020B0502040204020203" pitchFamily="34" charset="0"/>
              <a:ea typeface="+mj-ea"/>
              <a:cs typeface="Segoe UI" panose="020B0502040204020203" pitchFamily="34" charset="0"/>
            </a:endParaRPr>
          </a:p>
        </p:txBody>
      </p:sp>
      <p:sp>
        <p:nvSpPr>
          <p:cNvPr id="12" name="Google Shape;65;p12">
            <a:extLst>
              <a:ext uri="{FF2B5EF4-FFF2-40B4-BE49-F238E27FC236}">
                <a16:creationId xmlns:a16="http://schemas.microsoft.com/office/drawing/2014/main" id="{337C3F31-387D-4336-8B28-A7ED6615F3AF}"/>
              </a:ext>
            </a:extLst>
          </p:cNvPr>
          <p:cNvSpPr txBox="1">
            <a:spLocks noGrp="1"/>
          </p:cNvSpPr>
          <p:nvPr>
            <p:ph type="body" idx="1"/>
          </p:nvPr>
        </p:nvSpPr>
        <p:spPr>
          <a:xfrm>
            <a:off x="181778" y="686729"/>
            <a:ext cx="5478760" cy="29718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ct val="100000"/>
              <a:buChar char="●"/>
            </a:pPr>
            <a:r>
              <a:rPr lang="en" sz="1800" i="1" dirty="0">
                <a:latin typeface="Segoe UI" panose="020B0502040204020203" pitchFamily="34" charset="0"/>
                <a:cs typeface="Segoe UI" panose="020B0502040204020203" pitchFamily="34" charset="0"/>
              </a:rPr>
              <a:t>Null hypothesis</a:t>
            </a:r>
            <a:r>
              <a:rPr lang="en" sz="1800" dirty="0">
                <a:latin typeface="Segoe UI" panose="020B0502040204020203" pitchFamily="34" charset="0"/>
                <a:cs typeface="Segoe UI" panose="020B0502040204020203" pitchFamily="34" charset="0"/>
              </a:rPr>
              <a:t> should be very clearly defined</a:t>
            </a:r>
            <a:endParaRPr sz="1800" dirty="0">
              <a:latin typeface="Segoe UI" panose="020B0502040204020203" pitchFamily="34" charset="0"/>
              <a:cs typeface="Segoe UI" panose="020B0502040204020203" pitchFamily="34" charset="0"/>
            </a:endParaRPr>
          </a:p>
          <a:p>
            <a:pPr marL="914400" lvl="1" indent="-342900" algn="l" rtl="0">
              <a:lnSpc>
                <a:spcPct val="115000"/>
              </a:lnSpc>
              <a:spcBef>
                <a:spcPts val="0"/>
              </a:spcBef>
              <a:spcAft>
                <a:spcPts val="600"/>
              </a:spcAft>
              <a:buSzPct val="100000"/>
              <a:buChar char="○"/>
            </a:pPr>
            <a:r>
              <a:rPr lang="en" sz="1400" dirty="0">
                <a:latin typeface="Segoe UI" panose="020B0502040204020203" pitchFamily="34" charset="0"/>
                <a:cs typeface="Segoe UI" panose="020B0502040204020203" pitchFamily="34" charset="0"/>
              </a:rPr>
              <a:t>should be able to </a:t>
            </a:r>
            <a:r>
              <a:rPr lang="en" sz="1400" b="1" dirty="0">
                <a:latin typeface="Segoe UI" panose="020B0502040204020203" pitchFamily="34" charset="0"/>
                <a:cs typeface="Segoe UI" panose="020B0502040204020203" pitchFamily="34" charset="0"/>
              </a:rPr>
              <a:t>simulate a sample</a:t>
            </a:r>
            <a:r>
              <a:rPr lang="en" sz="1400" dirty="0">
                <a:latin typeface="Segoe UI" panose="020B0502040204020203" pitchFamily="34" charset="0"/>
                <a:cs typeface="Segoe UI" panose="020B0502040204020203" pitchFamily="34" charset="0"/>
              </a:rPr>
              <a:t> just from the null hypothesis</a:t>
            </a:r>
            <a:endParaRPr sz="1400" dirty="0">
              <a:latin typeface="Segoe UI" panose="020B0502040204020203" pitchFamily="34" charset="0"/>
              <a:cs typeface="Segoe UI" panose="020B0502040204020203" pitchFamily="34" charset="0"/>
            </a:endParaRPr>
          </a:p>
          <a:p>
            <a:pPr marL="914400" lvl="1" indent="-342900" algn="l" rtl="0">
              <a:lnSpc>
                <a:spcPct val="115000"/>
              </a:lnSpc>
              <a:spcBef>
                <a:spcPts val="0"/>
              </a:spcBef>
              <a:spcAft>
                <a:spcPts val="600"/>
              </a:spcAft>
              <a:buSzPct val="100000"/>
              <a:buChar char="○"/>
            </a:pPr>
            <a:r>
              <a:rPr lang="en" sz="1400" dirty="0">
                <a:latin typeface="Segoe UI" panose="020B0502040204020203" pitchFamily="34" charset="0"/>
                <a:cs typeface="Segoe UI" panose="020B0502040204020203" pitchFamily="34" charset="0"/>
              </a:rPr>
              <a:t>For example: “the coin is fair” tells us 50% chance heads and 50% tails</a:t>
            </a:r>
            <a:endParaRPr sz="1400" dirty="0">
              <a:latin typeface="Segoe UI" panose="020B0502040204020203" pitchFamily="34" charset="0"/>
              <a:cs typeface="Segoe UI" panose="020B0502040204020203" pitchFamily="34" charset="0"/>
            </a:endParaRPr>
          </a:p>
          <a:p>
            <a:pPr marL="1143000" lvl="2" indent="-190500" algn="l" rtl="0">
              <a:lnSpc>
                <a:spcPct val="115000"/>
              </a:lnSpc>
              <a:spcBef>
                <a:spcPts val="0"/>
              </a:spcBef>
              <a:spcAft>
                <a:spcPts val="600"/>
              </a:spcAft>
              <a:buSzPct val="100000"/>
              <a:buChar char="■"/>
            </a:pPr>
            <a:r>
              <a:rPr lang="en" sz="1400" dirty="0">
                <a:latin typeface="Segoe UI" panose="020B0502040204020203" pitchFamily="34" charset="0"/>
                <a:cs typeface="Segoe UI" panose="020B0502040204020203" pitchFamily="34" charset="0"/>
              </a:rPr>
              <a:t>Now I can simulate using </a:t>
            </a:r>
            <a:r>
              <a:rPr lang="en" sz="1400" dirty="0">
                <a:latin typeface="Segoe UI" panose="020B0502040204020203" pitchFamily="34" charset="0"/>
                <a:ea typeface="Consolas"/>
                <a:cs typeface="Segoe UI" panose="020B0502040204020203" pitchFamily="34" charset="0"/>
                <a:sym typeface="Consolas"/>
              </a:rPr>
              <a:t>sample_proportions</a:t>
            </a:r>
            <a:endParaRPr sz="1400" dirty="0">
              <a:latin typeface="Segoe UI" panose="020B0502040204020203" pitchFamily="34" charset="0"/>
              <a:ea typeface="Consolas"/>
              <a:cs typeface="Segoe UI" panose="020B0502040204020203" pitchFamily="34" charset="0"/>
              <a:sym typeface="Consolas"/>
            </a:endParaRPr>
          </a:p>
          <a:p>
            <a:pPr marL="457200" lvl="0" indent="-381000" algn="l" rtl="0">
              <a:lnSpc>
                <a:spcPct val="115000"/>
              </a:lnSpc>
              <a:spcBef>
                <a:spcPts val="0"/>
              </a:spcBef>
              <a:spcAft>
                <a:spcPts val="600"/>
              </a:spcAft>
              <a:buSzPct val="100000"/>
              <a:buChar char="●"/>
            </a:pPr>
            <a:r>
              <a:rPr lang="en" sz="1800" i="1" dirty="0">
                <a:latin typeface="Segoe UI" panose="020B0502040204020203" pitchFamily="34" charset="0"/>
                <a:cs typeface="Segoe UI" panose="020B0502040204020203" pitchFamily="34" charset="0"/>
              </a:rPr>
              <a:t>Alternative hypothesis</a:t>
            </a:r>
            <a:r>
              <a:rPr lang="en" sz="1800" dirty="0">
                <a:latin typeface="Segoe UI" panose="020B0502040204020203" pitchFamily="34" charset="0"/>
                <a:cs typeface="Segoe UI" panose="020B0502040204020203" pitchFamily="34" charset="0"/>
              </a:rPr>
              <a:t> is based on context</a:t>
            </a:r>
            <a:endParaRPr sz="1800" dirty="0">
              <a:latin typeface="Segoe UI" panose="020B0502040204020203" pitchFamily="34" charset="0"/>
              <a:cs typeface="Segoe UI" panose="020B0502040204020203" pitchFamily="34" charset="0"/>
            </a:endParaRPr>
          </a:p>
          <a:p>
            <a:pPr marL="914400" lvl="1" indent="-342900" algn="l" rtl="0">
              <a:lnSpc>
                <a:spcPct val="115000"/>
              </a:lnSpc>
              <a:spcBef>
                <a:spcPts val="0"/>
              </a:spcBef>
              <a:spcAft>
                <a:spcPts val="600"/>
              </a:spcAft>
              <a:buSzPct val="100000"/>
              <a:buChar char="○"/>
            </a:pPr>
            <a:r>
              <a:rPr lang="en" sz="1400" dirty="0">
                <a:latin typeface="Segoe UI" panose="020B0502040204020203" pitchFamily="34" charset="0"/>
                <a:cs typeface="Segoe UI" panose="020B0502040204020203" pitchFamily="34" charset="0"/>
              </a:rPr>
              <a:t>For example: “the coin is not fair” or “the coin is biased towards heads” are both valid alternative hypotheses. You need to see what the question is trying to test to choose the correct alternative hypothesis</a:t>
            </a:r>
            <a:endParaRPr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629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1"/>
        <p:cNvGrpSpPr/>
        <p:nvPr/>
      </p:nvGrpSpPr>
      <p:grpSpPr>
        <a:xfrm>
          <a:off x="0" y="0"/>
          <a:ext cx="0" cy="0"/>
          <a:chOff x="0" y="0"/>
          <a:chExt cx="0" cy="0"/>
        </a:xfrm>
      </p:grpSpPr>
      <p:sp>
        <p:nvSpPr>
          <p:cNvPr id="58" name="Rectangle 57">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61">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Google Shape;52;p10"/>
          <p:cNvSpPr txBox="1">
            <a:spLocks noGrp="1"/>
          </p:cNvSpPr>
          <p:nvPr>
            <p:ph type="title"/>
          </p:nvPr>
        </p:nvSpPr>
        <p:spPr>
          <a:xfrm>
            <a:off x="6099617" y="625087"/>
            <a:ext cx="3031624" cy="532404"/>
          </a:xfrm>
          <a:prstGeom prst="rect">
            <a:avLst/>
          </a:prstGeom>
        </p:spPr>
        <p:txBody>
          <a:bodyPr spcFirstLastPara="1" vert="horz" lIns="91440" tIns="45720" rIns="91440" bIns="45720" rtlCol="0" anchor="b" anchorCtr="0">
            <a:noAutofit/>
          </a:bodyPr>
          <a:lstStyle/>
          <a:p>
            <a:pPr marL="0" lvl="0" indent="0" algn="ctr" defTabSz="914400">
              <a:spcBef>
                <a:spcPct val="0"/>
              </a:spcBef>
              <a:spcAft>
                <a:spcPts val="0"/>
              </a:spcAft>
              <a:buSzPts val="2800"/>
            </a:pPr>
            <a:r>
              <a:rPr lang="en" sz="3200" b="0" dirty="0">
                <a:solidFill>
                  <a:schemeClr val="bg1"/>
                </a:solidFill>
                <a:latin typeface="Segoe UI" panose="020B0502040204020203" pitchFamily="34" charset="0"/>
                <a:cs typeface="Segoe UI" panose="020B0502040204020203" pitchFamily="34" charset="0"/>
              </a:rPr>
              <a:t>Test Statistic</a:t>
            </a:r>
            <a:endParaRPr lang="en-US" sz="3000" b="0" spc="-50" dirty="0">
              <a:solidFill>
                <a:schemeClr val="bg1"/>
              </a:solidFill>
              <a:latin typeface="Segoe UI" panose="020B0502040204020203" pitchFamily="34" charset="0"/>
              <a:ea typeface="+mj-ea"/>
              <a:cs typeface="Segoe UI" panose="020B0502040204020203" pitchFamily="34" charset="0"/>
            </a:endParaRPr>
          </a:p>
        </p:txBody>
      </p:sp>
      <p:sp>
        <p:nvSpPr>
          <p:cNvPr id="12" name="Google Shape;71;p13">
            <a:extLst>
              <a:ext uri="{FF2B5EF4-FFF2-40B4-BE49-F238E27FC236}">
                <a16:creationId xmlns:a16="http://schemas.microsoft.com/office/drawing/2014/main" id="{D8B3E0FB-17AB-46E2-ACB5-FC03BB0F50AA}"/>
              </a:ext>
            </a:extLst>
          </p:cNvPr>
          <p:cNvSpPr txBox="1">
            <a:spLocks noGrp="1"/>
          </p:cNvSpPr>
          <p:nvPr>
            <p:ph type="body" idx="1"/>
          </p:nvPr>
        </p:nvSpPr>
        <p:spPr>
          <a:xfrm>
            <a:off x="180543" y="651983"/>
            <a:ext cx="5789951" cy="3333140"/>
          </a:xfrm>
          <a:prstGeom prst="rect">
            <a:avLst/>
          </a:prstGeom>
        </p:spPr>
        <p:txBody>
          <a:bodyPr spcFirstLastPara="1" wrap="square" lIns="91425" tIns="91425" rIns="91425" bIns="91425" anchor="t" anchorCtr="0">
            <a:noAutofit/>
          </a:bodyPr>
          <a:lstStyle/>
          <a:p>
            <a:pPr marL="76200" lvl="0" indent="0" algn="l" rtl="0">
              <a:spcBef>
                <a:spcPts val="480"/>
              </a:spcBef>
              <a:spcAft>
                <a:spcPts val="1200"/>
              </a:spcAft>
              <a:buSzPct val="100000"/>
              <a:buNone/>
            </a:pPr>
            <a:r>
              <a:rPr lang="en" sz="1600" dirty="0">
                <a:latin typeface="Segoe UI" panose="020B0502040204020203" pitchFamily="34" charset="0"/>
                <a:cs typeface="Segoe UI" panose="020B0502040204020203" pitchFamily="34" charset="0"/>
              </a:rPr>
              <a:t>Values of your </a:t>
            </a:r>
            <a:r>
              <a:rPr lang="en" sz="1600" i="1" dirty="0">
                <a:latin typeface="Segoe UI" panose="020B0502040204020203" pitchFamily="34" charset="0"/>
                <a:cs typeface="Segoe UI" panose="020B0502040204020203" pitchFamily="34" charset="0"/>
              </a:rPr>
              <a:t>test statistic</a:t>
            </a:r>
            <a:r>
              <a:rPr lang="en" sz="1600" dirty="0">
                <a:latin typeface="Segoe UI" panose="020B0502040204020203" pitchFamily="34" charset="0"/>
                <a:cs typeface="Segoe UI" panose="020B0502040204020203" pitchFamily="34" charset="0"/>
              </a:rPr>
              <a:t> under the null should be </a:t>
            </a:r>
            <a:r>
              <a:rPr lang="en" sz="1600" b="1" dirty="0">
                <a:solidFill>
                  <a:srgbClr val="C4820E"/>
                </a:solidFill>
                <a:latin typeface="Segoe UI" panose="020B0502040204020203" pitchFamily="34" charset="0"/>
                <a:cs typeface="Segoe UI" panose="020B0502040204020203" pitchFamily="34" charset="0"/>
              </a:rPr>
              <a:t>different</a:t>
            </a:r>
            <a:r>
              <a:rPr lang="en" sz="1600" dirty="0">
                <a:latin typeface="Segoe UI" panose="020B0502040204020203" pitchFamily="34" charset="0"/>
                <a:cs typeface="Segoe UI" panose="020B0502040204020203" pitchFamily="34" charset="0"/>
              </a:rPr>
              <a:t> than values of the test statistic under the alternative</a:t>
            </a:r>
            <a:endParaRPr sz="1600" dirty="0">
              <a:latin typeface="Segoe UI" panose="020B0502040204020203" pitchFamily="34" charset="0"/>
              <a:cs typeface="Segoe UI" panose="020B0502040204020203" pitchFamily="34" charset="0"/>
            </a:endParaRPr>
          </a:p>
          <a:p>
            <a:pPr>
              <a:spcBef>
                <a:spcPts val="0"/>
              </a:spcBef>
              <a:spcAft>
                <a:spcPts val="1200"/>
              </a:spcAft>
              <a:buSzPct val="100000"/>
              <a:buChar char="○"/>
            </a:pPr>
            <a:r>
              <a:rPr lang="en" sz="1600" dirty="0">
                <a:latin typeface="Segoe UI" panose="020B0502040204020203" pitchFamily="34" charset="0"/>
                <a:cs typeface="Segoe UI" panose="020B0502040204020203" pitchFamily="34" charset="0"/>
              </a:rPr>
              <a:t>Choose a test statistic according to the directionality of your alternative hypothesis</a:t>
            </a:r>
            <a:endParaRPr sz="1600" dirty="0">
              <a:latin typeface="Segoe UI" panose="020B0502040204020203" pitchFamily="34" charset="0"/>
              <a:cs typeface="Segoe UI" panose="020B0502040204020203" pitchFamily="34" charset="0"/>
            </a:endParaRPr>
          </a:p>
          <a:p>
            <a:pPr>
              <a:spcBef>
                <a:spcPts val="0"/>
              </a:spcBef>
              <a:spcAft>
                <a:spcPts val="600"/>
              </a:spcAft>
              <a:buSzPct val="100000"/>
              <a:buChar char="○"/>
            </a:pPr>
            <a:r>
              <a:rPr lang="en" sz="1600" dirty="0">
                <a:latin typeface="Segoe UI" panose="020B0502040204020203" pitchFamily="34" charset="0"/>
                <a:cs typeface="Segoe UI" panose="020B0502040204020203" pitchFamily="34" charset="0"/>
              </a:rPr>
              <a:t>Categorical data with 2+ categories--consider TVD</a:t>
            </a:r>
            <a:endParaRPr sz="1600" dirty="0">
              <a:latin typeface="Segoe UI" panose="020B0502040204020203" pitchFamily="34" charset="0"/>
              <a:cs typeface="Segoe UI" panose="020B0502040204020203" pitchFamily="34" charset="0"/>
            </a:endParaRPr>
          </a:p>
          <a:p>
            <a:pPr marL="1143000" lvl="2" indent="-228600">
              <a:spcAft>
                <a:spcPts val="1200"/>
              </a:spcAft>
              <a:buSzPts val="1800"/>
              <a:buChar char="●"/>
            </a:pPr>
            <a:r>
              <a:rPr lang="en" sz="1600" dirty="0">
                <a:latin typeface="Segoe UI" panose="020B0502040204020203" pitchFamily="34" charset="0"/>
                <a:cs typeface="Segoe UI" panose="020B0502040204020203" pitchFamily="34" charset="0"/>
              </a:rPr>
              <a:t>measures how different 2 distributions are</a:t>
            </a:r>
            <a:endParaRPr sz="1600" dirty="0">
              <a:latin typeface="Segoe UI" panose="020B0502040204020203" pitchFamily="34" charset="0"/>
              <a:cs typeface="Segoe UI" panose="020B0502040204020203" pitchFamily="34" charset="0"/>
            </a:endParaRPr>
          </a:p>
          <a:p>
            <a:pPr>
              <a:spcBef>
                <a:spcPts val="0"/>
              </a:spcBef>
              <a:spcAft>
                <a:spcPts val="600"/>
              </a:spcAft>
              <a:buSzPct val="100000"/>
              <a:buChar char="○"/>
            </a:pPr>
            <a:r>
              <a:rPr lang="en" sz="1600" dirty="0">
                <a:latin typeface="Segoe UI" panose="020B0502040204020203" pitchFamily="34" charset="0"/>
                <a:cs typeface="Segoe UI" panose="020B0502040204020203" pitchFamily="34" charset="0"/>
              </a:rPr>
              <a:t>If your alternative hypothesis is that something is </a:t>
            </a:r>
            <a:r>
              <a:rPr lang="en" sz="1600" i="1" dirty="0">
                <a:latin typeface="Segoe UI" panose="020B0502040204020203" pitchFamily="34" charset="0"/>
                <a:cs typeface="Segoe UI" panose="020B0502040204020203" pitchFamily="34" charset="0"/>
              </a:rPr>
              <a:t>different </a:t>
            </a:r>
            <a:r>
              <a:rPr lang="en" sz="1600" dirty="0">
                <a:latin typeface="Segoe UI" panose="020B0502040204020203" pitchFamily="34" charset="0"/>
                <a:cs typeface="Segoe UI" panose="020B0502040204020203" pitchFamily="34" charset="0"/>
              </a:rPr>
              <a:t>(rather than larger/smaller)--consider using absolute value to remove directionality.</a:t>
            </a:r>
            <a:endParaRPr sz="1600" dirty="0">
              <a:latin typeface="Segoe UI" panose="020B0502040204020203" pitchFamily="34" charset="0"/>
              <a:cs typeface="Segoe UI" panose="020B0502040204020203" pitchFamily="34" charset="0"/>
            </a:endParaRPr>
          </a:p>
          <a:p>
            <a:pPr marL="0" lvl="0" indent="0" algn="l" rtl="0">
              <a:spcBef>
                <a:spcPts val="480"/>
              </a:spcBef>
              <a:spcAft>
                <a:spcPts val="600"/>
              </a:spcAft>
              <a:buNone/>
            </a:pPr>
            <a:endParaRPr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6230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1"/>
        <p:cNvGrpSpPr/>
        <p:nvPr/>
      </p:nvGrpSpPr>
      <p:grpSpPr>
        <a:xfrm>
          <a:off x="0" y="0"/>
          <a:ext cx="0" cy="0"/>
          <a:chOff x="0" y="0"/>
          <a:chExt cx="0" cy="0"/>
        </a:xfrm>
      </p:grpSpPr>
      <p:sp>
        <p:nvSpPr>
          <p:cNvPr id="58" name="Rectangle 57">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61">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Google Shape;52;p10"/>
          <p:cNvSpPr txBox="1">
            <a:spLocks noGrp="1"/>
          </p:cNvSpPr>
          <p:nvPr>
            <p:ph type="title"/>
          </p:nvPr>
        </p:nvSpPr>
        <p:spPr>
          <a:xfrm>
            <a:off x="6099617" y="625087"/>
            <a:ext cx="3031624" cy="532404"/>
          </a:xfrm>
          <a:prstGeom prst="rect">
            <a:avLst/>
          </a:prstGeom>
        </p:spPr>
        <p:txBody>
          <a:bodyPr spcFirstLastPara="1" vert="horz" lIns="91440" tIns="45720" rIns="91440" bIns="45720" rtlCol="0" anchor="b" anchorCtr="0">
            <a:noAutofit/>
          </a:bodyPr>
          <a:lstStyle/>
          <a:p>
            <a:pPr marL="0" marR="0" lvl="0" indent="0" algn="ctr" defTabSz="457200" rtl="0" eaLnBrk="1" fontAlgn="auto" latinLnBrk="0" hangingPunct="1">
              <a:lnSpc>
                <a:spcPct val="100000"/>
              </a:lnSpc>
              <a:spcBef>
                <a:spcPts val="0"/>
              </a:spcBef>
              <a:spcAft>
                <a:spcPts val="0"/>
              </a:spcAft>
              <a:buClrTx/>
              <a:buSzPts val="2800"/>
              <a:buFontTx/>
              <a:buNone/>
              <a:tabLst/>
              <a:defRPr/>
            </a:pPr>
            <a:r>
              <a:rPr kumimoji="0" lang="en-US"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P-value</a:t>
            </a:r>
            <a:endParaRPr kumimoji="0" lang="en-US" sz="40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endParaRPr>
          </a:p>
        </p:txBody>
      </p:sp>
      <p:pic>
        <p:nvPicPr>
          <p:cNvPr id="17" name="Google Shape;86;p15">
            <a:extLst>
              <a:ext uri="{FF2B5EF4-FFF2-40B4-BE49-F238E27FC236}">
                <a16:creationId xmlns:a16="http://schemas.microsoft.com/office/drawing/2014/main" id="{6C63E913-D50A-4B96-9785-32211B25DAF6}"/>
              </a:ext>
            </a:extLst>
          </p:cNvPr>
          <p:cNvPicPr preferRelativeResize="0"/>
          <p:nvPr/>
        </p:nvPicPr>
        <p:blipFill rotWithShape="1">
          <a:blip r:embed="rId3">
            <a:alphaModFix/>
          </a:blip>
          <a:srcRect/>
          <a:stretch/>
        </p:blipFill>
        <p:spPr>
          <a:xfrm>
            <a:off x="212908" y="195773"/>
            <a:ext cx="2848995" cy="2017600"/>
          </a:xfrm>
          <a:prstGeom prst="rect">
            <a:avLst/>
          </a:prstGeom>
          <a:noFill/>
          <a:ln>
            <a:noFill/>
          </a:ln>
        </p:spPr>
      </p:pic>
      <p:sp>
        <p:nvSpPr>
          <p:cNvPr id="19" name="Google Shape;88;p15">
            <a:extLst>
              <a:ext uri="{FF2B5EF4-FFF2-40B4-BE49-F238E27FC236}">
                <a16:creationId xmlns:a16="http://schemas.microsoft.com/office/drawing/2014/main" id="{54FC3C8A-429A-4333-BF8A-D305295254F0}"/>
              </a:ext>
            </a:extLst>
          </p:cNvPr>
          <p:cNvSpPr txBox="1"/>
          <p:nvPr/>
        </p:nvSpPr>
        <p:spPr>
          <a:xfrm>
            <a:off x="3151363" y="295349"/>
            <a:ext cx="2621825"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Segoe UI" panose="020B0502040204020203" pitchFamily="34" charset="0"/>
                <a:cs typeface="Segoe UI" panose="020B0502040204020203" pitchFamily="34" charset="0"/>
              </a:rPr>
              <a:t>Distribution of data simulated assuming null is true</a:t>
            </a:r>
            <a:endParaRPr sz="1400" dirty="0">
              <a:latin typeface="Segoe UI" panose="020B0502040204020203" pitchFamily="34" charset="0"/>
              <a:cs typeface="Segoe UI" panose="020B0502040204020203" pitchFamily="34" charset="0"/>
            </a:endParaRPr>
          </a:p>
        </p:txBody>
      </p:sp>
      <p:sp>
        <p:nvSpPr>
          <p:cNvPr id="20" name="Google Shape;89;p15">
            <a:extLst>
              <a:ext uri="{FF2B5EF4-FFF2-40B4-BE49-F238E27FC236}">
                <a16:creationId xmlns:a16="http://schemas.microsoft.com/office/drawing/2014/main" id="{392483B6-9486-45CF-BB82-60B78DF6FC2C}"/>
              </a:ext>
            </a:extLst>
          </p:cNvPr>
          <p:cNvSpPr txBox="1"/>
          <p:nvPr/>
        </p:nvSpPr>
        <p:spPr>
          <a:xfrm>
            <a:off x="3098039" y="2301624"/>
            <a:ext cx="3025581" cy="3472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Segoe UI" panose="020B0502040204020203" pitchFamily="34" charset="0"/>
                <a:cs typeface="Segoe UI" panose="020B0502040204020203" pitchFamily="34" charset="0"/>
              </a:rPr>
              <a:t>Observed value of the test statistic</a:t>
            </a:r>
            <a:endParaRPr sz="1400" dirty="0">
              <a:latin typeface="Segoe UI" panose="020B0502040204020203" pitchFamily="34" charset="0"/>
              <a:cs typeface="Segoe UI" panose="020B0502040204020203" pitchFamily="34" charset="0"/>
            </a:endParaRPr>
          </a:p>
        </p:txBody>
      </p:sp>
      <p:cxnSp>
        <p:nvCxnSpPr>
          <p:cNvPr id="21" name="Google Shape;90;p15">
            <a:extLst>
              <a:ext uri="{FF2B5EF4-FFF2-40B4-BE49-F238E27FC236}">
                <a16:creationId xmlns:a16="http://schemas.microsoft.com/office/drawing/2014/main" id="{6D85DE52-B226-4B7C-8D53-967B90974F8A}"/>
              </a:ext>
            </a:extLst>
          </p:cNvPr>
          <p:cNvCxnSpPr>
            <a:cxnSpLocks/>
            <a:stCxn id="20" idx="1"/>
          </p:cNvCxnSpPr>
          <p:nvPr/>
        </p:nvCxnSpPr>
        <p:spPr>
          <a:xfrm flipH="1" flipV="1">
            <a:off x="2128947" y="2131827"/>
            <a:ext cx="969092" cy="343422"/>
          </a:xfrm>
          <a:prstGeom prst="straightConnector1">
            <a:avLst/>
          </a:prstGeom>
          <a:noFill/>
          <a:ln w="9525" cap="flat" cmpd="sng">
            <a:solidFill>
              <a:schemeClr val="dk2"/>
            </a:solidFill>
            <a:prstDash val="solid"/>
            <a:round/>
            <a:headEnd type="none" w="med" len="med"/>
            <a:tailEnd type="triangle" w="med" len="med"/>
          </a:ln>
        </p:spPr>
      </p:cxnSp>
      <p:sp>
        <p:nvSpPr>
          <p:cNvPr id="26" name="Google Shape;85;p15">
            <a:extLst>
              <a:ext uri="{FF2B5EF4-FFF2-40B4-BE49-F238E27FC236}">
                <a16:creationId xmlns:a16="http://schemas.microsoft.com/office/drawing/2014/main" id="{7BA58D78-C10B-4323-AB43-77DD25D2A4F3}"/>
              </a:ext>
            </a:extLst>
          </p:cNvPr>
          <p:cNvSpPr txBox="1">
            <a:spLocks/>
          </p:cNvSpPr>
          <p:nvPr/>
        </p:nvSpPr>
        <p:spPr>
          <a:xfrm>
            <a:off x="112438" y="3005623"/>
            <a:ext cx="5863891" cy="1259990"/>
          </a:xfrm>
          <a:prstGeom prst="rect">
            <a:avLst/>
          </a:prstGeom>
          <a:noFill/>
          <a:ln>
            <a:noFill/>
          </a:ln>
        </p:spPr>
        <p:txBody>
          <a:bodyPr spcFirstLastPara="1" wrap="square" lIns="91425" tIns="91425" rIns="91425" bIns="91425" anchor="t" anchorCtr="0">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457200" indent="-342900">
              <a:lnSpc>
                <a:spcPct val="115000"/>
              </a:lnSpc>
              <a:spcBef>
                <a:spcPts val="0"/>
              </a:spcBef>
              <a:spcAft>
                <a:spcPts val="0"/>
              </a:spcAft>
              <a:buSzPts val="1800"/>
              <a:buFont typeface="Calibri" panose="020F0502020204030204" pitchFamily="34" charset="0"/>
              <a:buChar char="●"/>
            </a:pPr>
            <a:r>
              <a:rPr lang="en-US" sz="1400" dirty="0">
                <a:latin typeface="Segoe UI" panose="020B0502040204020203" pitchFamily="34" charset="0"/>
                <a:cs typeface="Segoe UI" panose="020B0502040204020203" pitchFamily="34" charset="0"/>
              </a:rPr>
              <a:t>The </a:t>
            </a:r>
            <a:r>
              <a:rPr lang="en-US" sz="1400" b="1" dirty="0">
                <a:solidFill>
                  <a:srgbClr val="C4820E"/>
                </a:solidFill>
                <a:latin typeface="Segoe UI" panose="020B0502040204020203" pitchFamily="34" charset="0"/>
                <a:cs typeface="Segoe UI" panose="020B0502040204020203" pitchFamily="34" charset="0"/>
              </a:rPr>
              <a:t>chance</a:t>
            </a:r>
            <a:r>
              <a:rPr lang="en-US" sz="1400" dirty="0">
                <a:latin typeface="Segoe UI" panose="020B0502040204020203" pitchFamily="34" charset="0"/>
                <a:cs typeface="Segoe UI" panose="020B0502040204020203" pitchFamily="34" charset="0"/>
              </a:rPr>
              <a:t> of seeing a test statistic </a:t>
            </a:r>
            <a:r>
              <a:rPr lang="en-US" sz="1400" b="1" dirty="0">
                <a:solidFill>
                  <a:srgbClr val="C4820E"/>
                </a:solidFill>
                <a:latin typeface="Segoe UI" panose="020B0502040204020203" pitchFamily="34" charset="0"/>
                <a:cs typeface="Segoe UI" panose="020B0502040204020203" pitchFamily="34" charset="0"/>
              </a:rPr>
              <a:t>equal to or further</a:t>
            </a:r>
            <a:r>
              <a:rPr lang="en-US" sz="1400" dirty="0">
                <a:latin typeface="Segoe UI" panose="020B0502040204020203" pitchFamily="34" charset="0"/>
                <a:cs typeface="Segoe UI" panose="020B0502040204020203" pitchFamily="34" charset="0"/>
              </a:rPr>
              <a:t> in the direction of our </a:t>
            </a:r>
            <a:r>
              <a:rPr lang="en-US" sz="1400" b="1" dirty="0">
                <a:solidFill>
                  <a:srgbClr val="C4820E"/>
                </a:solidFill>
                <a:latin typeface="Segoe UI" panose="020B0502040204020203" pitchFamily="34" charset="0"/>
                <a:cs typeface="Segoe UI" panose="020B0502040204020203" pitchFamily="34" charset="0"/>
              </a:rPr>
              <a:t>alternative</a:t>
            </a:r>
            <a:r>
              <a:rPr lang="en-US" sz="1400" dirty="0">
                <a:latin typeface="Segoe UI" panose="020B0502040204020203" pitchFamily="34" charset="0"/>
                <a:cs typeface="Segoe UI" panose="020B0502040204020203" pitchFamily="34" charset="0"/>
              </a:rPr>
              <a:t> hypothesis than our </a:t>
            </a:r>
            <a:r>
              <a:rPr lang="en-US" sz="1400" b="1" dirty="0">
                <a:solidFill>
                  <a:srgbClr val="C4820E"/>
                </a:solidFill>
                <a:latin typeface="Segoe UI" panose="020B0502040204020203" pitchFamily="34" charset="0"/>
                <a:cs typeface="Segoe UI" panose="020B0502040204020203" pitchFamily="34" charset="0"/>
              </a:rPr>
              <a:t>observed statistic</a:t>
            </a:r>
            <a:r>
              <a:rPr lang="en-US" sz="1400" dirty="0">
                <a:latin typeface="Segoe UI" panose="020B0502040204020203" pitchFamily="34" charset="0"/>
                <a:cs typeface="Segoe UI" panose="020B0502040204020203" pitchFamily="34" charset="0"/>
              </a:rPr>
              <a:t>, assuming the </a:t>
            </a:r>
            <a:r>
              <a:rPr lang="en-US" sz="1400" b="1" dirty="0">
                <a:solidFill>
                  <a:srgbClr val="C4820E"/>
                </a:solidFill>
                <a:latin typeface="Segoe UI" panose="020B0502040204020203" pitchFamily="34" charset="0"/>
                <a:cs typeface="Segoe UI" panose="020B0502040204020203" pitchFamily="34" charset="0"/>
              </a:rPr>
              <a:t>null were true</a:t>
            </a:r>
            <a:r>
              <a:rPr lang="en-US" sz="1400" dirty="0">
                <a:latin typeface="Segoe UI" panose="020B0502040204020203" pitchFamily="34" charset="0"/>
                <a:cs typeface="Segoe UI" panose="020B0502040204020203" pitchFamily="34" charset="0"/>
              </a:rPr>
              <a:t>.</a:t>
            </a:r>
          </a:p>
          <a:p>
            <a:pPr marL="457200" indent="-342900">
              <a:lnSpc>
                <a:spcPct val="115000"/>
              </a:lnSpc>
              <a:spcBef>
                <a:spcPts val="0"/>
              </a:spcBef>
              <a:spcAft>
                <a:spcPts val="0"/>
              </a:spcAft>
              <a:buSzPts val="1800"/>
              <a:buFont typeface="Calibri" panose="020F0502020204030204" pitchFamily="34" charset="0"/>
              <a:buChar char="●"/>
            </a:pPr>
            <a:endParaRPr lang="en-US" sz="1400" dirty="0">
              <a:latin typeface="Segoe UI" panose="020B0502040204020203" pitchFamily="34" charset="0"/>
              <a:cs typeface="Segoe UI" panose="020B0502040204020203" pitchFamily="34" charset="0"/>
            </a:endParaRPr>
          </a:p>
          <a:p>
            <a:pPr marL="457200" indent="-342900">
              <a:lnSpc>
                <a:spcPct val="115000"/>
              </a:lnSpc>
              <a:spcBef>
                <a:spcPts val="0"/>
              </a:spcBef>
              <a:spcAft>
                <a:spcPts val="0"/>
              </a:spcAft>
              <a:buSzPts val="1800"/>
              <a:buFont typeface="Calibri" panose="020F0502020204030204" pitchFamily="34" charset="0"/>
              <a:buChar char="●"/>
            </a:pPr>
            <a:r>
              <a:rPr lang="en-US" sz="1400" dirty="0">
                <a:latin typeface="Segoe UI" panose="020B0502040204020203" pitchFamily="34" charset="0"/>
                <a:cs typeface="Segoe UI" panose="020B0502040204020203" pitchFamily="34" charset="0"/>
              </a:rPr>
              <a:t>In other words, the proportion of simulated data (assuming the null is true) that has a test statistic equal or more extreme than the observed statistic.</a:t>
            </a:r>
          </a:p>
        </p:txBody>
      </p:sp>
    </p:spTree>
    <p:extLst>
      <p:ext uri="{BB962C8B-B14F-4D97-AF65-F5344CB8AC3E}">
        <p14:creationId xmlns:p14="http://schemas.microsoft.com/office/powerpoint/2010/main" val="3218884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Google Shape;97;p16">
            <a:extLst>
              <a:ext uri="{FF2B5EF4-FFF2-40B4-BE49-F238E27FC236}">
                <a16:creationId xmlns:a16="http://schemas.microsoft.com/office/drawing/2014/main" id="{77C0BEAF-62AC-44F2-9171-7542DE4FC2BC}"/>
              </a:ext>
            </a:extLst>
          </p:cNvPr>
          <p:cNvSpPr/>
          <p:nvPr/>
        </p:nvSpPr>
        <p:spPr>
          <a:xfrm rot="16200000">
            <a:off x="3581547" y="-50599"/>
            <a:ext cx="215700" cy="3892200"/>
          </a:xfrm>
          <a:prstGeom prst="leftBrace">
            <a:avLst>
              <a:gd name="adj1" fmla="val 8333"/>
              <a:gd name="adj2" fmla="val 50002"/>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8;p16">
            <a:extLst>
              <a:ext uri="{FF2B5EF4-FFF2-40B4-BE49-F238E27FC236}">
                <a16:creationId xmlns:a16="http://schemas.microsoft.com/office/drawing/2014/main" id="{59F992B2-E670-4E2C-9200-2B8AD51AC4AF}"/>
              </a:ext>
            </a:extLst>
          </p:cNvPr>
          <p:cNvSpPr/>
          <p:nvPr/>
        </p:nvSpPr>
        <p:spPr>
          <a:xfrm rot="16200000">
            <a:off x="6991772" y="1531601"/>
            <a:ext cx="207300" cy="727800"/>
          </a:xfrm>
          <a:prstGeom prst="leftBrace">
            <a:avLst>
              <a:gd name="adj1" fmla="val 8333"/>
              <a:gd name="adj2" fmla="val 50002"/>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9;p16">
            <a:extLst>
              <a:ext uri="{FF2B5EF4-FFF2-40B4-BE49-F238E27FC236}">
                <a16:creationId xmlns:a16="http://schemas.microsoft.com/office/drawing/2014/main" id="{090EC282-8E14-4CC1-8056-C93F17D818F0}"/>
              </a:ext>
            </a:extLst>
          </p:cNvPr>
          <p:cNvSpPr/>
          <p:nvPr/>
        </p:nvSpPr>
        <p:spPr>
          <a:xfrm rot="5400000">
            <a:off x="6240933" y="1163651"/>
            <a:ext cx="173400" cy="290400"/>
          </a:xfrm>
          <a:prstGeom prst="leftBrace">
            <a:avLst>
              <a:gd name="adj1" fmla="val 8333"/>
              <a:gd name="adj2" fmla="val 50002"/>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0;p16">
            <a:extLst>
              <a:ext uri="{FF2B5EF4-FFF2-40B4-BE49-F238E27FC236}">
                <a16:creationId xmlns:a16="http://schemas.microsoft.com/office/drawing/2014/main" id="{A772F68C-5774-4269-8CBE-09F347A79265}"/>
              </a:ext>
            </a:extLst>
          </p:cNvPr>
          <p:cNvSpPr/>
          <p:nvPr/>
        </p:nvSpPr>
        <p:spPr>
          <a:xfrm rot="5400000">
            <a:off x="5426275" y="938489"/>
            <a:ext cx="814200" cy="99900"/>
          </a:xfrm>
          <a:prstGeom prst="leftBrace">
            <a:avLst>
              <a:gd name="adj1" fmla="val 8333"/>
              <a:gd name="adj2" fmla="val 46691"/>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p16">
            <a:extLst>
              <a:ext uri="{FF2B5EF4-FFF2-40B4-BE49-F238E27FC236}">
                <a16:creationId xmlns:a16="http://schemas.microsoft.com/office/drawing/2014/main" id="{BEC3B97E-2C2B-495F-AF3C-078418C4492E}"/>
              </a:ext>
            </a:extLst>
          </p:cNvPr>
          <p:cNvSpPr/>
          <p:nvPr/>
        </p:nvSpPr>
        <p:spPr>
          <a:xfrm rot="5400000">
            <a:off x="5807828" y="1148751"/>
            <a:ext cx="379500" cy="125700"/>
          </a:xfrm>
          <a:prstGeom prst="leftBrace">
            <a:avLst>
              <a:gd name="adj1" fmla="val 8333"/>
              <a:gd name="adj2" fmla="val 50002"/>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p16">
            <a:extLst>
              <a:ext uri="{FF2B5EF4-FFF2-40B4-BE49-F238E27FC236}">
                <a16:creationId xmlns:a16="http://schemas.microsoft.com/office/drawing/2014/main" id="{D226254D-7810-42DC-8A12-89B79E03FCC1}"/>
              </a:ext>
            </a:extLst>
          </p:cNvPr>
          <p:cNvSpPr txBox="1"/>
          <p:nvPr/>
        </p:nvSpPr>
        <p:spPr>
          <a:xfrm>
            <a:off x="4122906" y="271863"/>
            <a:ext cx="3273000" cy="28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C4820E"/>
                </a:solidFill>
              </a:rPr>
              <a:t>further in the direction of the alternative</a:t>
            </a:r>
            <a:endParaRPr sz="1200" dirty="0">
              <a:solidFill>
                <a:srgbClr val="C4820E"/>
              </a:solidFill>
            </a:endParaRPr>
          </a:p>
        </p:txBody>
      </p:sp>
      <p:sp>
        <p:nvSpPr>
          <p:cNvPr id="34" name="Google Shape;104;p16">
            <a:extLst>
              <a:ext uri="{FF2B5EF4-FFF2-40B4-BE49-F238E27FC236}">
                <a16:creationId xmlns:a16="http://schemas.microsoft.com/office/drawing/2014/main" id="{11674C4D-0A9A-4AE5-96FD-01C5B827261E}"/>
              </a:ext>
            </a:extLst>
          </p:cNvPr>
          <p:cNvSpPr txBox="1"/>
          <p:nvPr/>
        </p:nvSpPr>
        <p:spPr>
          <a:xfrm>
            <a:off x="5850330" y="683613"/>
            <a:ext cx="894900" cy="3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C4820E"/>
                </a:solidFill>
              </a:rPr>
              <a:t> equal to</a:t>
            </a:r>
            <a:endParaRPr sz="1200" dirty="0">
              <a:solidFill>
                <a:srgbClr val="C4820E"/>
              </a:solidFill>
            </a:endParaRPr>
          </a:p>
        </p:txBody>
      </p:sp>
      <p:sp>
        <p:nvSpPr>
          <p:cNvPr id="35" name="Google Shape;105;p16">
            <a:extLst>
              <a:ext uri="{FF2B5EF4-FFF2-40B4-BE49-F238E27FC236}">
                <a16:creationId xmlns:a16="http://schemas.microsoft.com/office/drawing/2014/main" id="{EF55044D-CB57-4F1A-9393-216A3E16E4B6}"/>
              </a:ext>
            </a:extLst>
          </p:cNvPr>
          <p:cNvSpPr txBox="1"/>
          <p:nvPr/>
        </p:nvSpPr>
        <p:spPr>
          <a:xfrm>
            <a:off x="452272" y="1324139"/>
            <a:ext cx="8111700" cy="53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dirty="0">
                <a:solidFill>
                  <a:schemeClr val="dk1"/>
                </a:solidFill>
                <a:latin typeface="Consolas"/>
                <a:ea typeface="Consolas"/>
                <a:cs typeface="Consolas"/>
                <a:sym typeface="Consolas"/>
              </a:rPr>
              <a:t>p_value = np.count_nonzero(all_test_stats &gt;= 20) / 1000</a:t>
            </a:r>
            <a:endParaRPr dirty="0">
              <a:solidFill>
                <a:schemeClr val="dk1"/>
              </a:solidFill>
            </a:endParaRPr>
          </a:p>
        </p:txBody>
      </p:sp>
      <p:sp>
        <p:nvSpPr>
          <p:cNvPr id="36" name="Google Shape;96;p16">
            <a:extLst>
              <a:ext uri="{FF2B5EF4-FFF2-40B4-BE49-F238E27FC236}">
                <a16:creationId xmlns:a16="http://schemas.microsoft.com/office/drawing/2014/main" id="{1334F28E-C91E-497E-BD48-A7BCCA0E86BF}"/>
              </a:ext>
            </a:extLst>
          </p:cNvPr>
          <p:cNvSpPr txBox="1">
            <a:spLocks/>
          </p:cNvSpPr>
          <p:nvPr/>
        </p:nvSpPr>
        <p:spPr>
          <a:xfrm>
            <a:off x="-3368" y="416445"/>
            <a:ext cx="8827994" cy="2101513"/>
          </a:xfrm>
          <a:prstGeom prst="rect">
            <a:avLst/>
          </a:prstGeom>
          <a:noFill/>
        </p:spPr>
        <p:txBody>
          <a:bodyPr spcFirstLastPara="1" vert="horz" wrap="square" lIns="91425" tIns="91425" rIns="91425" bIns="91425" rtlCol="0" anchor="t" anchorCtr="0">
            <a:noAutofit/>
          </a:bodyPr>
          <a:lstStyle>
            <a:lvl1pPr marL="0" indent="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None/>
              <a:defRPr sz="2400" kern="1200">
                <a:solidFill>
                  <a:schemeClr val="tx1">
                    <a:lumMod val="75000"/>
                    <a:lumOff val="25000"/>
                  </a:schemeClr>
                </a:solidFill>
                <a:latin typeface="+mn-lt"/>
                <a:ea typeface="+mn-ea"/>
                <a:cs typeface="+mn-cs"/>
              </a:defRPr>
            </a:lvl1pPr>
            <a:lvl2pPr marL="342900" indent="0" algn="l" defTabSz="685800" rtl="0" eaLnBrk="1" latinLnBrk="0" hangingPunct="1">
              <a:lnSpc>
                <a:spcPct val="90000"/>
              </a:lnSpc>
              <a:spcBef>
                <a:spcPts val="150"/>
              </a:spcBef>
              <a:spcAft>
                <a:spcPts val="300"/>
              </a:spcAft>
              <a:buClr>
                <a:schemeClr val="accent1"/>
              </a:buClr>
              <a:buFont typeface="Calibri" pitchFamily="34" charset="0"/>
              <a:buNone/>
              <a:defRPr sz="2100" kern="1200">
                <a:solidFill>
                  <a:schemeClr val="tx1">
                    <a:lumMod val="75000"/>
                    <a:lumOff val="25000"/>
                  </a:schemeClr>
                </a:solidFill>
                <a:latin typeface="+mn-lt"/>
                <a:ea typeface="+mn-ea"/>
                <a:cs typeface="+mn-cs"/>
              </a:defRPr>
            </a:lvl2pPr>
            <a:lvl3pPr marL="685800" indent="0" algn="l"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3pPr>
            <a:lvl4pPr marL="1028700" indent="0" algn="l"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4pPr>
            <a:lvl5pPr marL="1371600" indent="0" algn="l"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5pPr>
            <a:lvl6pPr marL="1714500" indent="0" algn="l"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l"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l"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l"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a:spcBef>
                <a:spcPts val="480"/>
              </a:spcBef>
              <a:spcAft>
                <a:spcPts val="0"/>
              </a:spcAft>
            </a:pPr>
            <a:r>
              <a:rPr lang="en-US" sz="1200" dirty="0">
                <a:solidFill>
                  <a:srgbClr val="C4820E"/>
                </a:solidFill>
                <a:latin typeface="Segoe UI" panose="020B0502040204020203" pitchFamily="34" charset="0"/>
                <a:cs typeface="Segoe UI" panose="020B0502040204020203" pitchFamily="34" charset="0"/>
              </a:rPr>
              <a:t>			           	</a:t>
            </a:r>
          </a:p>
          <a:p>
            <a:pPr marL="1828800" indent="457200">
              <a:spcBef>
                <a:spcPts val="480"/>
              </a:spcBef>
              <a:spcAft>
                <a:spcPts val="0"/>
              </a:spcAft>
            </a:pPr>
            <a:r>
              <a:rPr lang="en-US" sz="1200" dirty="0">
                <a:solidFill>
                  <a:srgbClr val="C4820E"/>
                </a:solidFill>
                <a:latin typeface="Segoe UI" panose="020B0502040204020203" pitchFamily="34" charset="0"/>
                <a:cs typeface="Segoe UI" panose="020B0502040204020203" pitchFamily="34" charset="0"/>
              </a:rPr>
              <a:t> </a:t>
            </a:r>
          </a:p>
          <a:p>
            <a:pPr marL="1828800" indent="457200">
              <a:spcBef>
                <a:spcPts val="480"/>
              </a:spcBef>
              <a:spcAft>
                <a:spcPts val="0"/>
              </a:spcAft>
            </a:pPr>
            <a:r>
              <a:rPr lang="en-US" sz="1200" dirty="0">
                <a:solidFill>
                  <a:srgbClr val="C4820E"/>
                </a:solidFill>
                <a:latin typeface="Segoe UI" panose="020B0502040204020203" pitchFamily="34" charset="0"/>
                <a:cs typeface="Segoe UI" panose="020B0502040204020203" pitchFamily="34" charset="0"/>
              </a:rPr>
              <a:t> these values were created under the null                         observed value of test statistic </a:t>
            </a:r>
          </a:p>
          <a:p>
            <a:pPr>
              <a:spcBef>
                <a:spcPts val="480"/>
              </a:spcBef>
              <a:spcAft>
                <a:spcPts val="0"/>
              </a:spcAft>
            </a:pPr>
            <a:endParaRPr lang="en-US" dirty="0">
              <a:latin typeface="Segoe UI" panose="020B0502040204020203" pitchFamily="34" charset="0"/>
              <a:cs typeface="Segoe UI" panose="020B0502040204020203" pitchFamily="34" charset="0"/>
            </a:endParaRPr>
          </a:p>
          <a:p>
            <a:pPr>
              <a:spcBef>
                <a:spcPts val="480"/>
              </a:spcBef>
              <a:spcAft>
                <a:spcPts val="0"/>
              </a:spcAft>
            </a:pPr>
            <a:endParaRPr lang="en-US" sz="1200" dirty="0">
              <a:solidFill>
                <a:srgbClr val="C4820E"/>
              </a:solidFill>
              <a:latin typeface="Segoe UI" panose="020B0502040204020203" pitchFamily="34" charset="0"/>
              <a:cs typeface="Segoe UI" panose="020B0502040204020203" pitchFamily="34" charset="0"/>
            </a:endParaRPr>
          </a:p>
          <a:p>
            <a:pPr>
              <a:spcBef>
                <a:spcPts val="480"/>
              </a:spcBef>
              <a:spcAft>
                <a:spcPts val="0"/>
              </a:spcAft>
            </a:pPr>
            <a:endParaRPr lang="en-US" sz="1200" dirty="0">
              <a:solidFill>
                <a:srgbClr val="C4820E"/>
              </a:solidFill>
              <a:latin typeface="Segoe UI" panose="020B0502040204020203" pitchFamily="34" charset="0"/>
              <a:cs typeface="Segoe UI" panose="020B0502040204020203" pitchFamily="34" charset="0"/>
            </a:endParaRPr>
          </a:p>
          <a:p>
            <a:pPr>
              <a:spcBef>
                <a:spcPts val="480"/>
              </a:spcBef>
              <a:spcAft>
                <a:spcPts val="0"/>
              </a:spcAft>
            </a:pPr>
            <a:r>
              <a:rPr lang="en-US" sz="1200" dirty="0">
                <a:solidFill>
                  <a:srgbClr val="C4820E"/>
                </a:solidFill>
                <a:latin typeface="Segoe UI" panose="020B0502040204020203" pitchFamily="34" charset="0"/>
                <a:cs typeface="Segoe UI" panose="020B0502040204020203" pitchFamily="34" charset="0"/>
              </a:rPr>
              <a:t>                                # times a test statistic is the observed value or further            total # of test statistics simulated under the null </a:t>
            </a:r>
          </a:p>
        </p:txBody>
      </p:sp>
      <p:sp>
        <p:nvSpPr>
          <p:cNvPr id="37" name="Google Shape;52;p10">
            <a:extLst>
              <a:ext uri="{FF2B5EF4-FFF2-40B4-BE49-F238E27FC236}">
                <a16:creationId xmlns:a16="http://schemas.microsoft.com/office/drawing/2014/main" id="{76B666AA-ADB0-4DDD-A6AB-F2E3DD79DF72}"/>
              </a:ext>
            </a:extLst>
          </p:cNvPr>
          <p:cNvSpPr txBox="1">
            <a:spLocks noGrp="1"/>
          </p:cNvSpPr>
          <p:nvPr>
            <p:ph type="title"/>
          </p:nvPr>
        </p:nvSpPr>
        <p:spPr>
          <a:xfrm>
            <a:off x="1017323" y="4194651"/>
            <a:ext cx="3031624" cy="532404"/>
          </a:xfrm>
          <a:prstGeom prst="rect">
            <a:avLst/>
          </a:prstGeom>
        </p:spPr>
        <p:txBody>
          <a:bodyPr spcFirstLastPara="1" vert="horz" lIns="91440" tIns="45720" rIns="91440" bIns="45720" rtlCol="0" anchor="b" anchorCtr="0">
            <a:noAutofit/>
          </a:bodyPr>
          <a:lstStyle/>
          <a:p>
            <a:pPr marL="0" marR="0" lvl="0" indent="0" algn="ctr" defTabSz="457200" rtl="0" eaLnBrk="1" fontAlgn="auto" latinLnBrk="0" hangingPunct="1">
              <a:lnSpc>
                <a:spcPct val="100000"/>
              </a:lnSpc>
              <a:spcBef>
                <a:spcPts val="0"/>
              </a:spcBef>
              <a:spcAft>
                <a:spcPts val="0"/>
              </a:spcAft>
              <a:buClrTx/>
              <a:buSzPts val="2800"/>
              <a:buFontTx/>
              <a:buNone/>
              <a:tabLst/>
              <a:defRPr/>
            </a:pPr>
            <a:r>
              <a:rPr kumimoji="0" lang="en-US" sz="36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P-value Code</a:t>
            </a:r>
            <a:endParaRPr kumimoji="0" lang="en-US" sz="54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9498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1"/>
        <p:cNvGrpSpPr/>
        <p:nvPr/>
      </p:nvGrpSpPr>
      <p:grpSpPr>
        <a:xfrm>
          <a:off x="0" y="0"/>
          <a:ext cx="0" cy="0"/>
          <a:chOff x="0" y="0"/>
          <a:chExt cx="0" cy="0"/>
        </a:xfrm>
      </p:grpSpPr>
      <p:sp>
        <p:nvSpPr>
          <p:cNvPr id="58" name="Rectangle 57">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61">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Google Shape;52;p10"/>
          <p:cNvSpPr txBox="1">
            <a:spLocks noGrp="1"/>
          </p:cNvSpPr>
          <p:nvPr>
            <p:ph type="title"/>
          </p:nvPr>
        </p:nvSpPr>
        <p:spPr>
          <a:xfrm>
            <a:off x="6099617" y="625087"/>
            <a:ext cx="3031624" cy="1021236"/>
          </a:xfrm>
          <a:prstGeom prst="rect">
            <a:avLst/>
          </a:prstGeom>
        </p:spPr>
        <p:txBody>
          <a:bodyPr spcFirstLastPara="1" vert="horz" lIns="91440" tIns="45720" rIns="91440" bIns="45720" rtlCol="0" anchor="b" anchorCtr="0">
            <a:noAutofit/>
          </a:bodyPr>
          <a:lstStyle/>
          <a:p>
            <a:pPr marL="0" lvl="0" indent="0" algn="ctr" defTabSz="914400">
              <a:spcBef>
                <a:spcPct val="0"/>
              </a:spcBef>
              <a:spcAft>
                <a:spcPts val="0"/>
              </a:spcAft>
              <a:buSzPts val="2800"/>
            </a:pPr>
            <a:r>
              <a:rPr lang="en" sz="3200" b="0" dirty="0">
                <a:solidFill>
                  <a:schemeClr val="bg1"/>
                </a:solidFill>
                <a:latin typeface="Segoe UI" panose="020B0502040204020203" pitchFamily="34" charset="0"/>
                <a:cs typeface="Segoe UI" panose="020B0502040204020203" pitchFamily="34" charset="0"/>
              </a:rPr>
              <a:t>P-Value Interpretation</a:t>
            </a:r>
            <a:endParaRPr lang="en-US" sz="3000" b="0" spc="-50" dirty="0">
              <a:solidFill>
                <a:schemeClr val="bg1"/>
              </a:solidFill>
              <a:latin typeface="Segoe UI" panose="020B0502040204020203" pitchFamily="34" charset="0"/>
              <a:ea typeface="+mj-ea"/>
              <a:cs typeface="Segoe UI" panose="020B0502040204020203" pitchFamily="34" charset="0"/>
            </a:endParaRPr>
          </a:p>
        </p:txBody>
      </p:sp>
      <p:sp>
        <p:nvSpPr>
          <p:cNvPr id="13" name="Google Shape;111;p17">
            <a:extLst>
              <a:ext uri="{FF2B5EF4-FFF2-40B4-BE49-F238E27FC236}">
                <a16:creationId xmlns:a16="http://schemas.microsoft.com/office/drawing/2014/main" id="{40B1B961-576C-42B1-B998-612F8D1139BE}"/>
              </a:ext>
            </a:extLst>
          </p:cNvPr>
          <p:cNvSpPr txBox="1">
            <a:spLocks noGrp="1"/>
          </p:cNvSpPr>
          <p:nvPr>
            <p:ph type="body" idx="1"/>
          </p:nvPr>
        </p:nvSpPr>
        <p:spPr>
          <a:xfrm>
            <a:off x="248113" y="713265"/>
            <a:ext cx="5603391" cy="2954109"/>
          </a:xfrm>
          <a:prstGeom prst="rect">
            <a:avLst/>
          </a:prstGeom>
        </p:spPr>
        <p:txBody>
          <a:bodyPr spcFirstLastPara="1" wrap="square" lIns="91425" tIns="91425" rIns="91425" bIns="91425" anchor="t" anchorCtr="0">
            <a:noAutofit/>
          </a:bodyPr>
          <a:lstStyle/>
          <a:p>
            <a:pPr marL="114300" lvl="0" indent="0" algn="l" rtl="0">
              <a:lnSpc>
                <a:spcPct val="115000"/>
              </a:lnSpc>
              <a:spcBef>
                <a:spcPts val="0"/>
              </a:spcBef>
              <a:spcAft>
                <a:spcPts val="600"/>
              </a:spcAft>
              <a:buSzPts val="1800"/>
              <a:buNone/>
            </a:pPr>
            <a:r>
              <a:rPr lang="en" sz="1600" b="1" dirty="0">
                <a:solidFill>
                  <a:srgbClr val="C4820E"/>
                </a:solidFill>
                <a:latin typeface="Segoe UI" panose="020B0502040204020203" pitchFamily="34" charset="0"/>
                <a:cs typeface="Segoe UI" panose="020B0502040204020203" pitchFamily="34" charset="0"/>
              </a:rPr>
              <a:t>P-value cutoff</a:t>
            </a:r>
            <a:r>
              <a:rPr lang="en" sz="1600" dirty="0">
                <a:latin typeface="Segoe UI" panose="020B0502040204020203" pitchFamily="34" charset="0"/>
                <a:cs typeface="Segoe UI" panose="020B0502040204020203" pitchFamily="34" charset="0"/>
              </a:rPr>
              <a:t> (or significance level) chosen before testing</a:t>
            </a:r>
          </a:p>
          <a:p>
            <a:pPr marL="571500" lvl="1" indent="0">
              <a:lnSpc>
                <a:spcPct val="115000"/>
              </a:lnSpc>
              <a:spcAft>
                <a:spcPts val="1200"/>
              </a:spcAft>
              <a:buSzPts val="1800"/>
              <a:buNone/>
            </a:pPr>
            <a:r>
              <a:rPr lang="en" sz="1600" dirty="0">
                <a:latin typeface="Segoe UI" panose="020B0502040204020203" pitchFamily="34" charset="0"/>
                <a:cs typeface="Segoe UI" panose="020B0502040204020203" pitchFamily="34" charset="0"/>
              </a:rPr>
              <a:t>P-value cutoff - how strong you require the evidence against the null hypothesis to be before rejecting it (often is 0.01 or 0.05).</a:t>
            </a:r>
          </a:p>
          <a:p>
            <a:pPr marL="571500" lvl="1" indent="0">
              <a:lnSpc>
                <a:spcPct val="115000"/>
              </a:lnSpc>
              <a:spcAft>
                <a:spcPts val="600"/>
              </a:spcAft>
              <a:buSzPts val="1800"/>
              <a:buNone/>
            </a:pPr>
            <a:r>
              <a:rPr lang="en" sz="1600" dirty="0">
                <a:latin typeface="Segoe UI" panose="020B0502040204020203" pitchFamily="34" charset="0"/>
                <a:cs typeface="Segoe UI" panose="020B0502040204020203" pitchFamily="34" charset="0"/>
              </a:rPr>
              <a:t>P-Value is small → seeing observed value is highly </a:t>
            </a:r>
            <a:r>
              <a:rPr lang="en" sz="1600" b="1" dirty="0">
                <a:latin typeface="Segoe UI" panose="020B0502040204020203" pitchFamily="34" charset="0"/>
                <a:cs typeface="Segoe UI" panose="020B0502040204020203" pitchFamily="34" charset="0"/>
              </a:rPr>
              <a:t>unlikely</a:t>
            </a:r>
            <a:r>
              <a:rPr lang="en" sz="1600" dirty="0">
                <a:latin typeface="Segoe UI" panose="020B0502040204020203" pitchFamily="34" charset="0"/>
                <a:cs typeface="Segoe UI" panose="020B0502040204020203" pitchFamily="34" charset="0"/>
              </a:rPr>
              <a:t> assuming the null is true</a:t>
            </a:r>
            <a:endParaRPr sz="1600" dirty="0">
              <a:latin typeface="Segoe UI" panose="020B0502040204020203" pitchFamily="34" charset="0"/>
              <a:cs typeface="Segoe UI" panose="020B0502040204020203" pitchFamily="34" charset="0"/>
            </a:endParaRPr>
          </a:p>
          <a:p>
            <a:pPr marL="0" lvl="0" indent="0" algn="l" rtl="0">
              <a:spcBef>
                <a:spcPts val="480"/>
              </a:spcBef>
              <a:spcAft>
                <a:spcPts val="0"/>
              </a:spcAft>
              <a:buClr>
                <a:schemeClr val="dk1"/>
              </a:buClr>
              <a:buSzPts val="1100"/>
              <a:buFont typeface="Arial"/>
              <a:buNone/>
            </a:pPr>
            <a:r>
              <a:rPr lang="en" sz="1600" dirty="0">
                <a:latin typeface="Segoe UI" panose="020B0502040204020203" pitchFamily="34" charset="0"/>
                <a:cs typeface="Segoe UI" panose="020B0502040204020203" pitchFamily="34" charset="0"/>
              </a:rPr>
              <a:t>	→ but we saw the observed value in real world...</a:t>
            </a:r>
            <a:endParaRPr sz="1600" dirty="0">
              <a:latin typeface="Segoe UI" panose="020B0502040204020203" pitchFamily="34" charset="0"/>
              <a:cs typeface="Segoe UI" panose="020B0502040204020203" pitchFamily="34" charset="0"/>
            </a:endParaRPr>
          </a:p>
          <a:p>
            <a:pPr marL="0" lvl="0" indent="0" algn="l" rtl="0">
              <a:spcBef>
                <a:spcPts val="480"/>
              </a:spcBef>
              <a:spcAft>
                <a:spcPts val="0"/>
              </a:spcAft>
              <a:buClr>
                <a:schemeClr val="dk1"/>
              </a:buClr>
              <a:buSzPts val="1100"/>
              <a:buFont typeface="Arial"/>
              <a:buNone/>
            </a:pPr>
            <a:r>
              <a:rPr lang="en" sz="1600" dirty="0">
                <a:latin typeface="Segoe UI" panose="020B0502040204020203" pitchFamily="34" charset="0"/>
                <a:cs typeface="Segoe UI" panose="020B0502040204020203" pitchFamily="34" charset="0"/>
              </a:rPr>
              <a:t>	→ data is not consistent with the null</a:t>
            </a:r>
            <a:endParaRPr sz="1600" dirty="0">
              <a:latin typeface="Segoe UI" panose="020B0502040204020203" pitchFamily="34" charset="0"/>
              <a:cs typeface="Segoe UI" panose="020B0502040204020203" pitchFamily="34" charset="0"/>
            </a:endParaRPr>
          </a:p>
          <a:p>
            <a:pPr marL="0" lvl="0" indent="0" algn="l" rtl="0">
              <a:spcBef>
                <a:spcPts val="480"/>
              </a:spcBef>
              <a:spcAft>
                <a:spcPts val="0"/>
              </a:spcAft>
              <a:buClr>
                <a:schemeClr val="dk1"/>
              </a:buClr>
              <a:buSzPts val="1100"/>
              <a:buFont typeface="Arial"/>
              <a:buNone/>
            </a:pPr>
            <a:endParaRPr sz="1600" dirty="0">
              <a:latin typeface="Segoe UI" panose="020B0502040204020203" pitchFamily="34" charset="0"/>
              <a:cs typeface="Segoe UI" panose="020B0502040204020203" pitchFamily="34" charset="0"/>
            </a:endParaRPr>
          </a:p>
          <a:p>
            <a:pPr marL="0" lvl="0" indent="0" algn="l" rtl="0">
              <a:spcBef>
                <a:spcPts val="480"/>
              </a:spcBef>
              <a:spcAft>
                <a:spcPts val="0"/>
              </a:spcAft>
              <a:buClr>
                <a:schemeClr val="dk1"/>
              </a:buClr>
              <a:buSzPts val="1100"/>
              <a:buFont typeface="Arial"/>
              <a:buNone/>
            </a:pPr>
            <a:r>
              <a:rPr lang="en" sz="1600" dirty="0">
                <a:latin typeface="Segoe UI" panose="020B0502040204020203" pitchFamily="34" charset="0"/>
                <a:cs typeface="Segoe UI" panose="020B0502040204020203" pitchFamily="34" charset="0"/>
              </a:rPr>
              <a:t>  P-Value &lt; cutoff, then reject the null</a:t>
            </a:r>
            <a:endParaRPr sz="1600" dirty="0">
              <a:latin typeface="Segoe UI" panose="020B0502040204020203" pitchFamily="34" charset="0"/>
              <a:cs typeface="Segoe UI" panose="020B0502040204020203" pitchFamily="34" charset="0"/>
            </a:endParaRPr>
          </a:p>
          <a:p>
            <a:pPr marL="0" lvl="0" indent="0" algn="l" rtl="0">
              <a:spcBef>
                <a:spcPts val="480"/>
              </a:spcBef>
              <a:spcAft>
                <a:spcPts val="0"/>
              </a:spcAft>
              <a:buClr>
                <a:schemeClr val="dk1"/>
              </a:buClr>
              <a:buSzPts val="1100"/>
              <a:buFont typeface="Arial"/>
              <a:buNone/>
            </a:pPr>
            <a:r>
              <a:rPr lang="en" sz="1600" dirty="0">
                <a:latin typeface="Segoe UI" panose="020B0502040204020203" pitchFamily="34" charset="0"/>
                <a:cs typeface="Segoe UI" panose="020B0502040204020203" pitchFamily="34" charset="0"/>
              </a:rPr>
              <a:t>  P-Value &gt; cutoff, then fail to reject the null</a:t>
            </a:r>
            <a:endParaRPr sz="1600" dirty="0">
              <a:latin typeface="Segoe UI" panose="020B0502040204020203" pitchFamily="34" charset="0"/>
              <a:cs typeface="Segoe UI" panose="020B0502040204020203" pitchFamily="34" charset="0"/>
            </a:endParaRPr>
          </a:p>
          <a:p>
            <a:pPr marL="0" lvl="0" indent="0" algn="l" rtl="0">
              <a:spcBef>
                <a:spcPts val="480"/>
              </a:spcBef>
              <a:spcAft>
                <a:spcPts val="0"/>
              </a:spcAft>
              <a:buNone/>
            </a:pPr>
            <a:endParaRPr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7510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Shape 110"/>
        <p:cNvGrpSpPr/>
        <p:nvPr/>
      </p:nvGrpSpPr>
      <p:grpSpPr>
        <a:xfrm>
          <a:off x="0" y="0"/>
          <a:ext cx="0" cy="0"/>
          <a:chOff x="0" y="0"/>
          <a:chExt cx="0" cy="0"/>
        </a:xfrm>
      </p:grpSpPr>
      <p:sp>
        <p:nvSpPr>
          <p:cNvPr id="113" name="Rectangle 115">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Rectangle 117">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5" name="Straight Connector 119">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7" name="Rectangle 1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Rectangle 125">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570545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Google Shape;111;p20"/>
          <p:cNvSpPr txBox="1">
            <a:spLocks noGrp="1"/>
          </p:cNvSpPr>
          <p:nvPr>
            <p:ph type="title"/>
          </p:nvPr>
        </p:nvSpPr>
        <p:spPr>
          <a:xfrm>
            <a:off x="3915696" y="723900"/>
            <a:ext cx="4963058" cy="1249465"/>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6000" spc="-50" dirty="0">
                <a:solidFill>
                  <a:srgbClr val="FFFFFF"/>
                </a:solidFill>
                <a:latin typeface="Segoe UI" panose="020B0502040204020203" pitchFamily="34" charset="0"/>
                <a:cs typeface="Segoe UI" panose="020B0502040204020203" pitchFamily="34" charset="0"/>
              </a:rPr>
              <a:t>Probability</a:t>
            </a: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0" y="205978"/>
            <a:ext cx="9144000" cy="67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0" dirty="0">
                <a:latin typeface="Segoe UI" panose="020B0502040204020203" pitchFamily="34" charset="0"/>
                <a:cs typeface="Segoe UI" panose="020B0502040204020203" pitchFamily="34" charset="0"/>
              </a:rPr>
              <a:t>Practice: Adeel Loses</a:t>
            </a:r>
            <a:endParaRPr b="0" dirty="0">
              <a:latin typeface="Segoe UI" panose="020B0502040204020203" pitchFamily="34" charset="0"/>
              <a:cs typeface="Segoe UI" panose="020B0502040204020203" pitchFamily="34" charset="0"/>
            </a:endParaRPr>
          </a:p>
        </p:txBody>
      </p:sp>
      <p:sp>
        <p:nvSpPr>
          <p:cNvPr id="117" name="Google Shape;117;p18"/>
          <p:cNvSpPr txBox="1">
            <a:spLocks noGrp="1"/>
          </p:cNvSpPr>
          <p:nvPr>
            <p:ph type="body" idx="1"/>
          </p:nvPr>
        </p:nvSpPr>
        <p:spPr>
          <a:xfrm>
            <a:off x="648821" y="1324534"/>
            <a:ext cx="7842998" cy="30289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SzPts val="1800"/>
              <a:buNone/>
            </a:pPr>
            <a:r>
              <a:rPr lang="en" sz="1600" dirty="0">
                <a:latin typeface="Segoe UI" panose="020B0502040204020203" pitchFamily="34" charset="0"/>
                <a:cs typeface="Segoe UI" panose="020B0502040204020203" pitchFamily="34" charset="0"/>
              </a:rPr>
              <a:t>Adeel loves playing at the casino. His favorite game is craps, a dice rolling game. One day, he doesn’t do very well (only getting 7 sixes in 100 rolls of the die), and he suspects the house has been using loaded dice! In other words, he thinks the casino’s dice are less likely to roll a 6 than normal dice.</a:t>
            </a:r>
            <a:endParaRPr sz="1600" dirty="0">
              <a:latin typeface="Segoe UI" panose="020B0502040204020203" pitchFamily="34" charset="0"/>
              <a:cs typeface="Segoe UI" panose="020B0502040204020203" pitchFamily="34" charset="0"/>
            </a:endParaRPr>
          </a:p>
          <a:p>
            <a:pPr marL="457200" lvl="0" indent="-355600" algn="l" rtl="0">
              <a:lnSpc>
                <a:spcPct val="115000"/>
              </a:lnSpc>
              <a:spcBef>
                <a:spcPts val="600"/>
              </a:spcBef>
              <a:spcAft>
                <a:spcPts val="0"/>
              </a:spcAft>
              <a:buSzPct val="100000"/>
              <a:buChar char="●"/>
            </a:pPr>
            <a:r>
              <a:rPr lang="en" sz="1600" dirty="0">
                <a:latin typeface="Segoe UI" panose="020B0502040204020203" pitchFamily="34" charset="0"/>
                <a:cs typeface="Segoe UI" panose="020B0502040204020203" pitchFamily="34" charset="0"/>
              </a:rPr>
              <a:t>What should his null hypothesis be?</a:t>
            </a:r>
            <a:endParaRPr sz="1600" dirty="0">
              <a:latin typeface="Segoe UI" panose="020B0502040204020203" pitchFamily="34" charset="0"/>
              <a:cs typeface="Segoe UI" panose="020B0502040204020203" pitchFamily="34" charset="0"/>
            </a:endParaRPr>
          </a:p>
          <a:p>
            <a:pPr marL="457200" lvl="0" indent="-355600" algn="l" rtl="0">
              <a:lnSpc>
                <a:spcPct val="115000"/>
              </a:lnSpc>
              <a:spcBef>
                <a:spcPts val="600"/>
              </a:spcBef>
              <a:spcAft>
                <a:spcPts val="0"/>
              </a:spcAft>
              <a:buSzPct val="100000"/>
              <a:buChar char="●"/>
            </a:pPr>
            <a:r>
              <a:rPr lang="en" sz="1600" dirty="0">
                <a:latin typeface="Segoe UI" panose="020B0502040204020203" pitchFamily="34" charset="0"/>
                <a:cs typeface="Segoe UI" panose="020B0502040204020203" pitchFamily="34" charset="0"/>
              </a:rPr>
              <a:t>What should his alternative hypothesis be?</a:t>
            </a:r>
            <a:endParaRPr sz="1600" dirty="0">
              <a:latin typeface="Segoe UI" panose="020B0502040204020203" pitchFamily="34" charset="0"/>
              <a:cs typeface="Segoe UI" panose="020B0502040204020203" pitchFamily="34" charset="0"/>
            </a:endParaRPr>
          </a:p>
          <a:p>
            <a:pPr marL="457200" lvl="0" indent="-355600" algn="l" rtl="0">
              <a:lnSpc>
                <a:spcPct val="115000"/>
              </a:lnSpc>
              <a:spcBef>
                <a:spcPts val="600"/>
              </a:spcBef>
              <a:spcAft>
                <a:spcPts val="0"/>
              </a:spcAft>
              <a:buSzPct val="100000"/>
              <a:buChar char="●"/>
            </a:pPr>
            <a:r>
              <a:rPr lang="en" sz="1600" dirty="0">
                <a:latin typeface="Segoe UI" panose="020B0502040204020203" pitchFamily="34" charset="0"/>
                <a:cs typeface="Segoe UI" panose="020B0502040204020203" pitchFamily="34" charset="0"/>
              </a:rPr>
              <a:t>What test statistic should he use?</a:t>
            </a:r>
            <a:endParaRPr sz="1600" dirty="0">
              <a:latin typeface="Segoe UI" panose="020B0502040204020203" pitchFamily="34" charset="0"/>
              <a:cs typeface="Segoe UI" panose="020B0502040204020203" pitchFamily="34" charset="0"/>
            </a:endParaRPr>
          </a:p>
          <a:p>
            <a:pPr marL="457200" lvl="0" indent="-355600" algn="l" rtl="0">
              <a:lnSpc>
                <a:spcPct val="115000"/>
              </a:lnSpc>
              <a:spcBef>
                <a:spcPts val="600"/>
              </a:spcBef>
              <a:spcAft>
                <a:spcPts val="0"/>
              </a:spcAft>
              <a:buSzPct val="100000"/>
              <a:buChar char="●"/>
            </a:pPr>
            <a:r>
              <a:rPr lang="en" sz="1600" dirty="0">
                <a:latin typeface="Segoe UI" panose="020B0502040204020203" pitchFamily="34" charset="0"/>
                <a:cs typeface="Segoe UI" panose="020B0502040204020203" pitchFamily="34" charset="0"/>
              </a:rPr>
              <a:t>What's the observed value of the test statistic?</a:t>
            </a:r>
            <a:endParaRPr sz="1600" dirty="0">
              <a:latin typeface="Segoe UI" panose="020B0502040204020203" pitchFamily="34" charset="0"/>
              <a:cs typeface="Segoe UI" panose="020B0502040204020203" pitchFamily="34" charset="0"/>
            </a:endParaRPr>
          </a:p>
          <a:p>
            <a:pPr marL="457200" lvl="0" indent="-355600" algn="l" rtl="0">
              <a:spcBef>
                <a:spcPts val="600"/>
              </a:spcBef>
              <a:spcAft>
                <a:spcPts val="0"/>
              </a:spcAft>
              <a:buSzPct val="100000"/>
              <a:buChar char="●"/>
            </a:pPr>
            <a:r>
              <a:rPr lang="en" sz="1600" dirty="0">
                <a:latin typeface="Segoe UI" panose="020B0502040204020203" pitchFamily="34" charset="0"/>
                <a:cs typeface="Segoe UI" panose="020B0502040204020203" pitchFamily="34" charset="0"/>
              </a:rPr>
              <a:t>What size of values of the test statistic do you </a:t>
            </a:r>
          </a:p>
          <a:p>
            <a:pPr marL="101600" lvl="0" indent="0" algn="l" rtl="0">
              <a:spcBef>
                <a:spcPts val="0"/>
              </a:spcBef>
              <a:spcAft>
                <a:spcPts val="0"/>
              </a:spcAft>
              <a:buSzPts val="2000"/>
              <a:buNone/>
            </a:pPr>
            <a:r>
              <a:rPr lang="en" sz="1600" dirty="0">
                <a:latin typeface="Segoe UI" panose="020B0502040204020203" pitchFamily="34" charset="0"/>
                <a:cs typeface="Segoe UI" panose="020B0502040204020203" pitchFamily="34" charset="0"/>
              </a:rPr>
              <a:t>       expect if the alternative is true?</a:t>
            </a:r>
            <a:endParaRPr sz="1600" dirty="0">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SzPts val="1800"/>
              <a:buNone/>
            </a:pPr>
            <a:endParaRPr sz="1600" dirty="0">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SzPts val="1800"/>
              <a:buNone/>
            </a:pPr>
            <a:endParaRPr sz="1600" dirty="0">
              <a:latin typeface="Segoe UI" panose="020B0502040204020203" pitchFamily="34" charset="0"/>
              <a:cs typeface="Segoe UI" panose="020B0502040204020203"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0" y="205978"/>
            <a:ext cx="9144000" cy="67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0" dirty="0"/>
              <a:t>Practice: Adeel Loses</a:t>
            </a:r>
            <a:endParaRPr b="0" dirty="0"/>
          </a:p>
        </p:txBody>
      </p:sp>
      <p:sp>
        <p:nvSpPr>
          <p:cNvPr id="123" name="Google Shape;123;p19"/>
          <p:cNvSpPr txBox="1">
            <a:spLocks noGrp="1"/>
          </p:cNvSpPr>
          <p:nvPr>
            <p:ph type="body" idx="1"/>
          </p:nvPr>
        </p:nvSpPr>
        <p:spPr>
          <a:xfrm>
            <a:off x="531159" y="1425387"/>
            <a:ext cx="6246160" cy="2494431"/>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1200"/>
              </a:spcAft>
              <a:buSzPct val="100000"/>
              <a:buChar char="●"/>
            </a:pPr>
            <a:r>
              <a:rPr lang="en" sz="1600" dirty="0">
                <a:latin typeface="Segoe UI" panose="020B0502040204020203" pitchFamily="34" charset="0"/>
                <a:cs typeface="Segoe UI" panose="020B0502040204020203" pitchFamily="34" charset="0"/>
              </a:rPr>
              <a:t>What should his null hypothesis be?</a:t>
            </a:r>
            <a:r>
              <a:rPr lang="en" sz="1600" dirty="0">
                <a:solidFill>
                  <a:srgbClr val="D0E0E3"/>
                </a:solidFill>
                <a:latin typeface="Segoe UI" panose="020B0502040204020203" pitchFamily="34" charset="0"/>
                <a:cs typeface="Segoe UI" panose="020B0502040204020203" pitchFamily="34" charset="0"/>
              </a:rPr>
              <a:t> </a:t>
            </a:r>
            <a:r>
              <a:rPr lang="en" sz="1600" dirty="0">
                <a:solidFill>
                  <a:srgbClr val="C4820E"/>
                </a:solidFill>
                <a:latin typeface="Segoe UI" panose="020B0502040204020203" pitchFamily="34" charset="0"/>
                <a:cs typeface="Segoe UI" panose="020B0502040204020203" pitchFamily="34" charset="0"/>
              </a:rPr>
              <a:t>Each roll is a 6 with probability ⅙, and any deviation in his sample is due to chance.</a:t>
            </a:r>
            <a:endParaRPr sz="1600" dirty="0">
              <a:solidFill>
                <a:srgbClr val="C4820E"/>
              </a:solidFill>
              <a:latin typeface="Segoe UI" panose="020B0502040204020203" pitchFamily="34" charset="0"/>
              <a:cs typeface="Segoe UI" panose="020B0502040204020203" pitchFamily="34" charset="0"/>
            </a:endParaRPr>
          </a:p>
          <a:p>
            <a:pPr marL="457200" lvl="0" indent="-355600" algn="l" rtl="0">
              <a:lnSpc>
                <a:spcPct val="115000"/>
              </a:lnSpc>
              <a:spcBef>
                <a:spcPts val="0"/>
              </a:spcBef>
              <a:spcAft>
                <a:spcPts val="1200"/>
              </a:spcAft>
              <a:buSzPct val="100000"/>
              <a:buChar char="●"/>
            </a:pPr>
            <a:r>
              <a:rPr lang="en" sz="1600" dirty="0">
                <a:latin typeface="Segoe UI" panose="020B0502040204020203" pitchFamily="34" charset="0"/>
                <a:cs typeface="Segoe UI" panose="020B0502040204020203" pitchFamily="34" charset="0"/>
              </a:rPr>
              <a:t>What should his alternative hypothesis be? </a:t>
            </a:r>
            <a:r>
              <a:rPr lang="en" sz="1600" dirty="0">
                <a:solidFill>
                  <a:srgbClr val="C4820E"/>
                </a:solidFill>
                <a:latin typeface="Segoe UI" panose="020B0502040204020203" pitchFamily="34" charset="0"/>
                <a:cs typeface="Segoe UI" panose="020B0502040204020203" pitchFamily="34" charset="0"/>
              </a:rPr>
              <a:t>Each roll is a 6 with probability less than ⅙. </a:t>
            </a:r>
            <a:endParaRPr sz="1600" dirty="0">
              <a:solidFill>
                <a:srgbClr val="C4820E"/>
              </a:solidFill>
              <a:latin typeface="Segoe UI" panose="020B0502040204020203" pitchFamily="34" charset="0"/>
              <a:cs typeface="Segoe UI" panose="020B0502040204020203" pitchFamily="34" charset="0"/>
            </a:endParaRPr>
          </a:p>
          <a:p>
            <a:pPr marL="457200" lvl="0" indent="-355600" algn="l" rtl="0">
              <a:lnSpc>
                <a:spcPct val="115000"/>
              </a:lnSpc>
              <a:spcBef>
                <a:spcPts val="0"/>
              </a:spcBef>
              <a:spcAft>
                <a:spcPts val="1200"/>
              </a:spcAft>
              <a:buSzPct val="100000"/>
              <a:buChar char="●"/>
            </a:pPr>
            <a:r>
              <a:rPr lang="en" sz="1600" dirty="0">
                <a:latin typeface="Segoe UI" panose="020B0502040204020203" pitchFamily="34" charset="0"/>
                <a:cs typeface="Segoe UI" panose="020B0502040204020203" pitchFamily="34" charset="0"/>
              </a:rPr>
              <a:t>What test statistic should he use?</a:t>
            </a:r>
            <a:r>
              <a:rPr lang="en" sz="1600" dirty="0">
                <a:solidFill>
                  <a:srgbClr val="6D9EEB"/>
                </a:solidFill>
                <a:latin typeface="Segoe UI" panose="020B0502040204020203" pitchFamily="34" charset="0"/>
                <a:cs typeface="Segoe UI" panose="020B0502040204020203" pitchFamily="34" charset="0"/>
              </a:rPr>
              <a:t> </a:t>
            </a:r>
            <a:r>
              <a:rPr lang="en" sz="1600" dirty="0">
                <a:solidFill>
                  <a:srgbClr val="C4820E"/>
                </a:solidFill>
                <a:latin typeface="Segoe UI" panose="020B0502040204020203" pitchFamily="34" charset="0"/>
                <a:cs typeface="Segoe UI" panose="020B0502040204020203" pitchFamily="34" charset="0"/>
              </a:rPr>
              <a:t>Proportion of 6s in 100 rolls.</a:t>
            </a:r>
            <a:endParaRPr sz="1600" dirty="0">
              <a:solidFill>
                <a:srgbClr val="C4820E"/>
              </a:solidFill>
              <a:latin typeface="Segoe UI" panose="020B0502040204020203" pitchFamily="34" charset="0"/>
              <a:cs typeface="Segoe UI" panose="020B0502040204020203" pitchFamily="34" charset="0"/>
            </a:endParaRPr>
          </a:p>
          <a:p>
            <a:pPr marL="457200" lvl="0" indent="-355600" algn="l" rtl="0">
              <a:spcBef>
                <a:spcPts val="0"/>
              </a:spcBef>
              <a:spcAft>
                <a:spcPts val="1200"/>
              </a:spcAft>
              <a:buSzPct val="100000"/>
              <a:buChar char="●"/>
            </a:pPr>
            <a:r>
              <a:rPr lang="en" sz="1600" dirty="0">
                <a:latin typeface="Segoe UI" panose="020B0502040204020203" pitchFamily="34" charset="0"/>
                <a:cs typeface="Segoe UI" panose="020B0502040204020203" pitchFamily="34" charset="0"/>
              </a:rPr>
              <a:t>What is the observed value? </a:t>
            </a:r>
            <a:r>
              <a:rPr lang="en" sz="1600" dirty="0">
                <a:solidFill>
                  <a:srgbClr val="C4820E"/>
                </a:solidFill>
                <a:latin typeface="Segoe UI" panose="020B0502040204020203" pitchFamily="34" charset="0"/>
                <a:cs typeface="Segoe UI" panose="020B0502040204020203" pitchFamily="34" charset="0"/>
              </a:rPr>
              <a:t>7/100</a:t>
            </a:r>
            <a:endParaRPr sz="1600" dirty="0">
              <a:solidFill>
                <a:srgbClr val="C4820E"/>
              </a:solidFill>
              <a:latin typeface="Segoe UI" panose="020B0502040204020203" pitchFamily="34" charset="0"/>
              <a:cs typeface="Segoe UI" panose="020B0502040204020203" pitchFamily="34" charset="0"/>
            </a:endParaRPr>
          </a:p>
          <a:p>
            <a:pPr marL="457200" lvl="0" indent="-355600" algn="l" rtl="0">
              <a:spcBef>
                <a:spcPts val="0"/>
              </a:spcBef>
              <a:spcAft>
                <a:spcPts val="1200"/>
              </a:spcAft>
              <a:buSzPct val="100000"/>
              <a:buChar char="●"/>
            </a:pPr>
            <a:r>
              <a:rPr lang="en" sz="1600" dirty="0">
                <a:latin typeface="Segoe UI" panose="020B0502040204020203" pitchFamily="34" charset="0"/>
                <a:cs typeface="Segoe UI" panose="020B0502040204020203" pitchFamily="34" charset="0"/>
              </a:rPr>
              <a:t>What size of values of the test statistic do you expect if the alternative is true? </a:t>
            </a:r>
            <a:r>
              <a:rPr lang="en" sz="1600" dirty="0">
                <a:solidFill>
                  <a:srgbClr val="C4820E"/>
                </a:solidFill>
                <a:latin typeface="Segoe UI" panose="020B0502040204020203" pitchFamily="34" charset="0"/>
                <a:cs typeface="Segoe UI" panose="020B0502040204020203" pitchFamily="34" charset="0"/>
              </a:rPr>
              <a:t>small!</a:t>
            </a:r>
            <a:endParaRPr sz="1600" dirty="0">
              <a:solidFill>
                <a:srgbClr val="C4820E"/>
              </a:solidFill>
              <a:latin typeface="Segoe UI" panose="020B0502040204020203" pitchFamily="34" charset="0"/>
              <a:cs typeface="Segoe UI" panose="020B0502040204020203" pitchFamily="34" charset="0"/>
            </a:endParaRPr>
          </a:p>
          <a:p>
            <a:pPr marL="457200" lvl="0" indent="0" algn="l" rtl="0">
              <a:lnSpc>
                <a:spcPct val="115000"/>
              </a:lnSpc>
              <a:spcBef>
                <a:spcPts val="0"/>
              </a:spcBef>
              <a:spcAft>
                <a:spcPts val="0"/>
              </a:spcAft>
              <a:buNone/>
            </a:pPr>
            <a:endParaRPr sz="1600" dirty="0">
              <a:solidFill>
                <a:srgbClr val="6D9EEB"/>
              </a:solidFill>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SzPts val="1800"/>
              <a:buNone/>
            </a:pPr>
            <a:endParaRPr sz="1600" dirty="0">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SzPts val="1800"/>
              <a:buNone/>
            </a:pPr>
            <a:endParaRPr sz="1600" dirty="0">
              <a:latin typeface="Segoe UI" panose="020B0502040204020203" pitchFamily="34" charset="0"/>
              <a:cs typeface="Segoe UI" panose="020B0502040204020203"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0" y="205978"/>
            <a:ext cx="9144000" cy="67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0">
                <a:latin typeface="Segoe UI" panose="020B0502040204020203" pitchFamily="34" charset="0"/>
                <a:cs typeface="Segoe UI" panose="020B0502040204020203" pitchFamily="34" charset="0"/>
              </a:rPr>
              <a:t>Practice: Adeel Loses</a:t>
            </a:r>
            <a:endParaRPr b="0">
              <a:latin typeface="Segoe UI" panose="020B0502040204020203" pitchFamily="34" charset="0"/>
              <a:cs typeface="Segoe UI" panose="020B0502040204020203" pitchFamily="34" charset="0"/>
            </a:endParaRPr>
          </a:p>
          <a:p>
            <a:pPr marL="0" lvl="0" indent="0" algn="ctr" rtl="0">
              <a:lnSpc>
                <a:spcPct val="100000"/>
              </a:lnSpc>
              <a:spcBef>
                <a:spcPts val="0"/>
              </a:spcBef>
              <a:spcAft>
                <a:spcPts val="0"/>
              </a:spcAft>
              <a:buSzPts val="2800"/>
              <a:buNone/>
            </a:pPr>
            <a:endParaRPr b="0">
              <a:latin typeface="Segoe UI" panose="020B0502040204020203" pitchFamily="34" charset="0"/>
              <a:cs typeface="Segoe UI" panose="020B0502040204020203" pitchFamily="34" charset="0"/>
            </a:endParaRPr>
          </a:p>
        </p:txBody>
      </p:sp>
      <p:sp>
        <p:nvSpPr>
          <p:cNvPr id="129" name="Google Shape;129;p20"/>
          <p:cNvSpPr txBox="1">
            <a:spLocks noGrp="1"/>
          </p:cNvSpPr>
          <p:nvPr>
            <p:ph type="body" idx="1"/>
          </p:nvPr>
        </p:nvSpPr>
        <p:spPr>
          <a:xfrm>
            <a:off x="888715" y="1455436"/>
            <a:ext cx="6546300" cy="312328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dirty="0">
                <a:latin typeface="Segoe UI" panose="020B0502040204020203" pitchFamily="34" charset="0"/>
                <a:cs typeface="Segoe UI" panose="020B0502040204020203" pitchFamily="34" charset="0"/>
              </a:rPr>
              <a:t>Simulate Adeel's test statistic 10000 times and compute the p-value</a:t>
            </a:r>
            <a:endParaRPr sz="1600" dirty="0">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SzPts val="1800"/>
              <a:buNone/>
            </a:pPr>
            <a:endParaRPr sz="1600" dirty="0">
              <a:latin typeface="Segoe UI" panose="020B0502040204020203" pitchFamily="34" charset="0"/>
              <a:ea typeface="Roboto Mono"/>
              <a:cs typeface="Segoe UI" panose="020B0502040204020203" pitchFamily="34" charset="0"/>
              <a:sym typeface="Roboto Mono"/>
            </a:endParaRPr>
          </a:p>
          <a:p>
            <a:pPr marL="0" lvl="0" indent="0" algn="l" rtl="0">
              <a:lnSpc>
                <a:spcPct val="115000"/>
              </a:lnSpc>
              <a:spcBef>
                <a:spcPts val="0"/>
              </a:spcBef>
              <a:spcAft>
                <a:spcPts val="0"/>
              </a:spcAft>
              <a:buSzPts val="1800"/>
              <a:buNone/>
            </a:pPr>
            <a:r>
              <a:rPr lang="en" sz="1400" dirty="0">
                <a:solidFill>
                  <a:srgbClr val="FF0000"/>
                </a:solidFill>
                <a:latin typeface="Segoe UI" panose="020B0502040204020203" pitchFamily="34" charset="0"/>
                <a:ea typeface="Roboto Mono"/>
                <a:cs typeface="Segoe UI" panose="020B0502040204020203" pitchFamily="34" charset="0"/>
                <a:sym typeface="Roboto Mono"/>
              </a:rPr>
              <a:t>fair_die = make_array(⅙,⅙,⅙,⅙,⅙,⅙)</a:t>
            </a:r>
            <a:br>
              <a:rPr lang="en" sz="1400" dirty="0">
                <a:solidFill>
                  <a:srgbClr val="FF0000"/>
                </a:solidFill>
                <a:latin typeface="Segoe UI" panose="020B0502040204020203" pitchFamily="34" charset="0"/>
                <a:ea typeface="Roboto Mono"/>
                <a:cs typeface="Segoe UI" panose="020B0502040204020203" pitchFamily="34" charset="0"/>
                <a:sym typeface="Roboto Mono"/>
              </a:rPr>
            </a:br>
            <a:endParaRPr sz="1400" dirty="0">
              <a:solidFill>
                <a:srgbClr val="FF0000"/>
              </a:solidFill>
              <a:latin typeface="Segoe UI" panose="020B0502040204020203" pitchFamily="34" charset="0"/>
              <a:ea typeface="Roboto Mono"/>
              <a:cs typeface="Segoe UI" panose="020B0502040204020203" pitchFamily="34" charset="0"/>
              <a:sym typeface="Roboto Mono"/>
            </a:endParaRPr>
          </a:p>
          <a:p>
            <a:pPr marL="0" lvl="0" indent="0" algn="l" rtl="0">
              <a:lnSpc>
                <a:spcPct val="115000"/>
              </a:lnSpc>
              <a:spcBef>
                <a:spcPts val="0"/>
              </a:spcBef>
              <a:spcAft>
                <a:spcPts val="0"/>
              </a:spcAft>
              <a:buSzPts val="1800"/>
              <a:buNone/>
            </a:pPr>
            <a:r>
              <a:rPr lang="en" sz="1400" dirty="0">
                <a:solidFill>
                  <a:srgbClr val="FF0000"/>
                </a:solidFill>
                <a:latin typeface="Segoe UI" panose="020B0502040204020203" pitchFamily="34" charset="0"/>
                <a:ea typeface="Roboto Mono"/>
                <a:cs typeface="Segoe UI" panose="020B0502040204020203" pitchFamily="34" charset="0"/>
                <a:sym typeface="Roboto Mono"/>
              </a:rPr>
              <a:t>proportions = make_array()</a:t>
            </a:r>
            <a:br>
              <a:rPr lang="en" sz="1400" dirty="0">
                <a:solidFill>
                  <a:srgbClr val="FF0000"/>
                </a:solidFill>
                <a:latin typeface="Segoe UI" panose="020B0502040204020203" pitchFamily="34" charset="0"/>
                <a:ea typeface="Roboto Mono"/>
                <a:cs typeface="Segoe UI" panose="020B0502040204020203" pitchFamily="34" charset="0"/>
                <a:sym typeface="Roboto Mono"/>
              </a:rPr>
            </a:br>
            <a:endParaRPr sz="1400" dirty="0">
              <a:solidFill>
                <a:srgbClr val="FF0000"/>
              </a:solidFill>
              <a:latin typeface="Segoe UI" panose="020B0502040204020203" pitchFamily="34" charset="0"/>
              <a:ea typeface="Roboto Mono"/>
              <a:cs typeface="Segoe UI" panose="020B0502040204020203" pitchFamily="34" charset="0"/>
              <a:sym typeface="Roboto Mono"/>
            </a:endParaRPr>
          </a:p>
          <a:p>
            <a:pPr marL="0" lvl="0" indent="0" algn="l" rtl="0">
              <a:lnSpc>
                <a:spcPct val="115000"/>
              </a:lnSpc>
              <a:spcBef>
                <a:spcPts val="0"/>
              </a:spcBef>
              <a:spcAft>
                <a:spcPts val="0"/>
              </a:spcAft>
              <a:buSzPts val="1800"/>
              <a:buNone/>
            </a:pPr>
            <a:r>
              <a:rPr lang="en" sz="1400" dirty="0">
                <a:solidFill>
                  <a:srgbClr val="FF0000"/>
                </a:solidFill>
                <a:latin typeface="Segoe UI" panose="020B0502040204020203" pitchFamily="34" charset="0"/>
                <a:ea typeface="Roboto Mono"/>
                <a:cs typeface="Segoe UI" panose="020B0502040204020203" pitchFamily="34" charset="0"/>
                <a:sym typeface="Roboto Mono"/>
              </a:rPr>
              <a:t>for i in np.arange(10000):</a:t>
            </a:r>
            <a:br>
              <a:rPr lang="en" sz="1400" dirty="0">
                <a:solidFill>
                  <a:srgbClr val="FF0000"/>
                </a:solidFill>
                <a:latin typeface="Segoe UI" panose="020B0502040204020203" pitchFamily="34" charset="0"/>
                <a:ea typeface="Roboto Mono"/>
                <a:cs typeface="Segoe UI" panose="020B0502040204020203" pitchFamily="34" charset="0"/>
                <a:sym typeface="Roboto Mono"/>
              </a:rPr>
            </a:br>
            <a:r>
              <a:rPr lang="en" sz="1400" dirty="0">
                <a:solidFill>
                  <a:srgbClr val="FF0000"/>
                </a:solidFill>
                <a:latin typeface="Segoe UI" panose="020B0502040204020203" pitchFamily="34" charset="0"/>
                <a:ea typeface="Roboto Mono"/>
                <a:cs typeface="Segoe UI" panose="020B0502040204020203" pitchFamily="34" charset="0"/>
                <a:sym typeface="Roboto Mono"/>
              </a:rPr>
              <a:t>	proportion = sample_proportions(100, fair_die).item(5)</a:t>
            </a:r>
            <a:br>
              <a:rPr lang="en" sz="1400" dirty="0">
                <a:solidFill>
                  <a:srgbClr val="FF0000"/>
                </a:solidFill>
                <a:latin typeface="Segoe UI" panose="020B0502040204020203" pitchFamily="34" charset="0"/>
                <a:ea typeface="Roboto Mono"/>
                <a:cs typeface="Segoe UI" panose="020B0502040204020203" pitchFamily="34" charset="0"/>
                <a:sym typeface="Roboto Mono"/>
              </a:rPr>
            </a:br>
            <a:r>
              <a:rPr lang="en" sz="1400" dirty="0">
                <a:solidFill>
                  <a:srgbClr val="FF0000"/>
                </a:solidFill>
                <a:latin typeface="Segoe UI" panose="020B0502040204020203" pitchFamily="34" charset="0"/>
                <a:ea typeface="Roboto Mono"/>
                <a:cs typeface="Segoe UI" panose="020B0502040204020203" pitchFamily="34" charset="0"/>
                <a:sym typeface="Roboto Mono"/>
              </a:rPr>
              <a:t>	proportions = np.append(proportions, proportion)</a:t>
            </a:r>
            <a:br>
              <a:rPr lang="en" sz="1400" dirty="0">
                <a:solidFill>
                  <a:srgbClr val="FF0000"/>
                </a:solidFill>
                <a:latin typeface="Segoe UI" panose="020B0502040204020203" pitchFamily="34" charset="0"/>
                <a:ea typeface="Roboto Mono"/>
                <a:cs typeface="Segoe UI" panose="020B0502040204020203" pitchFamily="34" charset="0"/>
                <a:sym typeface="Roboto Mono"/>
              </a:rPr>
            </a:br>
            <a:endParaRPr sz="1400" dirty="0">
              <a:solidFill>
                <a:srgbClr val="FF0000"/>
              </a:solidFill>
              <a:latin typeface="Segoe UI" panose="020B0502040204020203" pitchFamily="34" charset="0"/>
              <a:ea typeface="Roboto Mono"/>
              <a:cs typeface="Segoe UI" panose="020B0502040204020203" pitchFamily="34" charset="0"/>
              <a:sym typeface="Roboto Mono"/>
            </a:endParaRPr>
          </a:p>
          <a:p>
            <a:pPr marL="0" lvl="0" indent="0" algn="l" rtl="0">
              <a:lnSpc>
                <a:spcPct val="115000"/>
              </a:lnSpc>
              <a:spcBef>
                <a:spcPts val="0"/>
              </a:spcBef>
              <a:spcAft>
                <a:spcPts val="0"/>
              </a:spcAft>
              <a:buSzPts val="1800"/>
              <a:buNone/>
            </a:pPr>
            <a:r>
              <a:rPr lang="en" sz="1400" dirty="0">
                <a:solidFill>
                  <a:srgbClr val="FF0000"/>
                </a:solidFill>
                <a:latin typeface="Segoe UI" panose="020B0502040204020203" pitchFamily="34" charset="0"/>
                <a:ea typeface="Roboto Mono"/>
                <a:cs typeface="Segoe UI" panose="020B0502040204020203" pitchFamily="34" charset="0"/>
                <a:sym typeface="Roboto Mono"/>
              </a:rPr>
              <a:t>p_value = np.count_nonzero(proportions &lt;= 7/100) / 10000</a:t>
            </a:r>
            <a:endParaRPr sz="1400" dirty="0">
              <a:solidFill>
                <a:srgbClr val="FF0000"/>
              </a:solidFill>
              <a:latin typeface="Segoe UI" panose="020B0502040204020203" pitchFamily="34" charset="0"/>
              <a:ea typeface="Roboto Mono"/>
              <a:cs typeface="Segoe UI" panose="020B0502040204020203" pitchFamily="34" charset="0"/>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2" end="2"/>
                                            </p:txEl>
                                          </p:spTgt>
                                        </p:tgtEl>
                                        <p:attrNameLst>
                                          <p:attrName>style.visibility</p:attrName>
                                        </p:attrNameLst>
                                      </p:cBhvr>
                                      <p:to>
                                        <p:strVal val="visible"/>
                                      </p:to>
                                    </p:set>
                                    <p:animEffect transition="in" filter="fade">
                                      <p:cBhvr>
                                        <p:cTn id="7" dur="1000"/>
                                        <p:tgtEl>
                                          <p:spTgt spid="12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xEl>
                                              <p:pRg st="3" end="3"/>
                                            </p:txEl>
                                          </p:spTgt>
                                        </p:tgtEl>
                                        <p:attrNameLst>
                                          <p:attrName>style.visibility</p:attrName>
                                        </p:attrNameLst>
                                      </p:cBhvr>
                                      <p:to>
                                        <p:strVal val="visible"/>
                                      </p:to>
                                    </p:set>
                                    <p:animEffect transition="in" filter="fade">
                                      <p:cBhvr>
                                        <p:cTn id="12" dur="1000"/>
                                        <p:tgtEl>
                                          <p:spTgt spid="12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
                                            <p:txEl>
                                              <p:pRg st="4" end="4"/>
                                            </p:txEl>
                                          </p:spTgt>
                                        </p:tgtEl>
                                        <p:attrNameLst>
                                          <p:attrName>style.visibility</p:attrName>
                                        </p:attrNameLst>
                                      </p:cBhvr>
                                      <p:to>
                                        <p:strVal val="visible"/>
                                      </p:to>
                                    </p:set>
                                    <p:animEffect transition="in" filter="fade">
                                      <p:cBhvr>
                                        <p:cTn id="17" dur="1000"/>
                                        <p:tgtEl>
                                          <p:spTgt spid="1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
                                            <p:txEl>
                                              <p:pRg st="5" end="5"/>
                                            </p:txEl>
                                          </p:spTgt>
                                        </p:tgtEl>
                                        <p:attrNameLst>
                                          <p:attrName>style.visibility</p:attrName>
                                        </p:attrNameLst>
                                      </p:cBhvr>
                                      <p:to>
                                        <p:strVal val="visible"/>
                                      </p:to>
                                    </p:set>
                                    <p:animEffect transition="in" filter="fade">
                                      <p:cBhvr>
                                        <p:cTn id="22" dur="1000"/>
                                        <p:tgtEl>
                                          <p:spTgt spid="1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Practice: Delivery Wait Times</a:t>
            </a:r>
            <a:endParaRPr b="0" dirty="0">
              <a:latin typeface="Segoe UI" panose="020B0502040204020203" pitchFamily="34" charset="0"/>
              <a:cs typeface="Segoe UI" panose="020B0502040204020203" pitchFamily="34" charset="0"/>
            </a:endParaRPr>
          </a:p>
        </p:txBody>
      </p:sp>
      <p:sp>
        <p:nvSpPr>
          <p:cNvPr id="135" name="Google Shape;135;p21"/>
          <p:cNvSpPr txBox="1">
            <a:spLocks noGrp="1"/>
          </p:cNvSpPr>
          <p:nvPr>
            <p:ph type="body" idx="1"/>
          </p:nvPr>
        </p:nvSpPr>
        <p:spPr>
          <a:xfrm>
            <a:off x="726140" y="1385046"/>
            <a:ext cx="7886700" cy="31398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Segoe UI" panose="020B0502040204020203" pitchFamily="34" charset="0"/>
                <a:cs typeface="Segoe UI" panose="020B0502040204020203" pitchFamily="34" charset="0"/>
              </a:rPr>
              <a:t>SuperEats promises food delivery times of 25 minutes. The fine print says that SuperEats only promises that each customer's delivery time is a random sample from a normal distribution with a mean of 25 minutes and a standard deviation of 8 minutes.</a:t>
            </a:r>
            <a:endParaRPr sz="1400" dirty="0">
              <a:latin typeface="Segoe UI" panose="020B0502040204020203" pitchFamily="34" charset="0"/>
              <a:cs typeface="Segoe UI" panose="020B0502040204020203" pitchFamily="34" charset="0"/>
            </a:endParaRPr>
          </a:p>
          <a:p>
            <a:pPr marL="0" lvl="0" indent="0" algn="l" rtl="0">
              <a:spcBef>
                <a:spcPts val="480"/>
              </a:spcBef>
              <a:spcAft>
                <a:spcPts val="0"/>
              </a:spcAft>
              <a:buNone/>
            </a:pPr>
            <a:endParaRPr sz="1400" dirty="0">
              <a:latin typeface="Segoe UI" panose="020B0502040204020203" pitchFamily="34" charset="0"/>
              <a:cs typeface="Segoe UI" panose="020B0502040204020203" pitchFamily="34" charset="0"/>
            </a:endParaRPr>
          </a:p>
          <a:p>
            <a:pPr marL="0" lvl="0" indent="0" algn="l" rtl="0">
              <a:spcBef>
                <a:spcPts val="0"/>
              </a:spcBef>
              <a:spcAft>
                <a:spcPts val="0"/>
              </a:spcAft>
              <a:buNone/>
            </a:pPr>
            <a:r>
              <a:rPr lang="en" sz="1400" dirty="0">
                <a:latin typeface="Segoe UI" panose="020B0502040204020203" pitchFamily="34" charset="0"/>
                <a:cs typeface="Segoe UI" panose="020B0502040204020203" pitchFamily="34" charset="0"/>
              </a:rPr>
              <a:t>Annie makes an order on SuperEats but finds the delivery time </a:t>
            </a:r>
          </a:p>
          <a:p>
            <a:pPr marL="0" lvl="0" indent="0" algn="l" rtl="0">
              <a:spcBef>
                <a:spcPts val="0"/>
              </a:spcBef>
              <a:spcAft>
                <a:spcPts val="0"/>
              </a:spcAft>
              <a:buNone/>
            </a:pPr>
            <a:r>
              <a:rPr lang="en" sz="1400" dirty="0">
                <a:latin typeface="Segoe UI" panose="020B0502040204020203" pitchFamily="34" charset="0"/>
                <a:cs typeface="Segoe UI" panose="020B0502040204020203" pitchFamily="34" charset="0"/>
              </a:rPr>
              <a:t>to be a lot longer than advertised. She decides to conduct a </a:t>
            </a:r>
          </a:p>
          <a:p>
            <a:pPr marL="0" lvl="0" indent="0" algn="l" rtl="0">
              <a:spcBef>
                <a:spcPts val="0"/>
              </a:spcBef>
              <a:spcAft>
                <a:spcPts val="0"/>
              </a:spcAft>
              <a:buNone/>
            </a:pPr>
            <a:r>
              <a:rPr lang="en" sz="1400" dirty="0">
                <a:latin typeface="Segoe UI" panose="020B0502040204020203" pitchFamily="34" charset="0"/>
                <a:cs typeface="Segoe UI" panose="020B0502040204020203" pitchFamily="34" charset="0"/>
              </a:rPr>
              <a:t>hypothesis test to determine if the mean delivery time is more </a:t>
            </a:r>
          </a:p>
          <a:p>
            <a:pPr marL="0" lvl="0" indent="0" algn="l" rtl="0">
              <a:spcBef>
                <a:spcPts val="0"/>
              </a:spcBef>
              <a:spcAft>
                <a:spcPts val="0"/>
              </a:spcAft>
              <a:buNone/>
            </a:pPr>
            <a:r>
              <a:rPr lang="en" sz="1400" dirty="0">
                <a:latin typeface="Segoe UI" panose="020B0502040204020203" pitchFamily="34" charset="0"/>
                <a:cs typeface="Segoe UI" panose="020B0502040204020203" pitchFamily="34" charset="0"/>
              </a:rPr>
              <a:t>or less than 25 minutes. To conduct the test, she orders 30 items </a:t>
            </a:r>
          </a:p>
          <a:p>
            <a:pPr marL="0" lvl="0" indent="0" algn="l" rtl="0">
              <a:spcBef>
                <a:spcPts val="0"/>
              </a:spcBef>
              <a:spcAft>
                <a:spcPts val="0"/>
              </a:spcAft>
              <a:buNone/>
            </a:pPr>
            <a:r>
              <a:rPr lang="en" sz="1400" dirty="0">
                <a:latin typeface="Segoe UI" panose="020B0502040204020203" pitchFamily="34" charset="0"/>
                <a:cs typeface="Segoe UI" panose="020B0502040204020203" pitchFamily="34" charset="0"/>
              </a:rPr>
              <a:t>from SuperEats and measures how long each delivery takes.</a:t>
            </a:r>
            <a:endParaRPr sz="1400" dirty="0">
              <a:latin typeface="Segoe UI" panose="020B0502040204020203" pitchFamily="34" charset="0"/>
              <a:cs typeface="Segoe UI" panose="020B0502040204020203" pitchFamily="34" charset="0"/>
            </a:endParaRPr>
          </a:p>
          <a:p>
            <a:pPr marL="0" lvl="0" indent="0" algn="l" rtl="0">
              <a:spcBef>
                <a:spcPts val="480"/>
              </a:spcBef>
              <a:spcAft>
                <a:spcPts val="0"/>
              </a:spcAft>
              <a:buNone/>
            </a:pPr>
            <a:endParaRPr sz="1400" dirty="0">
              <a:latin typeface="Segoe UI" panose="020B0502040204020203" pitchFamily="34" charset="0"/>
              <a:cs typeface="Segoe UI" panose="020B0502040204020203" pitchFamily="34" charset="0"/>
            </a:endParaRPr>
          </a:p>
          <a:p>
            <a:pPr marL="0" lvl="0" indent="0" algn="l" rtl="0">
              <a:spcBef>
                <a:spcPts val="480"/>
              </a:spcBef>
              <a:spcAft>
                <a:spcPts val="600"/>
              </a:spcAft>
              <a:buNone/>
            </a:pPr>
            <a:r>
              <a:rPr lang="en" sz="1400" dirty="0">
                <a:latin typeface="Segoe UI" panose="020B0502040204020203" pitchFamily="34" charset="0"/>
                <a:cs typeface="Segoe UI" panose="020B0502040204020203" pitchFamily="34" charset="0"/>
              </a:rPr>
              <a:t>What is the null hypothesis? </a:t>
            </a:r>
          </a:p>
          <a:p>
            <a:pPr marL="0" lvl="0" indent="0" algn="l" rtl="0">
              <a:spcBef>
                <a:spcPts val="480"/>
              </a:spcBef>
              <a:spcAft>
                <a:spcPts val="600"/>
              </a:spcAft>
              <a:buNone/>
            </a:pPr>
            <a:r>
              <a:rPr lang="en" sz="1400" dirty="0">
                <a:latin typeface="Segoe UI" panose="020B0502040204020203" pitchFamily="34" charset="0"/>
                <a:cs typeface="Segoe UI" panose="020B0502040204020203" pitchFamily="34" charset="0"/>
              </a:rPr>
              <a:t>The alternative hypothesis? </a:t>
            </a:r>
            <a:endParaRPr sz="1400" dirty="0">
              <a:latin typeface="Segoe UI" panose="020B0502040204020203" pitchFamily="34" charset="0"/>
              <a:cs typeface="Segoe UI" panose="020B0502040204020203" pitchFamily="34" charset="0"/>
            </a:endParaRPr>
          </a:p>
          <a:p>
            <a:pPr marL="0" lvl="0" indent="0" algn="l" rtl="0">
              <a:spcBef>
                <a:spcPts val="480"/>
              </a:spcBef>
              <a:spcAft>
                <a:spcPts val="600"/>
              </a:spcAft>
              <a:buNone/>
            </a:pPr>
            <a:r>
              <a:rPr lang="en" sz="1400" dirty="0">
                <a:latin typeface="Segoe UI" panose="020B0502040204020203" pitchFamily="34" charset="0"/>
                <a:cs typeface="Segoe UI" panose="020B0502040204020203" pitchFamily="34" charset="0"/>
              </a:rPr>
              <a:t>What are some examples of valid and invalid test statistics?</a:t>
            </a:r>
            <a:endParaRPr sz="1800" dirty="0">
              <a:latin typeface="Segoe UI" panose="020B0502040204020203" pitchFamily="34" charset="0"/>
              <a:cs typeface="Segoe UI" panose="020B0502040204020203"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Practice: Delivery Wait Times</a:t>
            </a:r>
            <a:endParaRPr b="0" dirty="0">
              <a:latin typeface="Segoe UI" panose="020B0502040204020203" pitchFamily="34" charset="0"/>
              <a:cs typeface="Segoe UI" panose="020B0502040204020203" pitchFamily="34" charset="0"/>
            </a:endParaRPr>
          </a:p>
        </p:txBody>
      </p:sp>
      <p:sp>
        <p:nvSpPr>
          <p:cNvPr id="141" name="Google Shape;141;p22"/>
          <p:cNvSpPr txBox="1">
            <a:spLocks noGrp="1"/>
          </p:cNvSpPr>
          <p:nvPr>
            <p:ph type="body" idx="1"/>
          </p:nvPr>
        </p:nvSpPr>
        <p:spPr>
          <a:xfrm>
            <a:off x="551329" y="1479175"/>
            <a:ext cx="5889812" cy="3133187"/>
          </a:xfrm>
          <a:prstGeom prst="rect">
            <a:avLst/>
          </a:prstGeom>
        </p:spPr>
        <p:txBody>
          <a:bodyPr spcFirstLastPara="1" wrap="square" lIns="91425" tIns="91425" rIns="91425" bIns="91425" anchor="t" anchorCtr="0">
            <a:noAutofit/>
          </a:bodyPr>
          <a:lstStyle/>
          <a:p>
            <a:pPr marL="0" lvl="0" indent="0" algn="l" rtl="0">
              <a:spcBef>
                <a:spcPts val="480"/>
              </a:spcBef>
              <a:spcAft>
                <a:spcPts val="600"/>
              </a:spcAft>
              <a:buNone/>
            </a:pPr>
            <a:r>
              <a:rPr lang="en" sz="1600" dirty="0">
                <a:latin typeface="Segoe UI" panose="020B0502040204020203" pitchFamily="34" charset="0"/>
                <a:cs typeface="Segoe UI" panose="020B0502040204020203" pitchFamily="34" charset="0"/>
              </a:rPr>
              <a:t>What is the null hypothesis? The alternative hypothesis? A valid and invalid test statistic?</a:t>
            </a:r>
            <a:endParaRPr sz="1600" dirty="0">
              <a:latin typeface="Segoe UI" panose="020B0502040204020203" pitchFamily="34" charset="0"/>
              <a:cs typeface="Segoe UI" panose="020B0502040204020203" pitchFamily="34" charset="0"/>
            </a:endParaRPr>
          </a:p>
          <a:p>
            <a:pPr marL="457200" lvl="0" indent="-355600" algn="l" rtl="0">
              <a:spcBef>
                <a:spcPts val="480"/>
              </a:spcBef>
              <a:spcAft>
                <a:spcPts val="600"/>
              </a:spcAft>
              <a:buSzPct val="100000"/>
              <a:buChar char="●"/>
            </a:pPr>
            <a:r>
              <a:rPr lang="en" sz="1600" dirty="0">
                <a:latin typeface="Segoe UI" panose="020B0502040204020203" pitchFamily="34" charset="0"/>
                <a:cs typeface="Segoe UI" panose="020B0502040204020203" pitchFamily="34" charset="0"/>
              </a:rPr>
              <a:t>Null: The average delivery time is 25 minutes.</a:t>
            </a:r>
            <a:endParaRPr sz="1600" dirty="0">
              <a:latin typeface="Segoe UI" panose="020B0502040204020203" pitchFamily="34" charset="0"/>
              <a:cs typeface="Segoe UI" panose="020B0502040204020203" pitchFamily="34" charset="0"/>
            </a:endParaRPr>
          </a:p>
          <a:p>
            <a:pPr marL="457200" lvl="0" indent="-355600" algn="l" rtl="0">
              <a:spcBef>
                <a:spcPts val="0"/>
              </a:spcBef>
              <a:spcAft>
                <a:spcPts val="600"/>
              </a:spcAft>
              <a:buSzPct val="100000"/>
              <a:buChar char="●"/>
            </a:pPr>
            <a:r>
              <a:rPr lang="en" sz="1600" dirty="0">
                <a:latin typeface="Segoe UI" panose="020B0502040204020203" pitchFamily="34" charset="0"/>
                <a:cs typeface="Segoe UI" panose="020B0502040204020203" pitchFamily="34" charset="0"/>
              </a:rPr>
              <a:t>Alt: The average delivery time is not 25 minutes.</a:t>
            </a:r>
            <a:endParaRPr sz="1600" dirty="0">
              <a:latin typeface="Segoe UI" panose="020B0502040204020203" pitchFamily="34" charset="0"/>
              <a:cs typeface="Segoe UI" panose="020B0502040204020203" pitchFamily="34" charset="0"/>
            </a:endParaRPr>
          </a:p>
          <a:p>
            <a:pPr marL="457200" lvl="0" indent="-355600" algn="l" rtl="0">
              <a:spcBef>
                <a:spcPts val="0"/>
              </a:spcBef>
              <a:spcAft>
                <a:spcPts val="600"/>
              </a:spcAft>
              <a:buSzPct val="100000"/>
              <a:buChar char="●"/>
            </a:pPr>
            <a:r>
              <a:rPr lang="en" sz="1600" dirty="0">
                <a:latin typeface="Segoe UI" panose="020B0502040204020203" pitchFamily="34" charset="0"/>
                <a:cs typeface="Segoe UI" panose="020B0502040204020203" pitchFamily="34" charset="0"/>
              </a:rPr>
              <a:t>Test Stats</a:t>
            </a:r>
            <a:endParaRPr sz="1600" dirty="0">
              <a:latin typeface="Segoe UI" panose="020B0502040204020203" pitchFamily="34" charset="0"/>
              <a:cs typeface="Segoe UI" panose="020B0502040204020203" pitchFamily="34" charset="0"/>
            </a:endParaRPr>
          </a:p>
          <a:p>
            <a:pPr marL="914400" lvl="1" indent="-355600" algn="l" rtl="0">
              <a:spcBef>
                <a:spcPts val="0"/>
              </a:spcBef>
              <a:spcAft>
                <a:spcPts val="600"/>
              </a:spcAft>
              <a:buSzPct val="100000"/>
              <a:buChar char="○"/>
            </a:pPr>
            <a:r>
              <a:rPr lang="en" sz="1600" dirty="0">
                <a:latin typeface="Segoe UI" panose="020B0502040204020203" pitchFamily="34" charset="0"/>
                <a:cs typeface="Segoe UI" panose="020B0502040204020203" pitchFamily="34" charset="0"/>
              </a:rPr>
              <a:t>Valid: Absolute difference between the mean delivery time of the 30 deliveries and the advertised delivery time (25 minutes).</a:t>
            </a:r>
            <a:endParaRPr sz="1600" dirty="0">
              <a:latin typeface="Segoe UI" panose="020B0502040204020203" pitchFamily="34" charset="0"/>
              <a:cs typeface="Segoe UI" panose="020B0502040204020203" pitchFamily="34" charset="0"/>
            </a:endParaRPr>
          </a:p>
          <a:p>
            <a:pPr marL="914400" lvl="1" indent="-355600" algn="l" rtl="0">
              <a:spcBef>
                <a:spcPts val="0"/>
              </a:spcBef>
              <a:spcAft>
                <a:spcPts val="600"/>
              </a:spcAft>
              <a:buSzPct val="100000"/>
              <a:buChar char="○"/>
            </a:pPr>
            <a:r>
              <a:rPr lang="en" sz="1600" dirty="0">
                <a:latin typeface="Segoe UI" panose="020B0502040204020203" pitchFamily="34" charset="0"/>
                <a:cs typeface="Segoe UI" panose="020B0502040204020203" pitchFamily="34" charset="0"/>
              </a:rPr>
              <a:t>Invalid: Mean of the 30 delivery times</a:t>
            </a:r>
            <a:endParaRPr sz="1600" dirty="0">
              <a:latin typeface="Segoe UI" panose="020B0502040204020203" pitchFamily="34" charset="0"/>
              <a:cs typeface="Segoe UI" panose="020B0502040204020203"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Practice: Delivery Wait Times</a:t>
            </a:r>
            <a:endParaRPr b="0" dirty="0">
              <a:latin typeface="Segoe UI" panose="020B0502040204020203" pitchFamily="34" charset="0"/>
              <a:cs typeface="Segoe UI" panose="020B0502040204020203" pitchFamily="34" charset="0"/>
            </a:endParaRPr>
          </a:p>
        </p:txBody>
      </p:sp>
      <p:sp>
        <p:nvSpPr>
          <p:cNvPr id="147" name="Google Shape;147;p23"/>
          <p:cNvSpPr txBox="1">
            <a:spLocks noGrp="1"/>
          </p:cNvSpPr>
          <p:nvPr>
            <p:ph type="body" idx="1"/>
          </p:nvPr>
        </p:nvSpPr>
        <p:spPr>
          <a:xfrm>
            <a:off x="517712" y="1539688"/>
            <a:ext cx="5862918" cy="2198594"/>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r>
              <a:rPr lang="en" sz="1600" dirty="0">
                <a:latin typeface="Segoe UI" panose="020B0502040204020203" pitchFamily="34" charset="0"/>
                <a:cs typeface="Segoe UI" panose="020B0502040204020203" pitchFamily="34" charset="0"/>
              </a:rPr>
              <a:t>Annie placed the 30 orders and calculated the total wait time to be 870 min.</a:t>
            </a:r>
            <a:endParaRPr sz="1600" dirty="0">
              <a:latin typeface="Segoe UI" panose="020B0502040204020203" pitchFamily="34" charset="0"/>
              <a:cs typeface="Segoe UI" panose="020B0502040204020203" pitchFamily="34" charset="0"/>
            </a:endParaRPr>
          </a:p>
          <a:p>
            <a:pPr marL="0" lvl="0" indent="0" algn="l" rtl="0">
              <a:spcBef>
                <a:spcPts val="480"/>
              </a:spcBef>
              <a:spcAft>
                <a:spcPts val="0"/>
              </a:spcAft>
              <a:buNone/>
            </a:pPr>
            <a:r>
              <a:rPr lang="en" sz="1600" dirty="0">
                <a:latin typeface="Segoe UI" panose="020B0502040204020203" pitchFamily="34" charset="0"/>
                <a:cs typeface="Segoe UI" panose="020B0502040204020203" pitchFamily="34" charset="0"/>
              </a:rPr>
              <a:t>Given a histogram of simulated test statistics, how would you find the p-value? </a:t>
            </a:r>
          </a:p>
          <a:p>
            <a:pPr marL="0" lvl="0" indent="0" algn="l" rtl="0">
              <a:spcBef>
                <a:spcPts val="480"/>
              </a:spcBef>
              <a:spcAft>
                <a:spcPts val="0"/>
              </a:spcAft>
              <a:buNone/>
            </a:pPr>
            <a:endParaRPr sz="1600" b="1" dirty="0">
              <a:solidFill>
                <a:srgbClr val="C4820E"/>
              </a:solidFill>
              <a:latin typeface="Segoe UI" panose="020B0502040204020203" pitchFamily="34" charset="0"/>
              <a:cs typeface="Segoe UI" panose="020B0502040204020203" pitchFamily="34" charset="0"/>
            </a:endParaRPr>
          </a:p>
          <a:p>
            <a:pPr marL="0" lvl="0" indent="0" algn="l" rtl="0">
              <a:spcBef>
                <a:spcPts val="480"/>
              </a:spcBef>
              <a:spcAft>
                <a:spcPts val="0"/>
              </a:spcAft>
              <a:buNone/>
            </a:pPr>
            <a:r>
              <a:rPr lang="en" sz="1600" b="1" dirty="0">
                <a:solidFill>
                  <a:srgbClr val="C4820E"/>
                </a:solidFill>
                <a:latin typeface="Segoe UI" panose="020B0502040204020203" pitchFamily="34" charset="0"/>
                <a:cs typeface="Segoe UI" panose="020B0502040204020203" pitchFamily="34" charset="0"/>
              </a:rPr>
              <a:t>Solution:</a:t>
            </a:r>
            <a:endParaRPr sz="1600" b="1" dirty="0">
              <a:solidFill>
                <a:srgbClr val="C4820E"/>
              </a:solidFill>
              <a:latin typeface="Segoe UI" panose="020B0502040204020203" pitchFamily="34" charset="0"/>
              <a:cs typeface="Segoe UI" panose="020B0502040204020203" pitchFamily="34" charset="0"/>
            </a:endParaRPr>
          </a:p>
          <a:p>
            <a:pPr marL="0" lvl="0" indent="0" algn="l" rtl="0">
              <a:spcBef>
                <a:spcPts val="480"/>
              </a:spcBef>
              <a:spcAft>
                <a:spcPts val="0"/>
              </a:spcAft>
              <a:buNone/>
            </a:pPr>
            <a:r>
              <a:rPr lang="en" sz="1600" dirty="0">
                <a:latin typeface="Segoe UI" panose="020B0502040204020203" pitchFamily="34" charset="0"/>
                <a:cs typeface="Segoe UI" panose="020B0502040204020203" pitchFamily="34" charset="0"/>
              </a:rPr>
              <a:t>The observed test stat = abs(870/30 - 25) = abs(29-25) = 4</a:t>
            </a:r>
            <a:endParaRPr sz="1600" dirty="0">
              <a:latin typeface="Segoe UI" panose="020B0502040204020203" pitchFamily="34" charset="0"/>
              <a:cs typeface="Segoe UI" panose="020B0502040204020203" pitchFamily="34" charset="0"/>
            </a:endParaRPr>
          </a:p>
          <a:p>
            <a:pPr marL="0" lvl="0" indent="0" algn="l" rtl="0">
              <a:spcBef>
                <a:spcPts val="480"/>
              </a:spcBef>
              <a:spcAft>
                <a:spcPts val="0"/>
              </a:spcAft>
              <a:buNone/>
            </a:pPr>
            <a:r>
              <a:rPr lang="en" sz="1600" dirty="0">
                <a:latin typeface="Segoe UI" panose="020B0502040204020203" pitchFamily="34" charset="0"/>
                <a:cs typeface="Segoe UI" panose="020B0502040204020203" pitchFamily="34" charset="0"/>
              </a:rPr>
              <a:t>Find the total area of the bins that are equal to or larger than 4.</a:t>
            </a:r>
            <a:endParaRPr sz="1600" dirty="0">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3" end="3"/>
                                            </p:txEl>
                                          </p:spTgt>
                                        </p:tgtEl>
                                        <p:attrNameLst>
                                          <p:attrName>style.visibility</p:attrName>
                                        </p:attrNameLst>
                                      </p:cBhvr>
                                      <p:to>
                                        <p:strVal val="visible"/>
                                      </p:to>
                                    </p:set>
                                    <p:animEffect transition="in" filter="fade">
                                      <p:cBhvr>
                                        <p:cTn id="7" dur="1000"/>
                                        <p:tgtEl>
                                          <p:spTgt spid="14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4" end="4"/>
                                            </p:txEl>
                                          </p:spTgt>
                                        </p:tgtEl>
                                        <p:attrNameLst>
                                          <p:attrName>style.visibility</p:attrName>
                                        </p:attrNameLst>
                                      </p:cBhvr>
                                      <p:to>
                                        <p:strVal val="visible"/>
                                      </p:to>
                                    </p:set>
                                    <p:animEffect transition="in" filter="fade">
                                      <p:cBhvr>
                                        <p:cTn id="12" dur="1000"/>
                                        <p:tgtEl>
                                          <p:spTgt spid="14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5" end="5"/>
                                            </p:txEl>
                                          </p:spTgt>
                                        </p:tgtEl>
                                        <p:attrNameLst>
                                          <p:attrName>style.visibility</p:attrName>
                                        </p:attrNameLst>
                                      </p:cBhvr>
                                      <p:to>
                                        <p:strVal val="visible"/>
                                      </p:to>
                                    </p:set>
                                    <p:animEffect transition="in" filter="fade">
                                      <p:cBhvr>
                                        <p:cTn id="17" dur="1000"/>
                                        <p:tgtEl>
                                          <p:spTgt spid="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0" y="205978"/>
            <a:ext cx="9143999"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Practice: Delivery Wait Times</a:t>
            </a:r>
            <a:endParaRPr b="0" dirty="0">
              <a:latin typeface="Segoe UI" panose="020B0502040204020203" pitchFamily="34" charset="0"/>
              <a:cs typeface="Segoe UI" panose="020B0502040204020203" pitchFamily="34" charset="0"/>
            </a:endParaRPr>
          </a:p>
        </p:txBody>
      </p:sp>
      <p:sp>
        <p:nvSpPr>
          <p:cNvPr id="153" name="Google Shape;153;p24"/>
          <p:cNvSpPr txBox="1">
            <a:spLocks noGrp="1"/>
          </p:cNvSpPr>
          <p:nvPr>
            <p:ph type="body" idx="1"/>
          </p:nvPr>
        </p:nvSpPr>
        <p:spPr>
          <a:xfrm>
            <a:off x="618565" y="1459006"/>
            <a:ext cx="5735170" cy="306421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latin typeface="Segoe UI" panose="020B0502040204020203" pitchFamily="34" charset="0"/>
                <a:cs typeface="Segoe UI" panose="020B0502040204020203" pitchFamily="34" charset="0"/>
              </a:rPr>
              <a:t>If the null hypothesis is true, what is the chance that Annie still rejects if she chooses a significance level of 0.05?</a:t>
            </a:r>
            <a:endParaRPr sz="1600" dirty="0">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None/>
            </a:pPr>
            <a:endParaRPr sz="1600" b="1" dirty="0">
              <a:solidFill>
                <a:srgbClr val="C4820E"/>
              </a:solidFill>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None/>
            </a:pPr>
            <a:r>
              <a:rPr lang="en" sz="1600" b="1" dirty="0">
                <a:solidFill>
                  <a:srgbClr val="C4820E"/>
                </a:solidFill>
                <a:latin typeface="Segoe UI" panose="020B0502040204020203" pitchFamily="34" charset="0"/>
                <a:cs typeface="Segoe UI" panose="020B0502040204020203" pitchFamily="34" charset="0"/>
              </a:rPr>
              <a:t>Solution:</a:t>
            </a:r>
            <a:endParaRPr sz="1600" b="1" dirty="0">
              <a:solidFill>
                <a:srgbClr val="C4820E"/>
              </a:solidFill>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None/>
            </a:pPr>
            <a:r>
              <a:rPr lang="en" sz="1600" dirty="0">
                <a:latin typeface="Segoe UI" panose="020B0502040204020203" pitchFamily="34" charset="0"/>
                <a:cs typeface="Segoe UI" panose="020B0502040204020203" pitchFamily="34" charset="0"/>
              </a:rPr>
              <a:t>There's a chance under the null of getting test statistics greater than the observed value, which may lead us to believe the alternative. If we use a p% cutoff and the null is true, there's a p% chance we will incorrectly reject the null.</a:t>
            </a:r>
            <a:endParaRPr sz="1600" dirty="0">
              <a:latin typeface="Segoe UI" panose="020B0502040204020203" pitchFamily="34" charset="0"/>
              <a:cs typeface="Segoe UI" panose="020B0502040204020203" pitchFamily="34" charset="0"/>
            </a:endParaRPr>
          </a:p>
          <a:p>
            <a:pPr marL="0" lvl="0" indent="0" algn="l" rtl="0">
              <a:spcBef>
                <a:spcPts val="480"/>
              </a:spcBef>
              <a:spcAft>
                <a:spcPts val="0"/>
              </a:spcAft>
              <a:buNone/>
            </a:pPr>
            <a:endParaRPr sz="1600" dirty="0">
              <a:latin typeface="Segoe UI" panose="020B0502040204020203" pitchFamily="34" charset="0"/>
              <a:cs typeface="Segoe UI" panose="020B0502040204020203" pitchFamily="34" charset="0"/>
            </a:endParaRPr>
          </a:p>
          <a:p>
            <a:pPr marL="0" lvl="0" indent="0" algn="l" rtl="0">
              <a:spcBef>
                <a:spcPts val="480"/>
              </a:spcBef>
              <a:spcAft>
                <a:spcPts val="0"/>
              </a:spcAft>
              <a:buNone/>
            </a:pPr>
            <a:endParaRPr sz="1600" dirty="0">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xEl>
                                              <p:pRg st="2" end="2"/>
                                            </p:txEl>
                                          </p:spTgt>
                                        </p:tgtEl>
                                        <p:attrNameLst>
                                          <p:attrName>style.visibility</p:attrName>
                                        </p:attrNameLst>
                                      </p:cBhvr>
                                      <p:to>
                                        <p:strVal val="visible"/>
                                      </p:to>
                                    </p:set>
                                    <p:animEffect transition="in" filter="fade">
                                      <p:cBhvr>
                                        <p:cTn id="7" dur="1000"/>
                                        <p:tgtEl>
                                          <p:spTgt spid="15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
                                            <p:txEl>
                                              <p:pRg st="3" end="3"/>
                                            </p:txEl>
                                          </p:spTgt>
                                        </p:tgtEl>
                                        <p:attrNameLst>
                                          <p:attrName>style.visibility</p:attrName>
                                        </p:attrNameLst>
                                      </p:cBhvr>
                                      <p:to>
                                        <p:strVal val="visible"/>
                                      </p:to>
                                    </p:set>
                                    <p:animEffect transition="in" filter="fade">
                                      <p:cBhvr>
                                        <p:cTn id="12" dur="1000"/>
                                        <p:tgtEl>
                                          <p:spTgt spid="1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Practice: Delivery Wait Times</a:t>
            </a:r>
            <a:endParaRPr b="0" dirty="0">
              <a:latin typeface="Segoe UI" panose="020B0502040204020203" pitchFamily="34" charset="0"/>
              <a:cs typeface="Segoe UI" panose="020B0502040204020203" pitchFamily="34" charset="0"/>
            </a:endParaRPr>
          </a:p>
        </p:txBody>
      </p:sp>
      <p:sp>
        <p:nvSpPr>
          <p:cNvPr id="159" name="Google Shape;159;p25"/>
          <p:cNvSpPr txBox="1">
            <a:spLocks noGrp="1"/>
          </p:cNvSpPr>
          <p:nvPr>
            <p:ph type="body" idx="1"/>
          </p:nvPr>
        </p:nvSpPr>
        <p:spPr>
          <a:xfrm>
            <a:off x="598394" y="1459005"/>
            <a:ext cx="5735171" cy="3032313"/>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dirty="0">
                <a:latin typeface="Segoe UI" panose="020B0502040204020203" pitchFamily="34" charset="0"/>
                <a:cs typeface="Segoe UI" panose="020B0502040204020203" pitchFamily="34" charset="0"/>
              </a:rPr>
              <a:t>If we use a p% cutoff and the null is true, there's a p% chance the test will still reject the null. Why do medical scenarios usually use a smaller p-value cutoff?</a:t>
            </a:r>
            <a:endParaRPr sz="1400" dirty="0">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None/>
            </a:pPr>
            <a:endParaRPr sz="1400" dirty="0">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None/>
            </a:pPr>
            <a:r>
              <a:rPr lang="en" sz="1400" b="1" dirty="0">
                <a:solidFill>
                  <a:srgbClr val="C4820E"/>
                </a:solidFill>
                <a:latin typeface="Segoe UI" panose="020B0502040204020203" pitchFamily="34" charset="0"/>
                <a:cs typeface="Segoe UI" panose="020B0502040204020203" pitchFamily="34" charset="0"/>
              </a:rPr>
              <a:t>Solution:</a:t>
            </a:r>
            <a:endParaRPr sz="1400" b="1" dirty="0">
              <a:solidFill>
                <a:srgbClr val="C4820E"/>
              </a:solidFill>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None/>
            </a:pPr>
            <a:r>
              <a:rPr lang="en" sz="1400" dirty="0">
                <a:latin typeface="Segoe UI" panose="020B0502040204020203" pitchFamily="34" charset="0"/>
                <a:cs typeface="Segoe UI" panose="020B0502040204020203" pitchFamily="34" charset="0"/>
              </a:rPr>
              <a:t>If the null is true, e.g. if a drug has no effect, the test will conclude that the drug does have an effect p% of the time. This could lead to the prescription of a drug with potentially dangerous side effects that doesn’t actually treat the condition in question. By reducing the p-value cutoff, drug developers reduce the likelihood that an ineffectual drug makes its way to market. </a:t>
            </a:r>
            <a:endParaRPr sz="1400" dirty="0">
              <a:latin typeface="Segoe UI" panose="020B0502040204020203" pitchFamily="34" charset="0"/>
              <a:cs typeface="Segoe UI" panose="020B0502040204020203" pitchFamily="34" charset="0"/>
            </a:endParaRPr>
          </a:p>
          <a:p>
            <a:pPr marL="0" lvl="0" indent="0" algn="l" rtl="0">
              <a:spcBef>
                <a:spcPts val="480"/>
              </a:spcBef>
              <a:spcAft>
                <a:spcPts val="0"/>
              </a:spcAft>
              <a:buNone/>
            </a:pPr>
            <a:endParaRPr sz="1400" dirty="0">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xEl>
                                              <p:pRg st="2" end="2"/>
                                            </p:txEl>
                                          </p:spTgt>
                                        </p:tgtEl>
                                        <p:attrNameLst>
                                          <p:attrName>style.visibility</p:attrName>
                                        </p:attrNameLst>
                                      </p:cBhvr>
                                      <p:to>
                                        <p:strVal val="visible"/>
                                      </p:to>
                                    </p:set>
                                    <p:animEffect transition="in" filter="fade">
                                      <p:cBhvr>
                                        <p:cTn id="7" dur="1000"/>
                                        <p:tgtEl>
                                          <p:spTgt spid="1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xEl>
                                              <p:pRg st="3" end="3"/>
                                            </p:txEl>
                                          </p:spTgt>
                                        </p:tgtEl>
                                        <p:attrNameLst>
                                          <p:attrName>style.visibility</p:attrName>
                                        </p:attrNameLst>
                                      </p:cBhvr>
                                      <p:to>
                                        <p:strVal val="visible"/>
                                      </p:to>
                                    </p:set>
                                    <p:animEffect transition="in" filter="fade">
                                      <p:cBhvr>
                                        <p:cTn id="12" dur="1000"/>
                                        <p:tgtEl>
                                          <p:spTgt spid="1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Shape 292"/>
        <p:cNvGrpSpPr/>
        <p:nvPr/>
      </p:nvGrpSpPr>
      <p:grpSpPr>
        <a:xfrm>
          <a:off x="0" y="0"/>
          <a:ext cx="0" cy="0"/>
          <a:chOff x="0" y="0"/>
          <a:chExt cx="0" cy="0"/>
        </a:xfrm>
      </p:grpSpPr>
      <p:sp>
        <p:nvSpPr>
          <p:cNvPr id="295" name="Rectangle 105">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6" name="Rectangle 107">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7" name="Straight Connector 109">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8" name="Rectangle 1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9" name="Rectangle 11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0" name="Rectangle 115">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570545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3" name="Google Shape;293;p47"/>
          <p:cNvSpPr txBox="1">
            <a:spLocks noGrp="1"/>
          </p:cNvSpPr>
          <p:nvPr>
            <p:ph type="title"/>
          </p:nvPr>
        </p:nvSpPr>
        <p:spPr>
          <a:xfrm>
            <a:off x="3915696" y="723899"/>
            <a:ext cx="4860751" cy="1898269"/>
          </a:xfrm>
          <a:prstGeom prst="rect">
            <a:avLst/>
          </a:prstGeom>
        </p:spPr>
        <p:txBody>
          <a:bodyPr spcFirstLastPara="1" vert="horz" lIns="91440" tIns="45720" rIns="91440" bIns="45720" rtlCol="0" anchor="ctr" anchorCtr="0">
            <a:normAutofit/>
          </a:bodyPr>
          <a:lstStyle/>
          <a:p>
            <a:pPr marL="0" marR="0" lvl="0" indent="0" algn="l" defTabSz="914400">
              <a:spcBef>
                <a:spcPct val="0"/>
              </a:spcBef>
              <a:spcAft>
                <a:spcPts val="0"/>
              </a:spcAft>
              <a:buClr>
                <a:schemeClr val="dk1"/>
              </a:buClr>
              <a:buSzPts val="4200"/>
            </a:pPr>
            <a:r>
              <a:rPr lang="en-US" sz="6000" i="0" u="none" strike="noStrike" cap="none" spc="-50" dirty="0">
                <a:solidFill>
                  <a:srgbClr val="FFFFFF"/>
                </a:solidFill>
                <a:latin typeface="Segoe UI" panose="020B0502040204020203" pitchFamily="34" charset="0"/>
                <a:cs typeface="Segoe UI" panose="020B0502040204020203" pitchFamily="34" charset="0"/>
              </a:rPr>
              <a:t>A/B Testing and Decisions</a:t>
            </a:r>
            <a:endParaRPr lang="en-US" sz="6000" spc="-5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83213747"/>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1"/>
        <p:cNvGrpSpPr/>
        <p:nvPr/>
      </p:nvGrpSpPr>
      <p:grpSpPr>
        <a:xfrm>
          <a:off x="0" y="0"/>
          <a:ext cx="0" cy="0"/>
          <a:chOff x="0" y="0"/>
          <a:chExt cx="0" cy="0"/>
        </a:xfrm>
      </p:grpSpPr>
      <p:sp>
        <p:nvSpPr>
          <p:cNvPr id="58" name="Rectangle 57">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61">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Google Shape;52;p10"/>
          <p:cNvSpPr txBox="1">
            <a:spLocks noGrp="1"/>
          </p:cNvSpPr>
          <p:nvPr>
            <p:ph type="title"/>
          </p:nvPr>
        </p:nvSpPr>
        <p:spPr>
          <a:xfrm>
            <a:off x="6099617" y="625087"/>
            <a:ext cx="3031624" cy="628431"/>
          </a:xfrm>
          <a:prstGeom prst="rect">
            <a:avLst/>
          </a:prstGeom>
        </p:spPr>
        <p:txBody>
          <a:bodyPr spcFirstLastPara="1" vert="horz" lIns="91440" tIns="45720" rIns="91440" bIns="45720" rtlCol="0" anchor="b" anchorCtr="0">
            <a:noAutofit/>
          </a:bodyPr>
          <a:lstStyle/>
          <a:p>
            <a:pPr marL="0" lvl="0" indent="0" algn="ctr" defTabSz="914400">
              <a:spcBef>
                <a:spcPct val="0"/>
              </a:spcBef>
              <a:spcAft>
                <a:spcPts val="0"/>
              </a:spcAft>
              <a:buSzPts val="2800"/>
            </a:pPr>
            <a:r>
              <a:rPr lang="en" sz="3200" b="0" dirty="0">
                <a:solidFill>
                  <a:schemeClr val="bg1"/>
                </a:solidFill>
                <a:latin typeface="Segoe UI" panose="020B0502040204020203" pitchFamily="34" charset="0"/>
                <a:cs typeface="Segoe UI" panose="020B0502040204020203" pitchFamily="34" charset="0"/>
              </a:rPr>
              <a:t>A/B Testing</a:t>
            </a:r>
            <a:endParaRPr lang="en-US" sz="3000" b="0" spc="-50" dirty="0">
              <a:solidFill>
                <a:schemeClr val="bg1"/>
              </a:solidFill>
              <a:latin typeface="Segoe UI" panose="020B0502040204020203" pitchFamily="34" charset="0"/>
              <a:ea typeface="+mj-ea"/>
              <a:cs typeface="Segoe UI" panose="020B0502040204020203" pitchFamily="34" charset="0"/>
            </a:endParaRPr>
          </a:p>
        </p:txBody>
      </p:sp>
      <p:sp>
        <p:nvSpPr>
          <p:cNvPr id="12" name="Google Shape;298;p48">
            <a:extLst>
              <a:ext uri="{FF2B5EF4-FFF2-40B4-BE49-F238E27FC236}">
                <a16:creationId xmlns:a16="http://schemas.microsoft.com/office/drawing/2014/main" id="{CA2EBEF5-4DBA-47C1-9C40-3BD27E0B18E7}"/>
              </a:ext>
            </a:extLst>
          </p:cNvPr>
          <p:cNvSpPr txBox="1">
            <a:spLocks noGrp="1"/>
          </p:cNvSpPr>
          <p:nvPr>
            <p:ph type="body" idx="1"/>
          </p:nvPr>
        </p:nvSpPr>
        <p:spPr>
          <a:xfrm>
            <a:off x="125782" y="703392"/>
            <a:ext cx="5454157" cy="2802619"/>
          </a:xfrm>
          <a:prstGeom prst="rect">
            <a:avLst/>
          </a:prstGeom>
          <a:noFill/>
          <a:ln>
            <a:noFill/>
          </a:ln>
        </p:spPr>
        <p:txBody>
          <a:bodyPr spcFirstLastPara="1" wrap="square" lIns="91425" tIns="91425" rIns="91425" bIns="91425" anchor="t" anchorCtr="0">
            <a:noAutofit/>
          </a:bodyPr>
          <a:lstStyle/>
          <a:p>
            <a:pPr marL="514350" indent="-285750">
              <a:lnSpc>
                <a:spcPct val="115000"/>
              </a:lnSpc>
              <a:spcBef>
                <a:spcPts val="0"/>
              </a:spcBef>
              <a:spcAft>
                <a:spcPts val="600"/>
              </a:spcAft>
              <a:buSzPct val="100000"/>
            </a:pPr>
            <a:r>
              <a:rPr lang="en" sz="1400" i="0" u="none" strike="noStrike" cap="none" dirty="0">
                <a:solidFill>
                  <a:srgbClr val="000000"/>
                </a:solidFill>
                <a:latin typeface="Segoe UI" panose="020B0502040204020203" pitchFamily="34" charset="0"/>
                <a:cs typeface="Segoe UI" panose="020B0502040204020203" pitchFamily="34" charset="0"/>
              </a:rPr>
              <a:t>A </a:t>
            </a:r>
            <a:r>
              <a:rPr lang="en" sz="1400" dirty="0">
                <a:solidFill>
                  <a:srgbClr val="000000"/>
                </a:solidFill>
                <a:latin typeface="Segoe UI" panose="020B0502040204020203" pitchFamily="34" charset="0"/>
                <a:cs typeface="Segoe UI" panose="020B0502040204020203" pitchFamily="34" charset="0"/>
              </a:rPr>
              <a:t>special hypothesis test</a:t>
            </a:r>
            <a:r>
              <a:rPr lang="en" sz="1400" i="0" u="none" strike="noStrike" cap="none" dirty="0">
                <a:solidFill>
                  <a:srgbClr val="000000"/>
                </a:solidFill>
                <a:latin typeface="Segoe UI" panose="020B0502040204020203" pitchFamily="34" charset="0"/>
                <a:cs typeface="Segoe UI" panose="020B0502040204020203" pitchFamily="34" charset="0"/>
              </a:rPr>
              <a:t> to determine whether two samples come from the same underlying distribution.</a:t>
            </a:r>
          </a:p>
          <a:p>
            <a:pPr marL="514350" indent="-285750">
              <a:lnSpc>
                <a:spcPct val="115000"/>
              </a:lnSpc>
              <a:spcBef>
                <a:spcPts val="0"/>
              </a:spcBef>
              <a:spcAft>
                <a:spcPts val="600"/>
              </a:spcAft>
              <a:buSzPct val="100000"/>
            </a:pPr>
            <a:r>
              <a:rPr lang="en" sz="1400" dirty="0">
                <a:solidFill>
                  <a:srgbClr val="000000"/>
                </a:solidFill>
                <a:latin typeface="Segoe UI" panose="020B0502040204020203" pitchFamily="34" charset="0"/>
                <a:cs typeface="Segoe UI" panose="020B0502040204020203" pitchFamily="34" charset="0"/>
              </a:rPr>
              <a:t>If the 2 come from the same underlying distribution, then the labels don't matter. Shuffle them to simulate the null hypothesis</a:t>
            </a:r>
          </a:p>
          <a:p>
            <a:pPr marL="971550" lvl="1" indent="-285750">
              <a:lnSpc>
                <a:spcPct val="115000"/>
              </a:lnSpc>
              <a:spcAft>
                <a:spcPts val="600"/>
              </a:spcAft>
              <a:buSzPct val="100000"/>
            </a:pPr>
            <a:r>
              <a:rPr lang="en" sz="1400" dirty="0">
                <a:solidFill>
                  <a:srgbClr val="000000"/>
                </a:solidFill>
                <a:latin typeface="Segoe UI" panose="020B0502040204020203" pitchFamily="34" charset="0"/>
                <a:cs typeface="Segoe UI" panose="020B0502040204020203" pitchFamily="34" charset="0"/>
              </a:rPr>
              <a:t>Shuffle a column by sampling a table </a:t>
            </a:r>
            <a:r>
              <a:rPr lang="en" sz="1400" b="1" dirty="0">
                <a:solidFill>
                  <a:srgbClr val="000000"/>
                </a:solidFill>
                <a:latin typeface="Segoe UI" panose="020B0502040204020203" pitchFamily="34" charset="0"/>
                <a:cs typeface="Segoe UI" panose="020B0502040204020203" pitchFamily="34" charset="0"/>
              </a:rPr>
              <a:t>without</a:t>
            </a:r>
            <a:r>
              <a:rPr lang="en" sz="1400" dirty="0">
                <a:solidFill>
                  <a:srgbClr val="000000"/>
                </a:solidFill>
                <a:latin typeface="Segoe UI" panose="020B0502040204020203" pitchFamily="34" charset="0"/>
                <a:cs typeface="Segoe UI" panose="020B0502040204020203" pitchFamily="34" charset="0"/>
              </a:rPr>
              <a:t> replacement </a:t>
            </a:r>
          </a:p>
          <a:p>
            <a:pPr marL="971550" lvl="1" indent="-285750">
              <a:lnSpc>
                <a:spcPct val="115000"/>
              </a:lnSpc>
              <a:spcAft>
                <a:spcPts val="600"/>
              </a:spcAft>
              <a:buSzPct val="100000"/>
            </a:pPr>
            <a:r>
              <a:rPr lang="en" sz="1400" dirty="0">
                <a:solidFill>
                  <a:srgbClr val="000000"/>
                </a:solidFill>
                <a:latin typeface="Segoe UI" panose="020B0502040204020203" pitchFamily="34" charset="0"/>
                <a:cs typeface="Segoe UI" panose="020B0502040204020203" pitchFamily="34" charset="0"/>
              </a:rPr>
              <a:t>Remember that shuffling the values column instead would achieve the same outcome</a:t>
            </a:r>
            <a:endParaRPr sz="1400" dirty="0">
              <a:latin typeface="Segoe UI" panose="020B0502040204020203" pitchFamily="34" charset="0"/>
              <a:cs typeface="Segoe UI" panose="020B0502040204020203" pitchFamily="34" charset="0"/>
            </a:endParaRPr>
          </a:p>
          <a:p>
            <a:pPr marL="0" marR="0" lvl="0" indent="0" algn="l" rtl="0">
              <a:lnSpc>
                <a:spcPct val="115000"/>
              </a:lnSpc>
              <a:spcBef>
                <a:spcPts val="0"/>
              </a:spcBef>
              <a:spcAft>
                <a:spcPts val="0"/>
              </a:spcAft>
              <a:buSzPts val="1800"/>
              <a:buNone/>
            </a:pPr>
            <a:endParaRPr sz="1800" dirty="0"/>
          </a:p>
          <a:p>
            <a:pPr marL="457200" marR="0" lvl="0" indent="0" algn="l" rtl="0">
              <a:lnSpc>
                <a:spcPct val="115000"/>
              </a:lnSpc>
              <a:spcBef>
                <a:spcPts val="1600"/>
              </a:spcBef>
              <a:spcAft>
                <a:spcPts val="0"/>
              </a:spcAft>
              <a:buClr>
                <a:schemeClr val="dk1"/>
              </a:buClr>
              <a:buSzPts val="1800"/>
              <a:buFont typeface="Open Sans"/>
              <a:buNone/>
            </a:pPr>
            <a:endParaRPr sz="1800" b="0" i="0" u="none" strike="noStrike" cap="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87109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9" name="Rectangle 148">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Rectangle 150">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3" name="Straight Connector 152">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5" name="Rectangle 15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57" name="Rectangle 156">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Rectangle 158">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Google Shape;194;p33">
            <a:extLst>
              <a:ext uri="{FF2B5EF4-FFF2-40B4-BE49-F238E27FC236}">
                <a16:creationId xmlns:a16="http://schemas.microsoft.com/office/drawing/2014/main" id="{25487A9D-FC59-469B-B03D-11284BEB2DD4}"/>
              </a:ext>
            </a:extLst>
          </p:cNvPr>
          <p:cNvSpPr txBox="1">
            <a:spLocks noGrp="1"/>
          </p:cNvSpPr>
          <p:nvPr>
            <p:ph type="title"/>
          </p:nvPr>
        </p:nvSpPr>
        <p:spPr>
          <a:xfrm>
            <a:off x="6106218" y="171324"/>
            <a:ext cx="3033518" cy="2475864"/>
          </a:xfrm>
          <a:prstGeom prst="rect">
            <a:avLst/>
          </a:prstGeom>
        </p:spPr>
        <p:txBody>
          <a:bodyPr spcFirstLastPara="1" vert="horz" lIns="91440" tIns="45720" rIns="91440" bIns="45720" rtlCol="0" anchor="ctr" anchorCtr="0">
            <a:normAutofit/>
          </a:bodyPr>
          <a:lstStyle/>
          <a:p>
            <a:pPr algn="ctr" defTabSz="914400">
              <a:spcAft>
                <a:spcPts val="600"/>
              </a:spcAft>
              <a:buClrTx/>
            </a:pPr>
            <a:r>
              <a:rPr lang="en-US" b="0" spc="-50" dirty="0">
                <a:solidFill>
                  <a:srgbClr val="FFFFFF"/>
                </a:solidFill>
                <a:latin typeface="Segoe UI" panose="020B0502040204020203" pitchFamily="34" charset="0"/>
                <a:cs typeface="Segoe UI" panose="020B0502040204020203" pitchFamily="34" charset="0"/>
              </a:rPr>
              <a:t>Probability</a:t>
            </a:r>
          </a:p>
        </p:txBody>
      </p:sp>
      <mc:AlternateContent xmlns:mc="http://schemas.openxmlformats.org/markup-compatibility/2006" xmlns:a14="http://schemas.microsoft.com/office/drawing/2010/main">
        <mc:Choice Requires="a14">
          <p:sp>
            <p:nvSpPr>
              <p:cNvPr id="10" name="Google Shape;234;p51">
                <a:extLst>
                  <a:ext uri="{FF2B5EF4-FFF2-40B4-BE49-F238E27FC236}">
                    <a16:creationId xmlns:a16="http://schemas.microsoft.com/office/drawing/2014/main" id="{E11F4050-C74A-41EB-A9C5-398E1B43CDDF}"/>
                  </a:ext>
                </a:extLst>
              </p:cNvPr>
              <p:cNvSpPr txBox="1">
                <a:spLocks/>
              </p:cNvSpPr>
              <p:nvPr/>
            </p:nvSpPr>
            <p:spPr>
              <a:xfrm>
                <a:off x="365306" y="344757"/>
                <a:ext cx="5369006" cy="3102597"/>
              </a:xfrm>
              <a:prstGeom prst="rect">
                <a:avLst/>
              </a:prstGeom>
            </p:spPr>
            <p:txBody>
              <a:bodyPr spcFirstLastPara="1" vert="horz" lIns="0" tIns="45720" rIns="0" bIns="45720" rtlCol="0" anchor="ctr" anchorCtr="0">
                <a:normAutofit fontScale="925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10000"/>
                  </a:lnSpc>
                  <a:spcBef>
                    <a:spcPts val="480"/>
                  </a:spcBef>
                  <a:spcAft>
                    <a:spcPts val="1200"/>
                  </a:spcAft>
                  <a:buClr>
                    <a:srgbClr val="1CADE4"/>
                  </a:buClr>
                  <a:buSzPct val="100000"/>
                  <a:buFont typeface="Calibri" panose="020F0502020204030204" pitchFamily="34" charset="0"/>
                  <a:buNone/>
                  <a:tabLst/>
                  <a:defRPr/>
                </a:pPr>
                <a:r>
                  <a:rPr kumimoji="0" lang="en-US" sz="1800" b="1"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Assuming</a:t>
                </a: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all outcomes are equally likely, the chance of an event A is:</a:t>
                </a:r>
              </a:p>
              <a:p>
                <a:pPr marL="0" marR="0" lvl="0" indent="0" algn="l" defTabSz="9144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marR="0" lvl="0" indent="0" algn="l" defTabSz="9144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marR="0" lvl="0" indent="0" algn="l" defTabSz="9144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Segoe UI" panose="020B0502040204020203" pitchFamily="34" charset="0"/>
                          <a:sym typeface="Arial"/>
                        </a:rPr>
                        <m:t>𝑃</m:t>
                      </m:r>
                      <m:d>
                        <m:dPr>
                          <m:ctrlPr>
                            <a:rPr kumimoji="0" lang="en-US"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Segoe UI" panose="020B0502040204020203" pitchFamily="34" charset="0"/>
                              <a:sym typeface="Arial"/>
                            </a:rPr>
                          </m:ctrlPr>
                        </m:dPr>
                        <m:e>
                          <m:r>
                            <a:rPr kumimoji="0" lang="en-US"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Segoe UI" panose="020B0502040204020203" pitchFamily="34" charset="0"/>
                              <a:sym typeface="Arial"/>
                            </a:rPr>
                            <m:t>𝐴</m:t>
                          </m:r>
                        </m:e>
                      </m:d>
                      <m:r>
                        <a:rPr kumimoji="0" lang="en-US"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Segoe UI" panose="020B0502040204020203" pitchFamily="34" charset="0"/>
                          <a:sym typeface="Arial"/>
                        </a:rPr>
                        <m:t>= </m:t>
                      </m:r>
                      <m:f>
                        <m:fPr>
                          <m:ctrlPr>
                            <a:rPr kumimoji="0" lang="en-US"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Segoe UI" panose="020B0502040204020203" pitchFamily="34" charset="0"/>
                              <a:sym typeface="Arial"/>
                            </a:rPr>
                          </m:ctrlPr>
                        </m:fPr>
                        <m:num>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number</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 </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of</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 </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outcomes</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 </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that</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 </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make</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 </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A</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 </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happen</m:t>
                          </m:r>
                        </m:num>
                        <m:den>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total</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 </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number</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 </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of</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 </m:t>
                          </m:r>
                          <m:r>
                            <m:rPr>
                              <m:nor/>
                            </m:rP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m:t>outcomes</m:t>
                          </m:r>
                        </m:den>
                      </m:f>
                    </m:oMath>
                  </m:oMathPara>
                </a14:m>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p:txBody>
          </p:sp>
        </mc:Choice>
        <mc:Fallback xmlns="">
          <p:sp>
            <p:nvSpPr>
              <p:cNvPr id="10" name="Google Shape;234;p51">
                <a:extLst>
                  <a:ext uri="{FF2B5EF4-FFF2-40B4-BE49-F238E27FC236}">
                    <a16:creationId xmlns:a16="http://schemas.microsoft.com/office/drawing/2014/main" id="{E11F4050-C74A-41EB-A9C5-398E1B43CDDF}"/>
                  </a:ext>
                </a:extLst>
              </p:cNvPr>
              <p:cNvSpPr txBox="1">
                <a:spLocks noRot="1" noChangeAspect="1" noMove="1" noResize="1" noEditPoints="1" noAdjustHandles="1" noChangeArrowheads="1" noChangeShapeType="1" noTextEdit="1"/>
              </p:cNvSpPr>
              <p:nvPr/>
            </p:nvSpPr>
            <p:spPr>
              <a:xfrm>
                <a:off x="365306" y="344757"/>
                <a:ext cx="5369006" cy="3102597"/>
              </a:xfrm>
              <a:prstGeom prst="rect">
                <a:avLst/>
              </a:prstGeom>
              <a:blipFill>
                <a:blip r:embed="rId3"/>
                <a:stretch>
                  <a:fillRect l="-2497" r="-170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D4ED4A71-BA7C-4A99-8419-258422647E57}"/>
              </a:ext>
            </a:extLst>
          </p:cNvPr>
          <p:cNvSpPr txBox="1"/>
          <p:nvPr/>
        </p:nvSpPr>
        <p:spPr>
          <a:xfrm>
            <a:off x="365306" y="3729713"/>
            <a:ext cx="4572000" cy="369332"/>
          </a:xfrm>
          <a:prstGeom prst="rect">
            <a:avLst/>
          </a:prstGeom>
          <a:noFill/>
        </p:spPr>
        <p:txBody>
          <a:bodyPr wrap="square">
            <a:spAutoFit/>
          </a:bodyPr>
          <a:lstStyle/>
          <a:p>
            <a:pPr marL="0" lvl="0" indent="0" algn="l" rtl="0">
              <a:spcBef>
                <a:spcPts val="480"/>
              </a:spcBef>
              <a:spcAft>
                <a:spcPts val="0"/>
              </a:spcAft>
              <a:buNone/>
            </a:pPr>
            <a:r>
              <a:rPr lang="en-US" sz="1800" dirty="0">
                <a:latin typeface="Segoe UI" panose="020B0502040204020203" pitchFamily="34" charset="0"/>
                <a:ea typeface="Helvetica Neue"/>
                <a:cs typeface="Segoe UI" panose="020B0502040204020203" pitchFamily="34" charset="0"/>
                <a:sym typeface="Helvetica Neue"/>
              </a:rPr>
              <a:t>Takes on the range [0,1] (0% to 100%)</a:t>
            </a:r>
          </a:p>
        </p:txBody>
      </p:sp>
    </p:spTree>
    <p:extLst>
      <p:ext uri="{BB962C8B-B14F-4D97-AF65-F5344CB8AC3E}">
        <p14:creationId xmlns:p14="http://schemas.microsoft.com/office/powerpoint/2010/main" val="644340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49"/>
          <p:cNvSpPr txBox="1">
            <a:spLocks noGrp="1"/>
          </p:cNvSpPr>
          <p:nvPr>
            <p:ph type="title"/>
          </p:nvPr>
        </p:nvSpPr>
        <p:spPr>
          <a:xfrm>
            <a:off x="0" y="205975"/>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A/B Testing &amp; Hypothesis Testing</a:t>
            </a:r>
            <a:endParaRPr b="0" dirty="0">
              <a:latin typeface="Segoe UI" panose="020B0502040204020203" pitchFamily="34" charset="0"/>
              <a:cs typeface="Segoe UI" panose="020B0502040204020203" pitchFamily="34" charset="0"/>
            </a:endParaRPr>
          </a:p>
        </p:txBody>
      </p:sp>
      <p:sp>
        <p:nvSpPr>
          <p:cNvPr id="306" name="Google Shape;306;p49"/>
          <p:cNvSpPr txBox="1">
            <a:spLocks noGrp="1"/>
          </p:cNvSpPr>
          <p:nvPr>
            <p:ph type="body" idx="1"/>
          </p:nvPr>
        </p:nvSpPr>
        <p:spPr>
          <a:xfrm>
            <a:off x="351865" y="1398160"/>
            <a:ext cx="6600265" cy="2921198"/>
          </a:xfrm>
          <a:prstGeom prst="rect">
            <a:avLst/>
          </a:prstGeom>
          <a:noFill/>
          <a:ln>
            <a:noFill/>
          </a:ln>
        </p:spPr>
        <p:txBody>
          <a:bodyPr spcFirstLastPara="1" wrap="square" lIns="91425" tIns="91425" rIns="91425" bIns="91425" anchor="t" anchorCtr="0">
            <a:noAutofit/>
          </a:bodyPr>
          <a:lstStyle/>
          <a:p>
            <a:pPr marL="457200" marR="0" lvl="0" indent="-234950" algn="l" rtl="0">
              <a:lnSpc>
                <a:spcPct val="115000"/>
              </a:lnSpc>
              <a:spcBef>
                <a:spcPts val="0"/>
              </a:spcBef>
              <a:spcAft>
                <a:spcPts val="0"/>
              </a:spcAft>
              <a:buSzPct val="100000"/>
              <a:buFont typeface="Arial"/>
              <a:buChar char="●"/>
            </a:pPr>
            <a:r>
              <a:rPr lang="en" sz="1600" i="0" u="none" strike="noStrike" cap="none" dirty="0">
                <a:solidFill>
                  <a:srgbClr val="000000"/>
                </a:solidFill>
                <a:latin typeface="Segoe UI" panose="020B0502040204020203" pitchFamily="34" charset="0"/>
                <a:cs typeface="Segoe UI" panose="020B0502040204020203" pitchFamily="34" charset="0"/>
              </a:rPr>
              <a:t>Similarities</a:t>
            </a:r>
            <a:endParaRPr sz="1600" dirty="0">
              <a:solidFill>
                <a:srgbClr val="000000"/>
              </a:solidFill>
              <a:latin typeface="Segoe UI" panose="020B0502040204020203" pitchFamily="34" charset="0"/>
              <a:cs typeface="Segoe UI" panose="020B0502040204020203" pitchFamily="34" charset="0"/>
            </a:endParaRPr>
          </a:p>
          <a:p>
            <a:pPr marL="914400" marR="0" lvl="1" indent="-247650" algn="l" rtl="0">
              <a:lnSpc>
                <a:spcPct val="115000"/>
              </a:lnSpc>
              <a:spcBef>
                <a:spcPts val="0"/>
              </a:spcBef>
              <a:spcAft>
                <a:spcPts val="0"/>
              </a:spcAft>
              <a:buSzPct val="100000"/>
              <a:buFont typeface="Open Sans"/>
              <a:buChar char="○"/>
            </a:pPr>
            <a:r>
              <a:rPr lang="en" sz="1400" i="0" u="none" strike="noStrike" cap="none" dirty="0">
                <a:solidFill>
                  <a:srgbClr val="000000"/>
                </a:solidFill>
                <a:latin typeface="Segoe UI" panose="020B0502040204020203" pitchFamily="34" charset="0"/>
                <a:cs typeface="Segoe UI" panose="020B0502040204020203" pitchFamily="34" charset="0"/>
              </a:rPr>
              <a:t>Both include a </a:t>
            </a:r>
            <a:r>
              <a:rPr lang="en" sz="1400" b="1" i="0" u="none" strike="noStrike" cap="none" dirty="0">
                <a:solidFill>
                  <a:srgbClr val="000000"/>
                </a:solidFill>
                <a:latin typeface="Segoe UI" panose="020B0502040204020203" pitchFamily="34" charset="0"/>
                <a:cs typeface="Segoe UI" panose="020B0502040204020203" pitchFamily="34" charset="0"/>
              </a:rPr>
              <a:t>null hypothesis</a:t>
            </a:r>
            <a:r>
              <a:rPr lang="en" sz="1400" i="0" u="none" strike="noStrike" cap="none" dirty="0">
                <a:solidFill>
                  <a:srgbClr val="000000"/>
                </a:solidFill>
                <a:latin typeface="Segoe UI" panose="020B0502040204020203" pitchFamily="34" charset="0"/>
                <a:cs typeface="Segoe UI" panose="020B0502040204020203" pitchFamily="34" charset="0"/>
              </a:rPr>
              <a:t> and an </a:t>
            </a:r>
            <a:r>
              <a:rPr lang="en" sz="1400" b="1" i="0" u="none" strike="noStrike" cap="none" dirty="0">
                <a:solidFill>
                  <a:srgbClr val="000000"/>
                </a:solidFill>
                <a:latin typeface="Segoe UI" panose="020B0502040204020203" pitchFamily="34" charset="0"/>
                <a:cs typeface="Segoe UI" panose="020B0502040204020203" pitchFamily="34" charset="0"/>
              </a:rPr>
              <a:t>alternative hypothesis</a:t>
            </a:r>
            <a:r>
              <a:rPr lang="en" sz="1400" i="0" u="none" strike="noStrike" cap="none" dirty="0">
                <a:solidFill>
                  <a:srgbClr val="000000"/>
                </a:solidFill>
                <a:latin typeface="Segoe UI" panose="020B0502040204020203" pitchFamily="34" charset="0"/>
                <a:cs typeface="Segoe UI" panose="020B0502040204020203" pitchFamily="34" charset="0"/>
              </a:rPr>
              <a:t>.</a:t>
            </a:r>
            <a:endParaRPr sz="1400" dirty="0">
              <a:solidFill>
                <a:srgbClr val="000000"/>
              </a:solidFill>
              <a:latin typeface="Segoe UI" panose="020B0502040204020203" pitchFamily="34" charset="0"/>
              <a:cs typeface="Segoe UI" panose="020B0502040204020203" pitchFamily="34" charset="0"/>
            </a:endParaRPr>
          </a:p>
          <a:p>
            <a:pPr marL="914400" marR="0" lvl="1" indent="-247650" algn="l" rtl="0">
              <a:lnSpc>
                <a:spcPct val="115000"/>
              </a:lnSpc>
              <a:spcBef>
                <a:spcPts val="600"/>
              </a:spcBef>
              <a:spcAft>
                <a:spcPts val="0"/>
              </a:spcAft>
              <a:buSzPct val="100000"/>
              <a:buFont typeface="Arial"/>
              <a:buChar char="○"/>
            </a:pPr>
            <a:r>
              <a:rPr lang="en" sz="1400" i="0" u="none" strike="noStrike" cap="none" dirty="0">
                <a:solidFill>
                  <a:srgbClr val="000000"/>
                </a:solidFill>
                <a:latin typeface="Segoe UI" panose="020B0502040204020203" pitchFamily="34" charset="0"/>
                <a:cs typeface="Segoe UI" panose="020B0502040204020203" pitchFamily="34" charset="0"/>
              </a:rPr>
              <a:t>For a set number of repetitions, both processes involve:</a:t>
            </a:r>
            <a:endParaRPr sz="1400" dirty="0">
              <a:solidFill>
                <a:srgbClr val="000000"/>
              </a:solidFill>
              <a:latin typeface="Segoe UI" panose="020B0502040204020203" pitchFamily="34" charset="0"/>
              <a:cs typeface="Segoe UI" panose="020B0502040204020203" pitchFamily="34" charset="0"/>
            </a:endParaRPr>
          </a:p>
          <a:p>
            <a:pPr marL="1371600" marR="0" lvl="2" indent="-247650" algn="l" rtl="0">
              <a:lnSpc>
                <a:spcPct val="115000"/>
              </a:lnSpc>
              <a:spcBef>
                <a:spcPts val="0"/>
              </a:spcBef>
              <a:spcAft>
                <a:spcPts val="0"/>
              </a:spcAft>
              <a:buSzPct val="100000"/>
              <a:buFont typeface="Open Sans"/>
              <a:buChar char="■"/>
            </a:pPr>
            <a:r>
              <a:rPr lang="en" sz="1400" i="0" u="none" strike="noStrike" cap="none" dirty="0">
                <a:solidFill>
                  <a:srgbClr val="000000"/>
                </a:solidFill>
                <a:latin typeface="Segoe UI" panose="020B0502040204020203" pitchFamily="34" charset="0"/>
                <a:cs typeface="Segoe UI" panose="020B0502040204020203" pitchFamily="34" charset="0"/>
              </a:rPr>
              <a:t>Drawing a sample and calculating a </a:t>
            </a:r>
            <a:r>
              <a:rPr lang="en" sz="1400" b="1" i="0" u="none" strike="noStrike" cap="none" dirty="0">
                <a:solidFill>
                  <a:srgbClr val="000000"/>
                </a:solidFill>
                <a:latin typeface="Segoe UI" panose="020B0502040204020203" pitchFamily="34" charset="0"/>
                <a:cs typeface="Segoe UI" panose="020B0502040204020203" pitchFamily="34" charset="0"/>
              </a:rPr>
              <a:t>test statistic</a:t>
            </a:r>
            <a:r>
              <a:rPr lang="en" sz="1400" i="0" u="none" strike="noStrike" cap="none" dirty="0">
                <a:solidFill>
                  <a:srgbClr val="000000"/>
                </a:solidFill>
                <a:latin typeface="Segoe UI" panose="020B0502040204020203" pitchFamily="34" charset="0"/>
                <a:cs typeface="Segoe UI" panose="020B0502040204020203" pitchFamily="34" charset="0"/>
              </a:rPr>
              <a:t>.</a:t>
            </a:r>
            <a:endParaRPr sz="1400" dirty="0">
              <a:solidFill>
                <a:srgbClr val="000000"/>
              </a:solidFill>
              <a:latin typeface="Segoe UI" panose="020B0502040204020203" pitchFamily="34" charset="0"/>
              <a:cs typeface="Segoe UI" panose="020B0502040204020203" pitchFamily="34" charset="0"/>
            </a:endParaRPr>
          </a:p>
          <a:p>
            <a:pPr marL="342900" marR="0" lvl="0" indent="0" algn="l" rtl="0">
              <a:lnSpc>
                <a:spcPct val="115000"/>
              </a:lnSpc>
              <a:spcBef>
                <a:spcPts val="0"/>
              </a:spcBef>
              <a:spcAft>
                <a:spcPts val="0"/>
              </a:spcAft>
              <a:buNone/>
            </a:pPr>
            <a:endParaRPr sz="1400" dirty="0">
              <a:solidFill>
                <a:srgbClr val="000000"/>
              </a:solidFill>
              <a:latin typeface="Segoe UI" panose="020B0502040204020203" pitchFamily="34" charset="0"/>
              <a:cs typeface="Segoe UI" panose="020B0502040204020203" pitchFamily="34" charset="0"/>
            </a:endParaRPr>
          </a:p>
          <a:p>
            <a:pPr marL="457200" marR="0" lvl="0" indent="-234950" algn="l" rtl="0">
              <a:lnSpc>
                <a:spcPct val="115000"/>
              </a:lnSpc>
              <a:spcBef>
                <a:spcPts val="0"/>
              </a:spcBef>
              <a:spcAft>
                <a:spcPts val="0"/>
              </a:spcAft>
              <a:buSzPct val="100000"/>
              <a:buFont typeface="Arial"/>
              <a:buChar char="●"/>
            </a:pPr>
            <a:r>
              <a:rPr lang="en" sz="1600" dirty="0">
                <a:solidFill>
                  <a:srgbClr val="000000"/>
                </a:solidFill>
                <a:latin typeface="Segoe UI" panose="020B0502040204020203" pitchFamily="34" charset="0"/>
                <a:cs typeface="Segoe UI" panose="020B0502040204020203" pitchFamily="34" charset="0"/>
              </a:rPr>
              <a:t>Features specific to A/B testing:</a:t>
            </a:r>
            <a:endParaRPr sz="1600" dirty="0">
              <a:solidFill>
                <a:srgbClr val="000000"/>
              </a:solidFill>
              <a:latin typeface="Segoe UI" panose="020B0502040204020203" pitchFamily="34" charset="0"/>
              <a:cs typeface="Segoe UI" panose="020B0502040204020203" pitchFamily="34" charset="0"/>
            </a:endParaRPr>
          </a:p>
          <a:p>
            <a:pPr marL="742950" marR="0" lvl="1" indent="-241300" algn="l" rtl="0">
              <a:lnSpc>
                <a:spcPct val="115000"/>
              </a:lnSpc>
              <a:spcBef>
                <a:spcPts val="0"/>
              </a:spcBef>
              <a:spcAft>
                <a:spcPts val="0"/>
              </a:spcAft>
              <a:buSzPct val="100000"/>
              <a:buChar char="○"/>
            </a:pPr>
            <a:r>
              <a:rPr lang="en" sz="1400" dirty="0">
                <a:solidFill>
                  <a:srgbClr val="000000"/>
                </a:solidFill>
                <a:latin typeface="Segoe UI" panose="020B0502040204020203" pitchFamily="34" charset="0"/>
                <a:cs typeface="Segoe UI" panose="020B0502040204020203" pitchFamily="34" charset="0"/>
              </a:rPr>
              <a:t>Test statistic is often (but not always) the difference or absolute difference between group means </a:t>
            </a:r>
            <a:endParaRPr sz="1400" dirty="0">
              <a:solidFill>
                <a:srgbClr val="000000"/>
              </a:solidFill>
              <a:latin typeface="Segoe UI" panose="020B0502040204020203" pitchFamily="34" charset="0"/>
              <a:cs typeface="Segoe UI" panose="020B0502040204020203" pitchFamily="34" charset="0"/>
            </a:endParaRPr>
          </a:p>
          <a:p>
            <a:pPr marL="1143000" marR="0" lvl="2" indent="-184150" algn="l" rtl="0">
              <a:lnSpc>
                <a:spcPct val="115000"/>
              </a:lnSpc>
              <a:spcBef>
                <a:spcPts val="0"/>
              </a:spcBef>
              <a:spcAft>
                <a:spcPts val="0"/>
              </a:spcAft>
              <a:buSzPct val="100000"/>
              <a:buChar char="■"/>
            </a:pPr>
            <a:r>
              <a:rPr lang="en" sz="1400" dirty="0">
                <a:solidFill>
                  <a:srgbClr val="000000"/>
                </a:solidFill>
                <a:latin typeface="Segoe UI" panose="020B0502040204020203" pitchFamily="34" charset="0"/>
                <a:cs typeface="Segoe UI" panose="020B0502040204020203" pitchFamily="34" charset="0"/>
              </a:rPr>
              <a:t>Difference if alternative hypothesis has a direction</a:t>
            </a:r>
            <a:endParaRPr sz="1400" dirty="0">
              <a:solidFill>
                <a:srgbClr val="000000"/>
              </a:solidFill>
              <a:latin typeface="Segoe UI" panose="020B0502040204020203" pitchFamily="34" charset="0"/>
              <a:cs typeface="Segoe UI" panose="020B0502040204020203" pitchFamily="34" charset="0"/>
            </a:endParaRPr>
          </a:p>
          <a:p>
            <a:pPr marL="1143000" marR="0" lvl="2" indent="-184150" algn="l" rtl="0">
              <a:lnSpc>
                <a:spcPct val="115000"/>
              </a:lnSpc>
              <a:spcBef>
                <a:spcPts val="0"/>
              </a:spcBef>
              <a:spcAft>
                <a:spcPts val="0"/>
              </a:spcAft>
              <a:buSzPct val="100000"/>
              <a:buChar char="■"/>
            </a:pPr>
            <a:r>
              <a:rPr lang="en" sz="1400" dirty="0">
                <a:solidFill>
                  <a:srgbClr val="000000"/>
                </a:solidFill>
                <a:latin typeface="Segoe UI" panose="020B0502040204020203" pitchFamily="34" charset="0"/>
                <a:cs typeface="Segoe UI" panose="020B0502040204020203" pitchFamily="34" charset="0"/>
              </a:rPr>
              <a:t>Absolute difference if alternative hypothesis test does not have a direction</a:t>
            </a:r>
            <a:endParaRPr sz="1400" dirty="0">
              <a:solidFill>
                <a:srgbClr val="000000"/>
              </a:solidFill>
              <a:latin typeface="Segoe UI" panose="020B0502040204020203" pitchFamily="34" charset="0"/>
              <a:cs typeface="Segoe UI" panose="020B0502040204020203" pitchFamily="34" charset="0"/>
            </a:endParaRPr>
          </a:p>
          <a:p>
            <a:pPr marL="742950" marR="0" lvl="1" indent="-241300" algn="l" rtl="0">
              <a:lnSpc>
                <a:spcPct val="115000"/>
              </a:lnSpc>
              <a:spcBef>
                <a:spcPts val="600"/>
              </a:spcBef>
              <a:spcAft>
                <a:spcPts val="0"/>
              </a:spcAft>
              <a:buSzPct val="100000"/>
              <a:buChar char="○"/>
            </a:pPr>
            <a:r>
              <a:rPr lang="en" sz="1400" dirty="0">
                <a:solidFill>
                  <a:srgbClr val="000000"/>
                </a:solidFill>
                <a:latin typeface="Segoe UI" panose="020B0502040204020203" pitchFamily="34" charset="0"/>
                <a:cs typeface="Segoe UI" panose="020B0502040204020203" pitchFamily="34" charset="0"/>
              </a:rPr>
              <a:t>Null hypothesis is simulated by shuffling the labels column of the table</a:t>
            </a:r>
            <a:endParaRPr sz="14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43169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51"/>
          <p:cNvPicPr preferRelativeResize="0"/>
          <p:nvPr/>
        </p:nvPicPr>
        <p:blipFill rotWithShape="1">
          <a:blip r:embed="rId3">
            <a:alphaModFix/>
          </a:blip>
          <a:srcRect/>
          <a:stretch/>
        </p:blipFill>
        <p:spPr>
          <a:xfrm>
            <a:off x="641877" y="938532"/>
            <a:ext cx="7967823" cy="2159725"/>
          </a:xfrm>
          <a:prstGeom prst="rect">
            <a:avLst/>
          </a:prstGeom>
          <a:noFill/>
          <a:ln>
            <a:noFill/>
          </a:ln>
        </p:spPr>
      </p:pic>
      <p:sp>
        <p:nvSpPr>
          <p:cNvPr id="321" name="Google Shape;321;p51"/>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Fish</a:t>
            </a:r>
            <a:endParaRPr dirty="0"/>
          </a:p>
        </p:txBody>
      </p:sp>
      <p:sp>
        <p:nvSpPr>
          <p:cNvPr id="3" name="TextBox 2">
            <a:extLst>
              <a:ext uri="{FF2B5EF4-FFF2-40B4-BE49-F238E27FC236}">
                <a16:creationId xmlns:a16="http://schemas.microsoft.com/office/drawing/2014/main" id="{F654F1FC-4E27-40F5-9BD3-6A6BC719D2CA}"/>
              </a:ext>
            </a:extLst>
          </p:cNvPr>
          <p:cNvSpPr txBox="1"/>
          <p:nvPr/>
        </p:nvSpPr>
        <p:spPr>
          <a:xfrm>
            <a:off x="702387" y="3154911"/>
            <a:ext cx="454868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Write out the null hypothesis in this experiment about lead exposure affecting fish IQ</a:t>
            </a:r>
          </a:p>
        </p:txBody>
      </p:sp>
    </p:spTree>
    <p:extLst>
      <p:ext uri="{BB962C8B-B14F-4D97-AF65-F5344CB8AC3E}">
        <p14:creationId xmlns:p14="http://schemas.microsoft.com/office/powerpoint/2010/main" val="374667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51"/>
          <p:cNvPicPr preferRelativeResize="0"/>
          <p:nvPr/>
        </p:nvPicPr>
        <p:blipFill rotWithShape="1">
          <a:blip r:embed="rId3">
            <a:alphaModFix/>
          </a:blip>
          <a:srcRect/>
          <a:stretch/>
        </p:blipFill>
        <p:spPr>
          <a:xfrm>
            <a:off x="641877" y="938532"/>
            <a:ext cx="7967823" cy="2159725"/>
          </a:xfrm>
          <a:prstGeom prst="rect">
            <a:avLst/>
          </a:prstGeom>
          <a:noFill/>
          <a:ln>
            <a:noFill/>
          </a:ln>
        </p:spPr>
      </p:pic>
      <p:sp>
        <p:nvSpPr>
          <p:cNvPr id="321" name="Google Shape;321;p51"/>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Fish</a:t>
            </a:r>
            <a:endParaRPr dirty="0"/>
          </a:p>
        </p:txBody>
      </p:sp>
      <p:sp>
        <p:nvSpPr>
          <p:cNvPr id="3" name="TextBox 2">
            <a:extLst>
              <a:ext uri="{FF2B5EF4-FFF2-40B4-BE49-F238E27FC236}">
                <a16:creationId xmlns:a16="http://schemas.microsoft.com/office/drawing/2014/main" id="{F654F1FC-4E27-40F5-9BD3-6A6BC719D2CA}"/>
              </a:ext>
            </a:extLst>
          </p:cNvPr>
          <p:cNvSpPr txBox="1"/>
          <p:nvPr/>
        </p:nvSpPr>
        <p:spPr>
          <a:xfrm>
            <a:off x="702387" y="3154911"/>
            <a:ext cx="454868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Write out the null hypothesis in this experiment about lead exposure affecting fish IQ</a:t>
            </a:r>
          </a:p>
        </p:txBody>
      </p:sp>
      <p:sp>
        <p:nvSpPr>
          <p:cNvPr id="5" name="TextBox 4">
            <a:extLst>
              <a:ext uri="{FF2B5EF4-FFF2-40B4-BE49-F238E27FC236}">
                <a16:creationId xmlns:a16="http://schemas.microsoft.com/office/drawing/2014/main" id="{D92921A1-D6E0-4371-B114-A644C9B88EED}"/>
              </a:ext>
            </a:extLst>
          </p:cNvPr>
          <p:cNvSpPr txBox="1"/>
          <p:nvPr/>
        </p:nvSpPr>
        <p:spPr>
          <a:xfrm>
            <a:off x="720071" y="3796340"/>
            <a:ext cx="7703857"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panose="020B0502040204020203" pitchFamily="34" charset="0"/>
                <a:ea typeface="Times New Roman"/>
                <a:cs typeface="Segoe UI" panose="020B0502040204020203" pitchFamily="34" charset="0"/>
                <a:sym typeface="Times New Roman"/>
              </a:rPr>
              <a:t>Among the fish in the experiment, the distribution of IQ scores of the fish exposed to lead is the same as the distribution of IQ scores of fish not exposed to lead. Any variation is due to chance.</a:t>
            </a:r>
          </a:p>
        </p:txBody>
      </p:sp>
    </p:spTree>
    <p:extLst>
      <p:ext uri="{BB962C8B-B14F-4D97-AF65-F5344CB8AC3E}">
        <p14:creationId xmlns:p14="http://schemas.microsoft.com/office/powerpoint/2010/main" val="2357829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8" name="Google Shape;321;p51">
            <a:extLst>
              <a:ext uri="{FF2B5EF4-FFF2-40B4-BE49-F238E27FC236}">
                <a16:creationId xmlns:a16="http://schemas.microsoft.com/office/drawing/2014/main" id="{9BB5C251-64E8-4F08-95E9-978DEDDCAD79}"/>
              </a:ext>
            </a:extLst>
          </p:cNvPr>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Fish</a:t>
            </a:r>
            <a:endParaRPr dirty="0"/>
          </a:p>
        </p:txBody>
      </p:sp>
      <p:sp>
        <p:nvSpPr>
          <p:cNvPr id="4" name="TextBox 3">
            <a:extLst>
              <a:ext uri="{FF2B5EF4-FFF2-40B4-BE49-F238E27FC236}">
                <a16:creationId xmlns:a16="http://schemas.microsoft.com/office/drawing/2014/main" id="{A283A8AA-B42C-4132-8EDB-B4DBD50A21C4}"/>
              </a:ext>
            </a:extLst>
          </p:cNvPr>
          <p:cNvSpPr txBox="1"/>
          <p:nvPr/>
        </p:nvSpPr>
        <p:spPr>
          <a:xfrm>
            <a:off x="755071" y="1309102"/>
            <a:ext cx="7820891" cy="270843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choose as your test statistic the absolute difference in average fish IQ scores for the two groups. Complete the </a:t>
            </a:r>
            <a:r>
              <a:rPr kumimoji="0" lang="en-US" sz="16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Segoe UI" panose="020B0502040204020203" pitchFamily="34" charset="0"/>
              </a:rPr>
              <a:t>absolute_differences_of_averages</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Segoe UI" panose="020B0502040204020203" pitchFamily="34" charset="0"/>
              </a:rPr>
              <a:t> </a:t>
            </a: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function below. The argument t is a two-column table such as fish in which column 0 indicates to which group each example belongs, and column 1 contains quantitative data.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Note, that for this exercise there is no dataset for you to work with in a Jupyter Notebook.</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Segoe UI" panose="020B0502040204020203" pitchFamily="34" charset="0"/>
              </a:rPr>
              <a:t>def </a:t>
            </a:r>
            <a:r>
              <a:rPr kumimoji="0" lang="en-US" sz="16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Segoe UI" panose="020B0502040204020203" pitchFamily="34" charset="0"/>
              </a:rPr>
              <a:t>absolute_differences_of_averages</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Segoe UI" panose="020B0502040204020203" pitchFamily="34" charset="0"/>
              </a:rPr>
              <a:t>(t):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Segoe UI" panose="020B0502040204020203" pitchFamily="34" charset="0"/>
              </a:rPr>
              <a:t>	averages = ______________________________________________</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Segoe UI" panose="020B0502040204020203" pitchFamily="34" charset="0"/>
              </a:rPr>
              <a:t>	return abs(</a:t>
            </a:r>
            <a:r>
              <a:rPr kumimoji="0" lang="en-US" sz="16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Segoe UI" panose="020B0502040204020203" pitchFamily="34" charset="0"/>
              </a:rPr>
              <a:t>np.diff</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Segoe UI" panose="020B0502040204020203" pitchFamily="34" charset="0"/>
              </a:rPr>
              <a:t>(averages).item(0))</a:t>
            </a:r>
          </a:p>
        </p:txBody>
      </p:sp>
    </p:spTree>
    <p:extLst>
      <p:ext uri="{BB962C8B-B14F-4D97-AF65-F5344CB8AC3E}">
        <p14:creationId xmlns:p14="http://schemas.microsoft.com/office/powerpoint/2010/main" val="844819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8" name="Google Shape;321;p51">
            <a:extLst>
              <a:ext uri="{FF2B5EF4-FFF2-40B4-BE49-F238E27FC236}">
                <a16:creationId xmlns:a16="http://schemas.microsoft.com/office/drawing/2014/main" id="{9BB5C251-64E8-4F08-95E9-978DEDDCAD79}"/>
              </a:ext>
            </a:extLst>
          </p:cNvPr>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Fish</a:t>
            </a:r>
            <a:endParaRPr dirty="0"/>
          </a:p>
        </p:txBody>
      </p:sp>
      <p:sp>
        <p:nvSpPr>
          <p:cNvPr id="4" name="TextBox 3">
            <a:extLst>
              <a:ext uri="{FF2B5EF4-FFF2-40B4-BE49-F238E27FC236}">
                <a16:creationId xmlns:a16="http://schemas.microsoft.com/office/drawing/2014/main" id="{A283A8AA-B42C-4132-8EDB-B4DBD50A21C4}"/>
              </a:ext>
            </a:extLst>
          </p:cNvPr>
          <p:cNvSpPr txBox="1"/>
          <p:nvPr/>
        </p:nvSpPr>
        <p:spPr>
          <a:xfrm>
            <a:off x="755071" y="1309102"/>
            <a:ext cx="7820891" cy="270843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choose as your test statistic the absolute difference in average fish IQ scores for the two groups. Complete the </a:t>
            </a:r>
            <a:r>
              <a:rPr kumimoji="0" lang="en-US" sz="16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Segoe UI" panose="020B0502040204020203" pitchFamily="34" charset="0"/>
              </a:rPr>
              <a:t>absolute_differences_of_averages</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Segoe UI" panose="020B0502040204020203" pitchFamily="34" charset="0"/>
              </a:rPr>
              <a:t> </a:t>
            </a: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function below. The argument t is a two-column table such as fish in which column 0 indicates to which group each example belongs, and column 1 contains quantitative data.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Note, that for this exercise there is no dataset for you to work with in a Jupyter Notebook.</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Segoe UI" panose="020B0502040204020203" pitchFamily="34" charset="0"/>
              </a:rPr>
              <a:t>def </a:t>
            </a:r>
            <a:r>
              <a:rPr kumimoji="0" lang="en-US" sz="16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Segoe UI" panose="020B0502040204020203" pitchFamily="34" charset="0"/>
              </a:rPr>
              <a:t>absolute_differences_of_averages</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Segoe UI" panose="020B0502040204020203" pitchFamily="34" charset="0"/>
              </a:rPr>
              <a:t>(t):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Segoe UI" panose="020B0502040204020203" pitchFamily="34" charset="0"/>
              </a:rPr>
              <a:t>	averages = </a:t>
            </a:r>
            <a:r>
              <a:rPr kumimoji="0" lang="en-US" sz="16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Segoe UI" panose="020B0502040204020203" pitchFamily="34" charset="0"/>
              </a:rPr>
              <a:t>t.group</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Segoe UI" panose="020B0502040204020203" pitchFamily="34" charset="0"/>
              </a:rPr>
              <a:t>(0, </a:t>
            </a:r>
            <a:r>
              <a:rPr kumimoji="0" lang="en-US" sz="16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Segoe UI" panose="020B0502040204020203" pitchFamily="34" charset="0"/>
              </a:rPr>
              <a:t>np.average</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Segoe UI" panose="020B0502040204020203" pitchFamily="34" charset="0"/>
              </a:rPr>
              <a:t>).column(1)</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Segoe UI" panose="020B0502040204020203" pitchFamily="34" charset="0"/>
              </a:rPr>
              <a:t>	return abs(</a:t>
            </a:r>
            <a:r>
              <a:rPr kumimoji="0" lang="en-US" sz="16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Segoe UI" panose="020B0502040204020203" pitchFamily="34" charset="0"/>
              </a:rPr>
              <a:t>np.diff</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Segoe UI" panose="020B0502040204020203" pitchFamily="34" charset="0"/>
              </a:rPr>
              <a:t>(averages).item(0))</a:t>
            </a:r>
          </a:p>
        </p:txBody>
      </p:sp>
    </p:spTree>
    <p:extLst>
      <p:ext uri="{BB962C8B-B14F-4D97-AF65-F5344CB8AC3E}">
        <p14:creationId xmlns:p14="http://schemas.microsoft.com/office/powerpoint/2010/main" val="552794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6" name="Google Shape;321;p51">
            <a:extLst>
              <a:ext uri="{FF2B5EF4-FFF2-40B4-BE49-F238E27FC236}">
                <a16:creationId xmlns:a16="http://schemas.microsoft.com/office/drawing/2014/main" id="{43526DCB-D91F-4F40-8DFD-8347224E80DB}"/>
              </a:ext>
            </a:extLst>
          </p:cNvPr>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Fish</a:t>
            </a:r>
            <a:endParaRPr dirty="0"/>
          </a:p>
        </p:txBody>
      </p:sp>
      <p:sp>
        <p:nvSpPr>
          <p:cNvPr id="4" name="TextBox 3">
            <a:extLst>
              <a:ext uri="{FF2B5EF4-FFF2-40B4-BE49-F238E27FC236}">
                <a16:creationId xmlns:a16="http://schemas.microsoft.com/office/drawing/2014/main" id="{1473DFEA-ABE9-48AA-A2F9-9F829DC3879A}"/>
              </a:ext>
            </a:extLst>
          </p:cNvPr>
          <p:cNvSpPr txBox="1"/>
          <p:nvPr/>
        </p:nvSpPr>
        <p:spPr>
          <a:xfrm>
            <a:off x="803564" y="1309548"/>
            <a:ext cx="7599218"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Assuming that fish are randomly distributed among the two sides, a p-value of 0.003 indicates that lead exposure causes a change in IQ. True or False? Briefly Justify your answer.</a:t>
            </a:r>
          </a:p>
        </p:txBody>
      </p:sp>
    </p:spTree>
    <p:extLst>
      <p:ext uri="{BB962C8B-B14F-4D97-AF65-F5344CB8AC3E}">
        <p14:creationId xmlns:p14="http://schemas.microsoft.com/office/powerpoint/2010/main" val="3755201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6" name="Google Shape;321;p51">
            <a:extLst>
              <a:ext uri="{FF2B5EF4-FFF2-40B4-BE49-F238E27FC236}">
                <a16:creationId xmlns:a16="http://schemas.microsoft.com/office/drawing/2014/main" id="{43526DCB-D91F-4F40-8DFD-8347224E80DB}"/>
              </a:ext>
            </a:extLst>
          </p:cNvPr>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Fish</a:t>
            </a:r>
            <a:endParaRPr dirty="0"/>
          </a:p>
        </p:txBody>
      </p:sp>
      <p:sp>
        <p:nvSpPr>
          <p:cNvPr id="4" name="TextBox 3">
            <a:extLst>
              <a:ext uri="{FF2B5EF4-FFF2-40B4-BE49-F238E27FC236}">
                <a16:creationId xmlns:a16="http://schemas.microsoft.com/office/drawing/2014/main" id="{1473DFEA-ABE9-48AA-A2F9-9F829DC3879A}"/>
              </a:ext>
            </a:extLst>
          </p:cNvPr>
          <p:cNvSpPr txBox="1"/>
          <p:nvPr/>
        </p:nvSpPr>
        <p:spPr>
          <a:xfrm>
            <a:off x="803564" y="1309548"/>
            <a:ext cx="7599218"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Assuming that fish are randomly distributed among the two sides, a p-value of 0.003 indicates that lead exposure causes a change in IQ. True or False? Briefly Justify your answer.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True. This is a randomized controlled experiment, so causation can be concluded.</a:t>
            </a:r>
          </a:p>
        </p:txBody>
      </p:sp>
    </p:spTree>
    <p:extLst>
      <p:ext uri="{BB962C8B-B14F-4D97-AF65-F5344CB8AC3E}">
        <p14:creationId xmlns:p14="http://schemas.microsoft.com/office/powerpoint/2010/main" val="535502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61;p57">
            <a:extLst>
              <a:ext uri="{FF2B5EF4-FFF2-40B4-BE49-F238E27FC236}">
                <a16:creationId xmlns:a16="http://schemas.microsoft.com/office/drawing/2014/main" id="{6587FB9D-D539-4E9D-ADF7-EBD869A561FE}"/>
              </a:ext>
            </a:extLst>
          </p:cNvPr>
          <p:cNvGrpSpPr>
            <a:grpSpLocks noChangeAspect="1"/>
          </p:cNvGrpSpPr>
          <p:nvPr/>
        </p:nvGrpSpPr>
        <p:grpSpPr>
          <a:xfrm>
            <a:off x="5851216" y="-73782"/>
            <a:ext cx="938204" cy="2739967"/>
            <a:chOff x="362937" y="1483225"/>
            <a:chExt cx="1125438" cy="3286773"/>
          </a:xfrm>
        </p:grpSpPr>
        <p:pic>
          <p:nvPicPr>
            <p:cNvPr id="3" name="Google Shape;362;p57" descr="Screen Shot 2017-05-02 at 7.48.20 PM.png">
              <a:extLst>
                <a:ext uri="{FF2B5EF4-FFF2-40B4-BE49-F238E27FC236}">
                  <a16:creationId xmlns:a16="http://schemas.microsoft.com/office/drawing/2014/main" id="{00FF8C81-E7E1-4415-A1B2-BC83F68839A7}"/>
                </a:ext>
              </a:extLst>
            </p:cNvPr>
            <p:cNvPicPr preferRelativeResize="0"/>
            <p:nvPr/>
          </p:nvPicPr>
          <p:blipFill rotWithShape="1">
            <a:blip r:embed="rId2">
              <a:alphaModFix/>
            </a:blip>
            <a:srcRect/>
            <a:stretch/>
          </p:blipFill>
          <p:spPr>
            <a:xfrm>
              <a:off x="362950" y="1760724"/>
              <a:ext cx="1125425" cy="3009274"/>
            </a:xfrm>
            <a:prstGeom prst="rect">
              <a:avLst/>
            </a:prstGeom>
            <a:noFill/>
            <a:ln>
              <a:noFill/>
            </a:ln>
          </p:spPr>
        </p:pic>
        <p:sp>
          <p:nvSpPr>
            <p:cNvPr id="4" name="Google Shape;363;p57">
              <a:extLst>
                <a:ext uri="{FF2B5EF4-FFF2-40B4-BE49-F238E27FC236}">
                  <a16:creationId xmlns:a16="http://schemas.microsoft.com/office/drawing/2014/main" id="{4AAD7E02-E622-4092-AD13-031C0F8FD4CB}"/>
                </a:ext>
              </a:extLst>
            </p:cNvPr>
            <p:cNvSpPr txBox="1"/>
            <p:nvPr/>
          </p:nvSpPr>
          <p:spPr>
            <a:xfrm>
              <a:off x="362937" y="1483225"/>
              <a:ext cx="907200" cy="277500"/>
            </a:xfrm>
            <a:prstGeom prst="rect">
              <a:avLst/>
            </a:prstGeom>
            <a:noFill/>
            <a:ln>
              <a:noFill/>
            </a:ln>
          </p:spPr>
          <p:txBody>
            <a:bodyPr spcFirstLastPara="1" wrap="square" lIns="91425" tIns="91425" rIns="91425" bIns="91425" anchor="t" anchorCtr="0">
              <a:noAutofit/>
            </a:bodyPr>
            <a:lstStyle/>
            <a:p>
              <a:pPr marL="0" marR="0" lvl="0" indent="0" algn="l" defTabSz="457200" rtl="0" eaLnBrk="1" fontAlgn="auto" latinLnBrk="0" hangingPunct="1">
                <a:lnSpc>
                  <a:spcPct val="115000"/>
                </a:lnSpc>
                <a:spcBef>
                  <a:spcPts val="0"/>
                </a:spcBef>
                <a:spcAft>
                  <a:spcPts val="0"/>
                </a:spcAft>
                <a:buClr>
                  <a:prstClr val="black"/>
                </a:buClr>
                <a:buSzPts val="1100"/>
                <a:buFont typeface="Arial"/>
                <a:buNone/>
                <a:tabLst/>
                <a:defRPr/>
              </a:pPr>
              <a:r>
                <a:rPr kumimoji="0" lang="en" sz="1100" b="1" i="0" u="none" strike="noStrike" kern="1200" cap="none" spc="0" normalizeH="0" baseline="0" noProof="0">
                  <a:ln>
                    <a:noFill/>
                  </a:ln>
                  <a:solidFill>
                    <a:prstClr val="black"/>
                  </a:solidFill>
                  <a:effectLst/>
                  <a:uLnTx/>
                  <a:uFillTx/>
                  <a:latin typeface="Courier New"/>
                  <a:ea typeface="Courier New"/>
                  <a:cs typeface="Courier New"/>
                  <a:sym typeface="Courier New"/>
                </a:rPr>
                <a:t>birds</a:t>
              </a:r>
              <a:endParaRPr kumimoji="0" sz="1400" b="1"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5" name="Google Shape;364;p57">
            <a:extLst>
              <a:ext uri="{FF2B5EF4-FFF2-40B4-BE49-F238E27FC236}">
                <a16:creationId xmlns:a16="http://schemas.microsoft.com/office/drawing/2014/main" id="{A75A8BCF-3F19-4AF7-B268-4F02A305F68B}"/>
              </a:ext>
            </a:extLst>
          </p:cNvPr>
          <p:cNvGrpSpPr>
            <a:grpSpLocks noChangeAspect="1"/>
          </p:cNvGrpSpPr>
          <p:nvPr/>
        </p:nvGrpSpPr>
        <p:grpSpPr>
          <a:xfrm>
            <a:off x="7236567" y="-73782"/>
            <a:ext cx="1772051" cy="2286000"/>
            <a:chOff x="2268662" y="2135675"/>
            <a:chExt cx="2174761" cy="2913300"/>
          </a:xfrm>
        </p:grpSpPr>
        <p:pic>
          <p:nvPicPr>
            <p:cNvPr id="6" name="Google Shape;365;p57" descr="Screen Shot 2017-05-02 at 7.49.21 PM.png">
              <a:extLst>
                <a:ext uri="{FF2B5EF4-FFF2-40B4-BE49-F238E27FC236}">
                  <a16:creationId xmlns:a16="http://schemas.microsoft.com/office/drawing/2014/main" id="{985B1A00-BCE6-4694-BE84-E33AF75BA6EB}"/>
                </a:ext>
              </a:extLst>
            </p:cNvPr>
            <p:cNvPicPr preferRelativeResize="0"/>
            <p:nvPr/>
          </p:nvPicPr>
          <p:blipFill rotWithShape="1">
            <a:blip r:embed="rId3">
              <a:alphaModFix/>
            </a:blip>
            <a:srcRect/>
            <a:stretch/>
          </p:blipFill>
          <p:spPr>
            <a:xfrm>
              <a:off x="2268674" y="2413175"/>
              <a:ext cx="2174749" cy="2635800"/>
            </a:xfrm>
            <a:prstGeom prst="rect">
              <a:avLst/>
            </a:prstGeom>
            <a:noFill/>
            <a:ln>
              <a:noFill/>
            </a:ln>
          </p:spPr>
        </p:pic>
        <p:sp>
          <p:nvSpPr>
            <p:cNvPr id="7" name="Google Shape;366;p57">
              <a:extLst>
                <a:ext uri="{FF2B5EF4-FFF2-40B4-BE49-F238E27FC236}">
                  <a16:creationId xmlns:a16="http://schemas.microsoft.com/office/drawing/2014/main" id="{6EA064BA-28D2-4089-A2B5-692B59D0800A}"/>
                </a:ext>
              </a:extLst>
            </p:cNvPr>
            <p:cNvSpPr txBox="1"/>
            <p:nvPr/>
          </p:nvSpPr>
          <p:spPr>
            <a:xfrm>
              <a:off x="2268662" y="2135675"/>
              <a:ext cx="907200" cy="277500"/>
            </a:xfrm>
            <a:prstGeom prst="rect">
              <a:avLst/>
            </a:prstGeom>
            <a:noFill/>
            <a:ln>
              <a:noFill/>
            </a:ln>
          </p:spPr>
          <p:txBody>
            <a:bodyPr spcFirstLastPara="1" wrap="square" lIns="91425" tIns="91425" rIns="91425" bIns="91425" anchor="t" anchorCtr="0">
              <a:noAutofit/>
            </a:bodyPr>
            <a:lstStyle/>
            <a:p>
              <a:pPr marL="0" marR="0" lvl="0" indent="0" algn="l" defTabSz="457200" rtl="0" eaLnBrk="1" fontAlgn="auto" latinLnBrk="0" hangingPunct="1">
                <a:lnSpc>
                  <a:spcPct val="115000"/>
                </a:lnSpc>
                <a:spcBef>
                  <a:spcPts val="0"/>
                </a:spcBef>
                <a:spcAft>
                  <a:spcPts val="0"/>
                </a:spcAft>
                <a:buClr>
                  <a:prstClr val="black"/>
                </a:buClr>
                <a:buSzPts val="1100"/>
                <a:buFont typeface="Courier New"/>
                <a:buNone/>
                <a:tabLst/>
                <a:defRPr/>
              </a:pPr>
              <a:r>
                <a:rPr kumimoji="0" lang="en" sz="1100" b="1" i="0" u="none" strike="noStrike" kern="1200" cap="none" spc="0" normalizeH="0" baseline="0" noProof="0">
                  <a:ln>
                    <a:noFill/>
                  </a:ln>
                  <a:solidFill>
                    <a:prstClr val="black"/>
                  </a:solidFill>
                  <a:effectLst/>
                  <a:uLnTx/>
                  <a:uFillTx/>
                  <a:latin typeface="Courier New"/>
                  <a:ea typeface="Courier New"/>
                  <a:cs typeface="Courier New"/>
                  <a:sym typeface="Courier New"/>
                </a:rPr>
                <a:t>dists</a:t>
              </a:r>
              <a:endParaRPr kumimoji="0" sz="1400" b="1"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pic>
        <p:nvPicPr>
          <p:cNvPr id="9" name="Google Shape;360;p57" descr="Screen Shot 2017-05-02 at 7.50.06 PM.png">
            <a:extLst>
              <a:ext uri="{FF2B5EF4-FFF2-40B4-BE49-F238E27FC236}">
                <a16:creationId xmlns:a16="http://schemas.microsoft.com/office/drawing/2014/main" id="{7C3321C2-4475-46F8-8F78-008400BC14C3}"/>
              </a:ext>
            </a:extLst>
          </p:cNvPr>
          <p:cNvPicPr preferRelativeResize="0"/>
          <p:nvPr/>
        </p:nvPicPr>
        <p:blipFill rotWithShape="1">
          <a:blip r:embed="rId4">
            <a:alphaModFix/>
          </a:blip>
          <a:srcRect/>
          <a:stretch/>
        </p:blipFill>
        <p:spPr>
          <a:xfrm>
            <a:off x="520789" y="225750"/>
            <a:ext cx="4319548" cy="2060526"/>
          </a:xfrm>
          <a:prstGeom prst="rect">
            <a:avLst/>
          </a:prstGeom>
          <a:noFill/>
          <a:ln>
            <a:noFill/>
          </a:ln>
        </p:spPr>
      </p:pic>
      <p:sp>
        <p:nvSpPr>
          <p:cNvPr id="10" name="Google Shape;359;p57">
            <a:extLst>
              <a:ext uri="{FF2B5EF4-FFF2-40B4-BE49-F238E27FC236}">
                <a16:creationId xmlns:a16="http://schemas.microsoft.com/office/drawing/2014/main" id="{A489BB86-BDA1-470F-8626-AA07B24E2DF0}"/>
              </a:ext>
            </a:extLst>
          </p:cNvPr>
          <p:cNvSpPr txBox="1">
            <a:spLocks/>
          </p:cNvSpPr>
          <p:nvPr/>
        </p:nvSpPr>
        <p:spPr>
          <a:xfrm>
            <a:off x="419869" y="2517609"/>
            <a:ext cx="5384029" cy="1412104"/>
          </a:xfrm>
          <a:prstGeom prst="rect">
            <a:avLst/>
          </a:prstGeom>
          <a:noFill/>
          <a:ln>
            <a:noFill/>
          </a:ln>
        </p:spPr>
        <p:txBody>
          <a:bodyPr spcFirstLastPara="1" wrap="square" lIns="91425" tIns="91425" rIns="91425" bIns="91425" anchor="t" anchorCtr="0">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marR="0" lvl="0" indent="0" algn="l" defTabSz="685800" rtl="0" eaLnBrk="1" fontAlgn="auto" latinLnBrk="0" hangingPunct="1">
              <a:lnSpc>
                <a:spcPct val="115000"/>
              </a:lnSpc>
              <a:spcBef>
                <a:spcPts val="0"/>
              </a:spcBef>
              <a:spcAft>
                <a:spcPts val="0"/>
              </a:spcAft>
              <a:buClr>
                <a:prstClr val="black"/>
              </a:buClr>
              <a:buSzPts val="1100"/>
              <a:buFont typeface="Arial"/>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Annie is a bird enthusiast and wants to determine whether the location of a bird’s nest is related to whether the nest is open or closed. She has gone around and collected data about birds’ nest locations and whether or not their nests are closed (1 = closed, 0 = open). She compiled all of the information into a table called birds. The first 10 rows of birds are shown below along with a bar graph and the table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dists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that contains the proportion of each type of nest in every location in the sample. Annie would like to know whether the distribution of locations of closed nests is similar to that of the distribution of locations of open nests.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Note, that for this exercise there is no dataset for you to work with in a Jupyter Notebook.</a:t>
            </a:r>
            <a:endParaRPr kumimoji="0" lang="en-US" sz="12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0" marR="0" lvl="0" indent="0" algn="l" defTabSz="685800" rtl="0" eaLnBrk="1" fontAlgn="auto" latinLnBrk="0" hangingPunct="1">
              <a:lnSpc>
                <a:spcPct val="115000"/>
              </a:lnSpc>
              <a:spcBef>
                <a:spcPts val="1600"/>
              </a:spcBef>
              <a:spcAft>
                <a:spcPts val="0"/>
              </a:spcAft>
              <a:buClr>
                <a:prstClr val="black"/>
              </a:buClr>
              <a:buSzPts val="1800"/>
              <a:buFont typeface="Open Sans"/>
              <a:buNone/>
              <a:tabLst/>
              <a:defRPr/>
            </a:pPr>
            <a:endParaRPr kumimoji="0" lang="en-US" sz="1800" b="0" i="0" u="none" strike="noStrike" kern="1200" cap="none" spc="0" normalizeH="0" baseline="0" noProof="0" dirty="0">
              <a:ln>
                <a:noFill/>
              </a:ln>
              <a:solidFill>
                <a:prstClr val="black"/>
              </a:solidFill>
              <a:effectLst/>
              <a:uLnTx/>
              <a:uFillTx/>
              <a:latin typeface="Open Sans"/>
              <a:ea typeface="Open Sans"/>
              <a:cs typeface="Open Sans"/>
              <a:sym typeface="Open Sans"/>
            </a:endParaRPr>
          </a:p>
        </p:txBody>
      </p:sp>
    </p:spTree>
    <p:extLst>
      <p:ext uri="{BB962C8B-B14F-4D97-AF65-F5344CB8AC3E}">
        <p14:creationId xmlns:p14="http://schemas.microsoft.com/office/powerpoint/2010/main" val="1158696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58"/>
          <p:cNvSpPr txBox="1">
            <a:spLocks noGrp="1"/>
          </p:cNvSpPr>
          <p:nvPr>
            <p:ph type="title"/>
          </p:nvPr>
        </p:nvSpPr>
        <p:spPr>
          <a:xfrm>
            <a:off x="0" y="205978"/>
            <a:ext cx="9144000" cy="675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100"/>
              <a:buFont typeface="Arial"/>
              <a:buNone/>
            </a:pPr>
            <a:r>
              <a:rPr lang="en" b="0" i="0" u="none" strike="noStrike" cap="none" dirty="0">
                <a:solidFill>
                  <a:schemeClr val="tx1"/>
                </a:solidFill>
                <a:latin typeface="Segoe UI" panose="020B0502040204020203" pitchFamily="34" charset="0"/>
                <a:cs typeface="Segoe UI" panose="020B0502040204020203" pitchFamily="34" charset="0"/>
              </a:rPr>
              <a:t>Bird Nests</a:t>
            </a:r>
            <a:endParaRPr b="0" dirty="0">
              <a:solidFill>
                <a:schemeClr val="tx1"/>
              </a:solidFill>
              <a:latin typeface="Segoe UI" panose="020B0502040204020203" pitchFamily="34" charset="0"/>
              <a:cs typeface="Segoe UI" panose="020B0502040204020203" pitchFamily="34" charset="0"/>
            </a:endParaRPr>
          </a:p>
        </p:txBody>
      </p:sp>
      <p:sp>
        <p:nvSpPr>
          <p:cNvPr id="371" name="Google Shape;371;p58"/>
          <p:cNvSpPr txBox="1">
            <a:spLocks noGrp="1"/>
          </p:cNvSpPr>
          <p:nvPr>
            <p:ph type="body" idx="1"/>
          </p:nvPr>
        </p:nvSpPr>
        <p:spPr>
          <a:xfrm>
            <a:off x="2642747" y="1312045"/>
            <a:ext cx="3858505" cy="44055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latin typeface="Segoe UI" panose="020B0502040204020203" pitchFamily="34" charset="0"/>
                <a:cs typeface="Segoe UI" panose="020B0502040204020203" pitchFamily="34" charset="0"/>
              </a:rPr>
              <a:t>Write a null hypothesis for this test.</a:t>
            </a:r>
            <a:endParaRPr sz="1800"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SzPts val="1800"/>
              <a:buNone/>
            </a:pPr>
            <a:endParaRPr sz="1600" dirty="0"/>
          </a:p>
        </p:txBody>
      </p:sp>
    </p:spTree>
    <p:extLst>
      <p:ext uri="{BB962C8B-B14F-4D97-AF65-F5344CB8AC3E}">
        <p14:creationId xmlns:p14="http://schemas.microsoft.com/office/powerpoint/2010/main" val="92136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58"/>
          <p:cNvSpPr txBox="1">
            <a:spLocks noGrp="1"/>
          </p:cNvSpPr>
          <p:nvPr>
            <p:ph type="title"/>
          </p:nvPr>
        </p:nvSpPr>
        <p:spPr>
          <a:xfrm>
            <a:off x="0" y="205978"/>
            <a:ext cx="9144000" cy="675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100"/>
              <a:buFont typeface="Arial"/>
              <a:buNone/>
            </a:pPr>
            <a:r>
              <a:rPr lang="en" b="0" i="0" u="none" strike="noStrike" cap="none" dirty="0">
                <a:solidFill>
                  <a:schemeClr val="tx1"/>
                </a:solidFill>
                <a:latin typeface="Segoe UI" panose="020B0502040204020203" pitchFamily="34" charset="0"/>
                <a:cs typeface="Segoe UI" panose="020B0502040204020203" pitchFamily="34" charset="0"/>
              </a:rPr>
              <a:t>Bird Nests</a:t>
            </a:r>
            <a:endParaRPr b="0" dirty="0">
              <a:solidFill>
                <a:schemeClr val="tx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756745B8-CB73-4CA0-95B5-FACFDA0F21B8}"/>
              </a:ext>
            </a:extLst>
          </p:cNvPr>
          <p:cNvSpPr txBox="1"/>
          <p:nvPr/>
        </p:nvSpPr>
        <p:spPr>
          <a:xfrm>
            <a:off x="561107" y="1831741"/>
            <a:ext cx="7730837" cy="702052"/>
          </a:xfrm>
          <a:prstGeom prst="rect">
            <a:avLst/>
          </a:prstGeom>
          <a:noFill/>
        </p:spPr>
        <p:txBody>
          <a:bodyPr wrap="square">
            <a:spAutoFit/>
          </a:bodyPr>
          <a:lstStyle/>
          <a:p>
            <a:pPr marL="457200" marR="0" lvl="0" indent="0" algn="l" defTabSz="457200" rtl="0" eaLnBrk="1" fontAlgn="auto" latinLnBrk="0" hangingPunct="1">
              <a:lnSpc>
                <a:spcPct val="115000"/>
              </a:lnSpc>
              <a:spcBef>
                <a:spcPts val="1600"/>
              </a:spcBef>
              <a:spcAft>
                <a:spcPts val="0"/>
              </a:spcAft>
              <a:buClr>
                <a:prstClr val="black"/>
              </a:buClr>
              <a:buSzPts val="1100"/>
              <a:buFont typeface="Arial"/>
              <a:buNone/>
              <a:tabLst/>
              <a:defRPr/>
            </a:pPr>
            <a:r>
              <a:rPr kumimoji="0" lang="en-US" sz="18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In the population, the distributions of locations of closed nests and open nests are the same. Any variation in the sample is due to chance.</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Google Shape;371;p58">
            <a:extLst>
              <a:ext uri="{FF2B5EF4-FFF2-40B4-BE49-F238E27FC236}">
                <a16:creationId xmlns:a16="http://schemas.microsoft.com/office/drawing/2014/main" id="{D84DC185-998C-475C-B62E-915CC0CE4A68}"/>
              </a:ext>
            </a:extLst>
          </p:cNvPr>
          <p:cNvSpPr txBox="1">
            <a:spLocks/>
          </p:cNvSpPr>
          <p:nvPr/>
        </p:nvSpPr>
        <p:spPr>
          <a:xfrm>
            <a:off x="2642747" y="1312044"/>
            <a:ext cx="3858505" cy="440557"/>
          </a:xfrm>
          <a:prstGeom prst="rect">
            <a:avLst/>
          </a:prstGeom>
          <a:noFill/>
          <a:ln>
            <a:noFill/>
          </a:ln>
        </p:spPr>
        <p:txBody>
          <a:bodyPr spcFirstLastPara="1" vert="horz" wrap="square" lIns="91425" tIns="91425" rIns="91425" bIns="91425" rtlCol="0" anchor="t" anchorCtr="0">
            <a:noAutofit/>
          </a:bodyPr>
          <a:lstStyle>
            <a:lvl1pPr marL="457200" lvl="0" indent="-381000" algn="l" defTabSz="685800" rtl="0" eaLnBrk="1" latinLnBrk="0" hangingPunct="1">
              <a:lnSpc>
                <a:spcPct val="90000"/>
              </a:lnSpc>
              <a:spcBef>
                <a:spcPts val="480"/>
              </a:spcBef>
              <a:spcAft>
                <a:spcPts val="0"/>
              </a:spcAft>
              <a:buClr>
                <a:schemeClr val="accent1"/>
              </a:buClr>
              <a:buSzPts val="24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914400" lvl="1" indent="-381000" algn="l" defTabSz="685800" rtl="0" eaLnBrk="1" latinLnBrk="0" hangingPunct="1">
              <a:lnSpc>
                <a:spcPct val="90000"/>
              </a:lnSpc>
              <a:spcBef>
                <a:spcPts val="0"/>
              </a:spcBef>
              <a:spcAft>
                <a:spcPts val="0"/>
              </a:spcAft>
              <a:buClr>
                <a:schemeClr val="accent1"/>
              </a:buClr>
              <a:buSzPts val="2400"/>
              <a:buFont typeface="Calibri" pitchFamily="34" charset="0"/>
              <a:buChar char="○"/>
              <a:defRPr sz="2400" kern="1200">
                <a:solidFill>
                  <a:schemeClr val="tx1">
                    <a:lumMod val="75000"/>
                    <a:lumOff val="25000"/>
                  </a:schemeClr>
                </a:solidFill>
                <a:latin typeface="+mn-lt"/>
                <a:ea typeface="+mn-ea"/>
                <a:cs typeface="+mn-cs"/>
              </a:defRPr>
            </a:lvl2pPr>
            <a:lvl3pPr marL="1371600" lvl="2" indent="-381000" algn="l" defTabSz="685800" rtl="0" eaLnBrk="1" latinLnBrk="0" hangingPunct="1">
              <a:lnSpc>
                <a:spcPct val="90000"/>
              </a:lnSpc>
              <a:spcBef>
                <a:spcPts val="0"/>
              </a:spcBef>
              <a:spcAft>
                <a:spcPts val="0"/>
              </a:spcAft>
              <a:buClr>
                <a:schemeClr val="accent1"/>
              </a:buClr>
              <a:buSzPts val="2400"/>
              <a:buFont typeface="Calibri" pitchFamily="34" charset="0"/>
              <a:buChar char="■"/>
              <a:defRPr sz="2400" kern="1200">
                <a:solidFill>
                  <a:schemeClr val="tx1">
                    <a:lumMod val="75000"/>
                    <a:lumOff val="25000"/>
                  </a:schemeClr>
                </a:solidFill>
                <a:latin typeface="+mn-lt"/>
                <a:ea typeface="+mn-ea"/>
                <a:cs typeface="+mn-cs"/>
              </a:defRPr>
            </a:lvl3pPr>
            <a:lvl4pPr marL="1828800" lvl="3"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4pPr>
            <a:lvl5pPr marL="2286000" lvl="4"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5pPr>
            <a:lvl6pPr marL="2743200" lvl="5"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6pPr>
            <a:lvl7pPr marL="3200400" lvl="6"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7pPr>
            <a:lvl8pPr marL="3657600" lvl="7"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8pPr>
            <a:lvl9pPr marL="4114800" lvl="8"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9pPr>
          </a:lstStyle>
          <a:p>
            <a:pPr marL="0" marR="0" lvl="0" indent="0" algn="l" defTabSz="685800" rtl="0" eaLnBrk="1" fontAlgn="auto" latinLnBrk="0" hangingPunct="1">
              <a:lnSpc>
                <a:spcPct val="115000"/>
              </a:lnSpc>
              <a:spcBef>
                <a:spcPts val="0"/>
              </a:spcBef>
              <a:spcAft>
                <a:spcPts val="0"/>
              </a:spcAft>
              <a:buClr>
                <a:prstClr val="black"/>
              </a:buClr>
              <a:buSzPts val="1100"/>
              <a:buFont typeface="Arial"/>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Write a null hypothesis for this test.</a:t>
            </a:r>
          </a:p>
          <a:p>
            <a:pPr marL="0" marR="0" lvl="0" indent="0" algn="l" defTabSz="685800" rtl="0" eaLnBrk="1" fontAlgn="auto" latinLnBrk="0" hangingPunct="1">
              <a:lnSpc>
                <a:spcPct val="100000"/>
              </a:lnSpc>
              <a:spcBef>
                <a:spcPts val="0"/>
              </a:spcBef>
              <a:spcAft>
                <a:spcPts val="0"/>
              </a:spcAft>
              <a:buClr>
                <a:srgbClr val="1CADE4"/>
              </a:buClr>
              <a:buSzPts val="1800"/>
              <a:buFont typeface="Calibri" panose="020F0502020204030204" pitchFamily="34" charset="0"/>
              <a:buNone/>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930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9" name="Rectangle 148">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Rectangle 150">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3" name="Straight Connector 152">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5" name="Rectangle 15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57" name="Rectangle 156">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Rectangle 158">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Google Shape;194;p33">
            <a:extLst>
              <a:ext uri="{FF2B5EF4-FFF2-40B4-BE49-F238E27FC236}">
                <a16:creationId xmlns:a16="http://schemas.microsoft.com/office/drawing/2014/main" id="{25487A9D-FC59-469B-B03D-11284BEB2DD4}"/>
              </a:ext>
            </a:extLst>
          </p:cNvPr>
          <p:cNvSpPr txBox="1">
            <a:spLocks noGrp="1"/>
          </p:cNvSpPr>
          <p:nvPr>
            <p:ph type="title"/>
          </p:nvPr>
        </p:nvSpPr>
        <p:spPr>
          <a:xfrm>
            <a:off x="6106218" y="171324"/>
            <a:ext cx="3033518" cy="2475864"/>
          </a:xfrm>
          <a:prstGeom prst="rect">
            <a:avLst/>
          </a:prstGeom>
        </p:spPr>
        <p:txBody>
          <a:bodyPr spcFirstLastPara="1" vert="horz" lIns="91440" tIns="45720" rIns="91440" bIns="45720" rtlCol="0" anchor="ctr" anchorCtr="0">
            <a:normAutofit/>
          </a:bodyPr>
          <a:lstStyle/>
          <a:p>
            <a:pPr algn="ctr" defTabSz="914400">
              <a:spcAft>
                <a:spcPts val="600"/>
              </a:spcAft>
              <a:buClrTx/>
            </a:pPr>
            <a:r>
              <a:rPr lang="en-US" b="0" spc="-50" dirty="0">
                <a:solidFill>
                  <a:srgbClr val="FFFFFF"/>
                </a:solidFill>
                <a:latin typeface="Segoe UI" panose="020B0502040204020203" pitchFamily="34" charset="0"/>
                <a:cs typeface="Segoe UI" panose="020B0502040204020203" pitchFamily="34" charset="0"/>
              </a:rPr>
              <a:t>Multiplication Rule</a:t>
            </a:r>
          </a:p>
        </p:txBody>
      </p:sp>
      <p:sp>
        <p:nvSpPr>
          <p:cNvPr id="11" name="Google Shape;253;p54">
            <a:extLst>
              <a:ext uri="{FF2B5EF4-FFF2-40B4-BE49-F238E27FC236}">
                <a16:creationId xmlns:a16="http://schemas.microsoft.com/office/drawing/2014/main" id="{A2892446-3C0A-464E-B786-9D2BD2B9C090}"/>
              </a:ext>
            </a:extLst>
          </p:cNvPr>
          <p:cNvSpPr txBox="1">
            <a:spLocks/>
          </p:cNvSpPr>
          <p:nvPr/>
        </p:nvSpPr>
        <p:spPr>
          <a:xfrm>
            <a:off x="141456" y="912346"/>
            <a:ext cx="5816706" cy="3674400"/>
          </a:xfrm>
          <a:prstGeom prst="rect">
            <a:avLst/>
          </a:prstGeom>
        </p:spPr>
        <p:txBody>
          <a:bodyPr spcFirstLastPara="1" wrap="square" lIns="91425" tIns="91425" rIns="91425" bIns="91425" anchor="t" anchorCtr="0">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Chance that two events </a:t>
            </a:r>
            <a:r>
              <a:rPr kumimoji="0" lang="en-US" sz="18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A</a:t>
            </a: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and </a:t>
            </a:r>
            <a:r>
              <a:rPr kumimoji="0" lang="en-US" sz="18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B</a:t>
            </a: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both happen</a:t>
            </a: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a:t>
            </a:r>
            <a:r>
              <a:rPr kumimoji="0" lang="en-US" sz="15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P(</a:t>
            </a:r>
            <a:r>
              <a:rPr kumimoji="0" lang="en-US" sz="15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A</a:t>
            </a:r>
            <a:r>
              <a:rPr kumimoji="0" lang="en-US" sz="15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happens) x P(</a:t>
            </a:r>
            <a:r>
              <a:rPr kumimoji="0" lang="en-US" sz="15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B</a:t>
            </a:r>
            <a:r>
              <a:rPr kumimoji="0" lang="en-US" sz="15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happens given that </a:t>
            </a:r>
            <a:r>
              <a:rPr kumimoji="0" lang="en-US" sz="15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A</a:t>
            </a:r>
            <a:r>
              <a:rPr kumimoji="0" lang="en-US" sz="15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has happened)</a:t>
            </a: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lang="en-US" dirty="0">
              <a:solidFill>
                <a:prstClr val="black">
                  <a:lumMod val="75000"/>
                  <a:lumOff val="25000"/>
                </a:prstClr>
              </a:solidFill>
              <a:latin typeface="Segoe UI" panose="020B0502040204020203" pitchFamily="34" charset="0"/>
              <a:cs typeface="Segoe UI" panose="020B0502040204020203" pitchFamily="34" charset="0"/>
              <a:sym typeface="Arial"/>
            </a:endParaRPr>
          </a:p>
          <a:p>
            <a:pPr marL="0" indent="0">
              <a:spcBef>
                <a:spcPts val="480"/>
              </a:spcBef>
              <a:spcAft>
                <a:spcPts val="0"/>
              </a:spcAft>
              <a:buClr>
                <a:srgbClr val="1CADE4"/>
              </a:buClr>
              <a:buNone/>
            </a:pPr>
            <a:endParaRPr lang="en-US" sz="1600" dirty="0">
              <a:latin typeface="Segoe UI" panose="020B0502040204020203" pitchFamily="34" charset="0"/>
              <a:ea typeface="Helvetica Neue"/>
              <a:cs typeface="Segoe UI" panose="020B0502040204020203" pitchFamily="34" charset="0"/>
              <a:sym typeface="Helvetica Neue"/>
            </a:endParaRPr>
          </a:p>
          <a:p>
            <a:pPr marL="0" indent="0">
              <a:spcBef>
                <a:spcPts val="480"/>
              </a:spcBef>
              <a:spcAft>
                <a:spcPts val="0"/>
              </a:spcAft>
              <a:buClr>
                <a:srgbClr val="1CADE4"/>
              </a:buClr>
              <a:buNone/>
            </a:pPr>
            <a:r>
              <a:rPr lang="en-US" sz="1600" dirty="0">
                <a:latin typeface="Segoe UI" panose="020B0502040204020203" pitchFamily="34" charset="0"/>
                <a:ea typeface="Helvetica Neue"/>
                <a:cs typeface="Segoe UI" panose="020B0502040204020203" pitchFamily="34" charset="0"/>
                <a:sym typeface="Helvetica Neue"/>
              </a:rPr>
              <a:t>If I flip a coin three times, what is the probability I get 3 heads?</a:t>
            </a:r>
            <a:endParaRPr lang="en-US" sz="1600" dirty="0">
              <a:solidFill>
                <a:srgbClr val="FF0000"/>
              </a:solidFill>
              <a:latin typeface="Segoe UI" panose="020B0502040204020203" pitchFamily="34" charset="0"/>
              <a:ea typeface="Helvetica Neue"/>
              <a:cs typeface="Segoe UI" panose="020B0502040204020203" pitchFamily="34" charset="0"/>
              <a:sym typeface="Helvetica Neue"/>
            </a:endParaRP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5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p:txBody>
      </p:sp>
    </p:spTree>
    <p:extLst>
      <p:ext uri="{BB962C8B-B14F-4D97-AF65-F5344CB8AC3E}">
        <p14:creationId xmlns:p14="http://schemas.microsoft.com/office/powerpoint/2010/main" val="246263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0"/>
          <p:cNvSpPr txBox="1">
            <a:spLocks noGrp="1"/>
          </p:cNvSpPr>
          <p:nvPr>
            <p:ph type="body" idx="1"/>
          </p:nvPr>
        </p:nvSpPr>
        <p:spPr>
          <a:xfrm>
            <a:off x="155849" y="1312041"/>
            <a:ext cx="8832301" cy="3133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800"/>
              <a:buNone/>
            </a:pPr>
            <a:r>
              <a:rPr lang="en" sz="1800" dirty="0">
                <a:latin typeface="Segoe UI" panose="020B0502040204020203" pitchFamily="34" charset="0"/>
                <a:cs typeface="Segoe UI" panose="020B0502040204020203" pitchFamily="34" charset="0"/>
              </a:rPr>
              <a:t>Given that both variables are categorical, what is a good test statistic for this analysis?</a:t>
            </a:r>
            <a:endParaRPr sz="1800" i="0" u="none" strike="noStrike" cap="none" dirty="0">
              <a:solidFill>
                <a:schemeClr val="dk1"/>
              </a:solidFill>
              <a:latin typeface="Segoe UI" panose="020B0502040204020203" pitchFamily="34" charset="0"/>
              <a:cs typeface="Segoe UI" panose="020B0502040204020203" pitchFamily="34" charset="0"/>
            </a:endParaRPr>
          </a:p>
          <a:p>
            <a:pPr marL="0" marR="0" lvl="0" indent="0" algn="l" rtl="0">
              <a:lnSpc>
                <a:spcPct val="115000"/>
              </a:lnSpc>
              <a:spcBef>
                <a:spcPts val="0"/>
              </a:spcBef>
              <a:spcAft>
                <a:spcPts val="0"/>
              </a:spcAft>
              <a:buSzPts val="1800"/>
              <a:buNone/>
            </a:pPr>
            <a:endParaRPr sz="1800" dirty="0">
              <a:latin typeface="Segoe UI" panose="020B0502040204020203" pitchFamily="34" charset="0"/>
              <a:cs typeface="Segoe UI" panose="020B0502040204020203" pitchFamily="34" charset="0"/>
            </a:endParaRPr>
          </a:p>
          <a:p>
            <a:pPr marL="0" lvl="0" indent="0" algn="l" rtl="0">
              <a:lnSpc>
                <a:spcPct val="100000"/>
              </a:lnSpc>
              <a:spcBef>
                <a:spcPts val="1600"/>
              </a:spcBef>
              <a:spcAft>
                <a:spcPts val="0"/>
              </a:spcAft>
              <a:buSzPts val="1800"/>
              <a:buNone/>
            </a:pPr>
            <a:r>
              <a:rPr lang="en" sz="1800" dirty="0">
                <a:latin typeface="Segoe UI" panose="020B0502040204020203" pitchFamily="34" charset="0"/>
                <a:cs typeface="Segoe UI" panose="020B0502040204020203" pitchFamily="34" charset="0"/>
              </a:rPr>
              <a:t>Write a function to compute this test statistic. Assume that dist1 and dist2 are arrays.</a:t>
            </a:r>
            <a:endParaRPr sz="1800"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SzPts val="1800"/>
              <a:buNone/>
            </a:pPr>
            <a:endParaRPr sz="1800" dirty="0">
              <a:latin typeface="Segoe UI" panose="020B0502040204020203" pitchFamily="34" charset="0"/>
              <a:cs typeface="Segoe UI" panose="020B0502040204020203" pitchFamily="34" charset="0"/>
            </a:endParaRPr>
          </a:p>
          <a:p>
            <a:pPr marL="0" lvl="0" indent="387350" algn="l" rtl="0">
              <a:lnSpc>
                <a:spcPct val="100000"/>
              </a:lnSpc>
              <a:spcBef>
                <a:spcPts val="0"/>
              </a:spcBef>
              <a:spcAft>
                <a:spcPts val="0"/>
              </a:spcAft>
              <a:buClr>
                <a:schemeClr val="dk1"/>
              </a:buClr>
              <a:buSzPts val="1100"/>
              <a:buFont typeface="Arial"/>
              <a:buNone/>
            </a:pPr>
            <a:r>
              <a:rPr lang="en" sz="1800" dirty="0">
                <a:latin typeface="Segoe UI" panose="020B0502040204020203" pitchFamily="34" charset="0"/>
                <a:cs typeface="Segoe UI" panose="020B0502040204020203" pitchFamily="34" charset="0"/>
              </a:rPr>
              <a:t>def test_stat(dist1, dist2):</a:t>
            </a:r>
            <a:endParaRPr sz="1800" dirty="0">
              <a:latin typeface="Segoe UI" panose="020B0502040204020203" pitchFamily="34" charset="0"/>
              <a:cs typeface="Segoe UI" panose="020B0502040204020203" pitchFamily="34" charset="0"/>
            </a:endParaRPr>
          </a:p>
          <a:p>
            <a:pPr marL="457200" lvl="0" indent="387350" algn="l" rtl="0">
              <a:lnSpc>
                <a:spcPct val="100000"/>
              </a:lnSpc>
              <a:spcBef>
                <a:spcPts val="0"/>
              </a:spcBef>
              <a:spcAft>
                <a:spcPts val="0"/>
              </a:spcAft>
              <a:buSzPts val="1800"/>
              <a:buNone/>
            </a:pPr>
            <a:r>
              <a:rPr lang="en" sz="1800" dirty="0">
                <a:latin typeface="Segoe UI" panose="020B0502040204020203" pitchFamily="34" charset="0"/>
                <a:cs typeface="Segoe UI" panose="020B0502040204020203" pitchFamily="34" charset="0"/>
              </a:rPr>
              <a:t>return ___________________________________</a:t>
            </a:r>
            <a:endParaRPr sz="1800" dirty="0">
              <a:latin typeface="Segoe UI" panose="020B0502040204020203" pitchFamily="34" charset="0"/>
              <a:cs typeface="Segoe UI" panose="020B0502040204020203" pitchFamily="34" charset="0"/>
            </a:endParaRPr>
          </a:p>
          <a:p>
            <a:pPr marL="0" lvl="0" indent="0" algn="l" rtl="0">
              <a:lnSpc>
                <a:spcPct val="115000"/>
              </a:lnSpc>
              <a:spcBef>
                <a:spcPts val="1600"/>
              </a:spcBef>
              <a:spcAft>
                <a:spcPts val="0"/>
              </a:spcAft>
              <a:buSzPts val="1800"/>
              <a:buNone/>
            </a:pPr>
            <a:endParaRPr sz="1800" dirty="0">
              <a:solidFill>
                <a:srgbClr val="FF0000"/>
              </a:solidFill>
            </a:endParaRPr>
          </a:p>
          <a:p>
            <a:pPr marL="0" lvl="0" indent="0" algn="l" rtl="0">
              <a:lnSpc>
                <a:spcPct val="100000"/>
              </a:lnSpc>
              <a:spcBef>
                <a:spcPts val="0"/>
              </a:spcBef>
              <a:spcAft>
                <a:spcPts val="0"/>
              </a:spcAft>
              <a:buSzPts val="1800"/>
              <a:buNone/>
            </a:pPr>
            <a:endParaRPr sz="1800" dirty="0"/>
          </a:p>
        </p:txBody>
      </p:sp>
      <p:sp>
        <p:nvSpPr>
          <p:cNvPr id="12" name="Google Shape;372;p58">
            <a:extLst>
              <a:ext uri="{FF2B5EF4-FFF2-40B4-BE49-F238E27FC236}">
                <a16:creationId xmlns:a16="http://schemas.microsoft.com/office/drawing/2014/main" id="{AF8AD07A-063D-4557-BA02-E00E5876BD16}"/>
              </a:ext>
            </a:extLst>
          </p:cNvPr>
          <p:cNvSpPr txBox="1">
            <a:spLocks/>
          </p:cNvSpPr>
          <p:nvPr/>
        </p:nvSpPr>
        <p:spPr>
          <a:xfrm>
            <a:off x="0" y="205978"/>
            <a:ext cx="9144000" cy="675900"/>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85000"/>
              </a:lnSpc>
              <a:spcBef>
                <a:spcPts val="0"/>
              </a:spcBef>
              <a:spcAft>
                <a:spcPts val="0"/>
              </a:spcAft>
              <a:buSzPts val="3600"/>
              <a:buFont typeface="Arial"/>
              <a:buNone/>
              <a:defRPr sz="3600" b="1" kern="1200" spc="-38" baseline="0">
                <a:solidFill>
                  <a:schemeClr val="tx1">
                    <a:lumMod val="75000"/>
                    <a:lumOff val="25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pPr marL="0" marR="0" lvl="0" indent="0" algn="ctr" defTabSz="685800" rtl="0" eaLnBrk="1" fontAlgn="auto" latinLnBrk="0" hangingPunct="1">
              <a:lnSpc>
                <a:spcPct val="100000"/>
              </a:lnSpc>
              <a:spcBef>
                <a:spcPts val="0"/>
              </a:spcBef>
              <a:spcAft>
                <a:spcPts val="0"/>
              </a:spcAft>
              <a:buClr>
                <a:srgbClr val="000000"/>
              </a:buClr>
              <a:buSzPts val="1100"/>
              <a:buFont typeface="Arial"/>
              <a:buNone/>
              <a:tabLst/>
              <a:defRPr/>
            </a:pPr>
            <a:r>
              <a:rPr kumimoji="0" lang="en-US" sz="3600" b="0" i="0" u="none" strike="noStrike" kern="1200" cap="none" spc="-38" normalizeH="0" baseline="0" noProof="0" dirty="0">
                <a:ln>
                  <a:noFill/>
                </a:ln>
                <a:solidFill>
                  <a:prstClr val="black"/>
                </a:solidFill>
                <a:effectLst/>
                <a:uLnTx/>
                <a:uFillTx/>
                <a:latin typeface="Segoe UI" panose="020B0502040204020203" pitchFamily="34" charset="0"/>
                <a:cs typeface="Segoe UI" panose="020B0502040204020203" pitchFamily="34" charset="0"/>
                <a:sym typeface="Arial"/>
              </a:rPr>
              <a:t>Bird Nests</a:t>
            </a:r>
          </a:p>
        </p:txBody>
      </p:sp>
    </p:spTree>
    <p:extLst>
      <p:ext uri="{BB962C8B-B14F-4D97-AF65-F5344CB8AC3E}">
        <p14:creationId xmlns:p14="http://schemas.microsoft.com/office/powerpoint/2010/main" val="2439712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0"/>
          <p:cNvSpPr txBox="1">
            <a:spLocks noGrp="1"/>
          </p:cNvSpPr>
          <p:nvPr>
            <p:ph type="body" idx="1"/>
          </p:nvPr>
        </p:nvSpPr>
        <p:spPr>
          <a:xfrm>
            <a:off x="155849" y="1312042"/>
            <a:ext cx="8832301" cy="3133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800"/>
              <a:buNone/>
            </a:pPr>
            <a:r>
              <a:rPr lang="en" sz="1800" dirty="0">
                <a:latin typeface="Segoe UI" panose="020B0502040204020203" pitchFamily="34" charset="0"/>
                <a:cs typeface="Segoe UI" panose="020B0502040204020203" pitchFamily="34" charset="0"/>
              </a:rPr>
              <a:t>Given that both variables are categorical, what is a good test statistic for this analysis?</a:t>
            </a:r>
            <a:endParaRPr sz="1800" i="0" u="none" strike="noStrike" cap="none" dirty="0">
              <a:solidFill>
                <a:schemeClr val="dk1"/>
              </a:solidFill>
              <a:latin typeface="Segoe UI" panose="020B0502040204020203" pitchFamily="34" charset="0"/>
              <a:cs typeface="Segoe UI" panose="020B0502040204020203" pitchFamily="34" charset="0"/>
            </a:endParaRPr>
          </a:p>
          <a:p>
            <a:pPr marL="0" marR="0" lvl="0" indent="0" algn="l" rtl="0">
              <a:lnSpc>
                <a:spcPct val="115000"/>
              </a:lnSpc>
              <a:spcBef>
                <a:spcPts val="0"/>
              </a:spcBef>
              <a:spcAft>
                <a:spcPts val="0"/>
              </a:spcAft>
              <a:buSzPts val="1800"/>
              <a:buNone/>
            </a:pPr>
            <a:endParaRPr lang="en-US" sz="1800" dirty="0">
              <a:latin typeface="Segoe UI" panose="020B0502040204020203" pitchFamily="34" charset="0"/>
              <a:cs typeface="Segoe UI" panose="020B0502040204020203" pitchFamily="34" charset="0"/>
            </a:endParaRPr>
          </a:p>
          <a:p>
            <a:pPr marL="0" lvl="0" indent="0" algn="l" rtl="0">
              <a:lnSpc>
                <a:spcPct val="100000"/>
              </a:lnSpc>
              <a:spcBef>
                <a:spcPts val="1600"/>
              </a:spcBef>
              <a:spcAft>
                <a:spcPts val="0"/>
              </a:spcAft>
              <a:buSzPts val="1800"/>
              <a:buNone/>
            </a:pPr>
            <a:r>
              <a:rPr lang="en" sz="1800" dirty="0">
                <a:latin typeface="Segoe UI" panose="020B0502040204020203" pitchFamily="34" charset="0"/>
                <a:cs typeface="Segoe UI" panose="020B0502040204020203" pitchFamily="34" charset="0"/>
              </a:rPr>
              <a:t>Write a function to compute this test statistic. Assume that dist1 and dist2 are arrays.</a:t>
            </a:r>
            <a:endParaRPr sz="1800"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SzPts val="1800"/>
              <a:buNone/>
            </a:pPr>
            <a:endParaRPr sz="1800" dirty="0">
              <a:latin typeface="Segoe UI" panose="020B0502040204020203" pitchFamily="34" charset="0"/>
              <a:cs typeface="Segoe UI" panose="020B0502040204020203" pitchFamily="34" charset="0"/>
            </a:endParaRPr>
          </a:p>
          <a:p>
            <a:pPr marL="0" lvl="0" indent="387350" algn="l" rtl="0">
              <a:lnSpc>
                <a:spcPct val="100000"/>
              </a:lnSpc>
              <a:spcBef>
                <a:spcPts val="0"/>
              </a:spcBef>
              <a:spcAft>
                <a:spcPts val="0"/>
              </a:spcAft>
              <a:buClr>
                <a:schemeClr val="dk1"/>
              </a:buClr>
              <a:buSzPts val="1100"/>
              <a:buFont typeface="Arial"/>
              <a:buNone/>
            </a:pPr>
            <a:r>
              <a:rPr lang="en" sz="1800" dirty="0">
                <a:latin typeface="Segoe UI" panose="020B0502040204020203" pitchFamily="34" charset="0"/>
                <a:cs typeface="Segoe UI" panose="020B0502040204020203" pitchFamily="34" charset="0"/>
              </a:rPr>
              <a:t>def test_stat(dist1, dist2):</a:t>
            </a:r>
            <a:endParaRPr sz="1800" dirty="0">
              <a:latin typeface="Segoe UI" panose="020B0502040204020203" pitchFamily="34" charset="0"/>
              <a:cs typeface="Segoe UI" panose="020B0502040204020203" pitchFamily="34" charset="0"/>
            </a:endParaRPr>
          </a:p>
          <a:p>
            <a:pPr marL="457200" lvl="0" indent="387350" algn="l" rtl="0">
              <a:lnSpc>
                <a:spcPct val="100000"/>
              </a:lnSpc>
              <a:spcBef>
                <a:spcPts val="0"/>
              </a:spcBef>
              <a:spcAft>
                <a:spcPts val="0"/>
              </a:spcAft>
              <a:buSzPts val="1800"/>
              <a:buNone/>
            </a:pPr>
            <a:r>
              <a:rPr lang="en" sz="1800" dirty="0">
                <a:latin typeface="Segoe UI" panose="020B0502040204020203" pitchFamily="34" charset="0"/>
                <a:cs typeface="Segoe UI" panose="020B0502040204020203" pitchFamily="34" charset="0"/>
              </a:rPr>
              <a:t>return ___________________________________</a:t>
            </a:r>
            <a:endParaRPr sz="1800" dirty="0">
              <a:latin typeface="Segoe UI" panose="020B0502040204020203" pitchFamily="34" charset="0"/>
              <a:cs typeface="Segoe UI" panose="020B0502040204020203" pitchFamily="34" charset="0"/>
            </a:endParaRPr>
          </a:p>
          <a:p>
            <a:pPr marL="0" lvl="0" indent="0" algn="l" rtl="0">
              <a:lnSpc>
                <a:spcPct val="115000"/>
              </a:lnSpc>
              <a:spcBef>
                <a:spcPts val="1600"/>
              </a:spcBef>
              <a:spcAft>
                <a:spcPts val="0"/>
              </a:spcAft>
              <a:buSzPts val="1800"/>
              <a:buNone/>
            </a:pPr>
            <a:endParaRPr sz="1800" dirty="0">
              <a:solidFill>
                <a:srgbClr val="FF0000"/>
              </a:solidFill>
            </a:endParaRPr>
          </a:p>
          <a:p>
            <a:pPr marL="0" lvl="0" indent="0" algn="l" rtl="0">
              <a:lnSpc>
                <a:spcPct val="100000"/>
              </a:lnSpc>
              <a:spcBef>
                <a:spcPts val="0"/>
              </a:spcBef>
              <a:spcAft>
                <a:spcPts val="0"/>
              </a:spcAft>
              <a:buSzPts val="1800"/>
              <a:buNone/>
            </a:pPr>
            <a:endParaRPr sz="1800" dirty="0"/>
          </a:p>
        </p:txBody>
      </p:sp>
      <p:sp>
        <p:nvSpPr>
          <p:cNvPr id="12" name="Google Shape;372;p58">
            <a:extLst>
              <a:ext uri="{FF2B5EF4-FFF2-40B4-BE49-F238E27FC236}">
                <a16:creationId xmlns:a16="http://schemas.microsoft.com/office/drawing/2014/main" id="{AF8AD07A-063D-4557-BA02-E00E5876BD16}"/>
              </a:ext>
            </a:extLst>
          </p:cNvPr>
          <p:cNvSpPr txBox="1">
            <a:spLocks/>
          </p:cNvSpPr>
          <p:nvPr/>
        </p:nvSpPr>
        <p:spPr>
          <a:xfrm>
            <a:off x="0" y="205978"/>
            <a:ext cx="9144000" cy="675900"/>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85000"/>
              </a:lnSpc>
              <a:spcBef>
                <a:spcPts val="0"/>
              </a:spcBef>
              <a:spcAft>
                <a:spcPts val="0"/>
              </a:spcAft>
              <a:buSzPts val="3600"/>
              <a:buFont typeface="Arial"/>
              <a:buNone/>
              <a:defRPr sz="3600" b="1" kern="1200" spc="-38" baseline="0">
                <a:solidFill>
                  <a:schemeClr val="tx1">
                    <a:lumMod val="75000"/>
                    <a:lumOff val="25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pPr marL="0" marR="0" lvl="0" indent="0" algn="ctr" defTabSz="685800" rtl="0" eaLnBrk="1" fontAlgn="auto" latinLnBrk="0" hangingPunct="1">
              <a:lnSpc>
                <a:spcPct val="100000"/>
              </a:lnSpc>
              <a:spcBef>
                <a:spcPts val="0"/>
              </a:spcBef>
              <a:spcAft>
                <a:spcPts val="0"/>
              </a:spcAft>
              <a:buClr>
                <a:srgbClr val="000000"/>
              </a:buClr>
              <a:buSzPts val="1100"/>
              <a:buFont typeface="Arial"/>
              <a:buNone/>
              <a:tabLst/>
              <a:defRPr/>
            </a:pPr>
            <a:r>
              <a:rPr kumimoji="0" lang="en-US" sz="3600" b="0" i="0" u="none" strike="noStrike" kern="1200" cap="none" spc="-38" normalizeH="0" baseline="0" noProof="0" dirty="0">
                <a:ln>
                  <a:noFill/>
                </a:ln>
                <a:solidFill>
                  <a:prstClr val="black"/>
                </a:solidFill>
                <a:effectLst/>
                <a:uLnTx/>
                <a:uFillTx/>
                <a:latin typeface="Segoe UI" panose="020B0502040204020203" pitchFamily="34" charset="0"/>
                <a:cs typeface="Segoe UI" panose="020B0502040204020203" pitchFamily="34" charset="0"/>
                <a:sym typeface="Arial"/>
              </a:rPr>
              <a:t>Bird Nests</a:t>
            </a:r>
          </a:p>
        </p:txBody>
      </p:sp>
      <p:sp>
        <p:nvSpPr>
          <p:cNvPr id="5" name="TextBox 4">
            <a:extLst>
              <a:ext uri="{FF2B5EF4-FFF2-40B4-BE49-F238E27FC236}">
                <a16:creationId xmlns:a16="http://schemas.microsoft.com/office/drawing/2014/main" id="{F5AE6E47-7246-475B-B607-DE83032232F9}"/>
              </a:ext>
            </a:extLst>
          </p:cNvPr>
          <p:cNvSpPr txBox="1"/>
          <p:nvPr/>
        </p:nvSpPr>
        <p:spPr>
          <a:xfrm>
            <a:off x="3304309" y="1740092"/>
            <a:ext cx="4572000" cy="392159"/>
          </a:xfrm>
          <a:prstGeom prst="rect">
            <a:avLst/>
          </a:prstGeom>
          <a:noFill/>
        </p:spPr>
        <p:txBody>
          <a:bodyPr wrap="square">
            <a:spAutoFit/>
          </a:bodyPr>
          <a:lstStyle/>
          <a:p>
            <a:pPr marL="0" marR="0" lvl="0" indent="0" algn="l" defTabSz="457200" rtl="0" eaLnBrk="1" fontAlgn="auto" latinLnBrk="0" hangingPunct="1">
              <a:lnSpc>
                <a:spcPct val="115000"/>
              </a:lnSpc>
              <a:spcBef>
                <a:spcPts val="0"/>
              </a:spcBef>
              <a:spcAft>
                <a:spcPts val="0"/>
              </a:spcAft>
              <a:buClrTx/>
              <a:buSzPts val="1800"/>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Total variation distance</a:t>
            </a:r>
          </a:p>
        </p:txBody>
      </p:sp>
      <p:sp>
        <p:nvSpPr>
          <p:cNvPr id="6" name="Google Shape;415;p61">
            <a:extLst>
              <a:ext uri="{FF2B5EF4-FFF2-40B4-BE49-F238E27FC236}">
                <a16:creationId xmlns:a16="http://schemas.microsoft.com/office/drawing/2014/main" id="{0D76E57F-7B7B-4442-87D6-E185B483BF80}"/>
              </a:ext>
            </a:extLst>
          </p:cNvPr>
          <p:cNvSpPr txBox="1"/>
          <p:nvPr/>
        </p:nvSpPr>
        <p:spPr>
          <a:xfrm>
            <a:off x="1736002" y="2964814"/>
            <a:ext cx="4529100" cy="451500"/>
          </a:xfrm>
          <a:prstGeom prst="rect">
            <a:avLst/>
          </a:prstGeom>
          <a:noFill/>
          <a:ln>
            <a:noFill/>
          </a:ln>
        </p:spPr>
        <p:txBody>
          <a:bodyPr spcFirstLastPara="1" wrap="square"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
                <a:prstClr val="black"/>
              </a:buClr>
              <a:buSzPts val="1100"/>
              <a:buFont typeface="Arial"/>
              <a:buNone/>
              <a:tabLst/>
              <a:defRPr/>
            </a:pPr>
            <a:r>
              <a:rPr kumimoji="0" lang="en" sz="1600" b="0" i="0" u="none" strike="noStrike" kern="1200" cap="none" spc="0" normalizeH="0" baseline="0" noProof="0" dirty="0">
                <a:ln>
                  <a:noFill/>
                </a:ln>
                <a:solidFill>
                  <a:srgbClr val="FF0000"/>
                </a:solidFill>
                <a:effectLst/>
                <a:uLnTx/>
                <a:uFillTx/>
                <a:latin typeface="Consolas" panose="020B0609020204030204" pitchFamily="49" charset="0"/>
                <a:ea typeface="Courier New"/>
                <a:cs typeface="Courier New"/>
                <a:sym typeface="Courier New"/>
              </a:rPr>
              <a:t>0.5*(np.sum(np.abs(dist1 - dist2)))</a:t>
            </a:r>
            <a:endParaRPr kumimoji="0" sz="1400" b="0" i="0" u="none" strike="noStrike" kern="1200" cap="none" spc="0" normalizeH="0" baseline="0" noProof="0" dirty="0">
              <a:ln>
                <a:noFill/>
              </a:ln>
              <a:solidFill>
                <a:srgbClr val="000000"/>
              </a:solidFill>
              <a:effectLst/>
              <a:uLnTx/>
              <a:uFillTx/>
              <a:latin typeface="Consolas" panose="020B0609020204030204" pitchFamily="49" charset="0"/>
              <a:ea typeface="Arial"/>
              <a:cs typeface="Arial"/>
              <a:sym typeface="Arial"/>
            </a:endParaRPr>
          </a:p>
        </p:txBody>
      </p:sp>
    </p:spTree>
    <p:extLst>
      <p:ext uri="{BB962C8B-B14F-4D97-AF65-F5344CB8AC3E}">
        <p14:creationId xmlns:p14="http://schemas.microsoft.com/office/powerpoint/2010/main" val="304647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7" name="Google Shape;427;p62"/>
          <p:cNvSpPr txBox="1">
            <a:spLocks noGrp="1"/>
          </p:cNvSpPr>
          <p:nvPr>
            <p:ph type="title"/>
          </p:nvPr>
        </p:nvSpPr>
        <p:spPr>
          <a:xfrm>
            <a:off x="0" y="459950"/>
            <a:ext cx="91440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100"/>
              <a:buFont typeface="Arial"/>
              <a:buNone/>
            </a:pPr>
            <a:r>
              <a:rPr lang="en" b="0" i="0" u="none" strike="noStrike" cap="none" dirty="0">
                <a:solidFill>
                  <a:schemeClr val="tx1"/>
                </a:solidFill>
                <a:latin typeface="Segoe UI" panose="020B0502040204020203" pitchFamily="34" charset="0"/>
                <a:cs typeface="Segoe UI" panose="020B0502040204020203" pitchFamily="34" charset="0"/>
              </a:rPr>
              <a:t>Bird Nests</a:t>
            </a:r>
            <a:endParaRPr b="0" dirty="0">
              <a:solidFill>
                <a:schemeClr val="tx1"/>
              </a:solidFill>
              <a:latin typeface="Segoe UI" panose="020B0502040204020203" pitchFamily="34" charset="0"/>
              <a:cs typeface="Segoe UI" panose="020B0502040204020203" pitchFamily="34" charset="0"/>
            </a:endParaRPr>
          </a:p>
        </p:txBody>
      </p:sp>
      <p:sp>
        <p:nvSpPr>
          <p:cNvPr id="420" name="Google Shape;420;p62"/>
          <p:cNvSpPr txBox="1">
            <a:spLocks noGrp="1"/>
          </p:cNvSpPr>
          <p:nvPr>
            <p:ph type="body" idx="1"/>
          </p:nvPr>
        </p:nvSpPr>
        <p:spPr>
          <a:xfrm>
            <a:off x="718200" y="1319885"/>
            <a:ext cx="7707600" cy="354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 sz="1400" dirty="0">
                <a:solidFill>
                  <a:srgbClr val="000000"/>
                </a:solidFill>
              </a:rPr>
              <a:t>Complete the following code to use A/B testing and compute the P-value. Assume that you are given a function proportions that converts an array of counts to an array of proportions. </a:t>
            </a:r>
            <a:r>
              <a:rPr lang="en" sz="1400" i="0" u="none" strike="noStrike" cap="none" dirty="0">
                <a:solidFill>
                  <a:srgbClr val="000000"/>
                </a:solidFill>
              </a:rPr>
              <a:t> For reference, the first 2 rows of birds and dists are shown above.</a:t>
            </a:r>
            <a:endParaRPr sz="1400" dirty="0">
              <a:solidFill>
                <a:srgbClr val="000000"/>
              </a:solidFill>
            </a:endParaRPr>
          </a:p>
          <a:p>
            <a:pPr marL="0" marR="0" lvl="0" indent="0" algn="l" rtl="0">
              <a:lnSpc>
                <a:spcPct val="100000"/>
              </a:lnSpc>
              <a:spcBef>
                <a:spcPts val="0"/>
              </a:spcBef>
              <a:spcAft>
                <a:spcPts val="0"/>
              </a:spcAft>
              <a:buClr>
                <a:schemeClr val="dk1"/>
              </a:buClr>
              <a:buSzPts val="1600"/>
              <a:buFont typeface="Open Sans"/>
              <a:buNone/>
            </a:pPr>
            <a:endParaRPr sz="1400" i="0" u="none" strike="noStrike" cap="none" dirty="0">
              <a:solidFill>
                <a:srgbClr val="000000"/>
              </a:solidFill>
            </a:endParaRPr>
          </a:p>
          <a:p>
            <a:pPr marL="0" marR="0" lvl="0" indent="0" algn="l" rtl="0">
              <a:lnSpc>
                <a:spcPct val="100000"/>
              </a:lnSpc>
              <a:spcBef>
                <a:spcPts val="300"/>
              </a:spcBef>
              <a:spcAft>
                <a:spcPts val="0"/>
              </a:spcAft>
              <a:buClr>
                <a:schemeClr val="dk1"/>
              </a:buClr>
              <a:buSzPts val="1100"/>
              <a:buFont typeface="Arial"/>
              <a:buNone/>
            </a:pPr>
            <a:r>
              <a:rPr lang="en" sz="1200" i="0" u="none" strike="noStrike" cap="none" dirty="0">
                <a:solidFill>
                  <a:srgbClr val="000000"/>
                </a:solidFill>
                <a:latin typeface="Consolas" panose="020B0609020204030204" pitchFamily="49" charset="0"/>
              </a:rPr>
              <a:t>observed_stat = test_stat(________, _________)</a:t>
            </a:r>
            <a:endParaRPr sz="1200" dirty="0">
              <a:solidFill>
                <a:srgbClr val="000000"/>
              </a:solidFill>
              <a:latin typeface="Consolas" panose="020B0609020204030204" pitchFamily="49" charset="0"/>
            </a:endParaRPr>
          </a:p>
          <a:p>
            <a:pPr marL="0" marR="0" lvl="0" indent="0" algn="l" rtl="0">
              <a:lnSpc>
                <a:spcPct val="100000"/>
              </a:lnSpc>
              <a:spcBef>
                <a:spcPts val="300"/>
              </a:spcBef>
              <a:spcAft>
                <a:spcPts val="0"/>
              </a:spcAft>
              <a:buClr>
                <a:schemeClr val="dk1"/>
              </a:buClr>
              <a:buSzPts val="1100"/>
              <a:buFont typeface="Arial"/>
              <a:buNone/>
            </a:pPr>
            <a:r>
              <a:rPr lang="en" sz="1200" i="0" u="none" strike="noStrike" cap="none" dirty="0">
                <a:solidFill>
                  <a:srgbClr val="000000"/>
                </a:solidFill>
                <a:latin typeface="Consolas" panose="020B0609020204030204" pitchFamily="49" charset="0"/>
              </a:rPr>
              <a:t>stats = make_array()</a:t>
            </a:r>
            <a:endParaRPr sz="1200" dirty="0">
              <a:solidFill>
                <a:srgbClr val="000000"/>
              </a:solidFill>
              <a:latin typeface="Consolas" panose="020B0609020204030204" pitchFamily="49" charset="0"/>
            </a:endParaRPr>
          </a:p>
          <a:p>
            <a:pPr marL="0" marR="0" lvl="0" indent="0" algn="l" rtl="0">
              <a:lnSpc>
                <a:spcPct val="100000"/>
              </a:lnSpc>
              <a:spcBef>
                <a:spcPts val="300"/>
              </a:spcBef>
              <a:spcAft>
                <a:spcPts val="0"/>
              </a:spcAft>
              <a:buClr>
                <a:schemeClr val="dk1"/>
              </a:buClr>
              <a:buSzPts val="1100"/>
              <a:buFont typeface="Arial"/>
              <a:buNone/>
            </a:pPr>
            <a:r>
              <a:rPr lang="en" sz="1200" i="0" u="none" strike="noStrike" cap="none" dirty="0">
                <a:solidFill>
                  <a:srgbClr val="000000"/>
                </a:solidFill>
                <a:latin typeface="Consolas" panose="020B0609020204030204" pitchFamily="49" charset="0"/>
              </a:rPr>
              <a:t>reps = 10000</a:t>
            </a:r>
            <a:endParaRPr sz="1200" dirty="0">
              <a:solidFill>
                <a:srgbClr val="000000"/>
              </a:solidFill>
              <a:latin typeface="Consolas" panose="020B0609020204030204" pitchFamily="49" charset="0"/>
            </a:endParaRPr>
          </a:p>
          <a:p>
            <a:pPr marL="0" marR="0" lvl="0" indent="0" algn="l" rtl="0">
              <a:lnSpc>
                <a:spcPct val="100000"/>
              </a:lnSpc>
              <a:spcBef>
                <a:spcPts val="300"/>
              </a:spcBef>
              <a:spcAft>
                <a:spcPts val="0"/>
              </a:spcAft>
              <a:buClr>
                <a:schemeClr val="dk1"/>
              </a:buClr>
              <a:buSzPts val="1100"/>
              <a:buFont typeface="Arial"/>
              <a:buNone/>
            </a:pPr>
            <a:r>
              <a:rPr lang="en" sz="1200" i="0" u="none" strike="noStrike" cap="none" dirty="0">
                <a:solidFill>
                  <a:srgbClr val="000000"/>
                </a:solidFill>
                <a:latin typeface="Consolas" panose="020B0609020204030204" pitchFamily="49" charset="0"/>
              </a:rPr>
              <a:t>for i in np.arange(________):</a:t>
            </a:r>
            <a:endParaRPr sz="1200" dirty="0">
              <a:solidFill>
                <a:srgbClr val="000000"/>
              </a:solidFill>
              <a:latin typeface="Consolas" panose="020B0609020204030204" pitchFamily="49" charset="0"/>
            </a:endParaRPr>
          </a:p>
          <a:p>
            <a:pPr marL="0" marR="0" lvl="0" indent="0" algn="l" rtl="0">
              <a:lnSpc>
                <a:spcPct val="100000"/>
              </a:lnSpc>
              <a:spcBef>
                <a:spcPts val="300"/>
              </a:spcBef>
              <a:spcAft>
                <a:spcPts val="0"/>
              </a:spcAft>
              <a:buClr>
                <a:schemeClr val="dk1"/>
              </a:buClr>
              <a:buSzPts val="1100"/>
              <a:buFont typeface="Arial"/>
              <a:buNone/>
            </a:pPr>
            <a:r>
              <a:rPr lang="en" sz="1200" i="0" u="none" strike="noStrike" cap="none" dirty="0">
                <a:solidFill>
                  <a:srgbClr val="000000"/>
                </a:solidFill>
                <a:latin typeface="Consolas" panose="020B0609020204030204" pitchFamily="49" charset="0"/>
              </a:rPr>
              <a:t>    shuffled_loc =</a:t>
            </a:r>
            <a:r>
              <a:rPr lang="en" sz="1200" dirty="0">
                <a:solidFill>
                  <a:srgbClr val="000000"/>
                </a:solidFill>
                <a:latin typeface="Consolas" panose="020B0609020204030204" pitchFamily="49" charset="0"/>
              </a:rPr>
              <a:t> </a:t>
            </a:r>
            <a:r>
              <a:rPr lang="en" sz="1200" i="0" u="none" strike="noStrike" cap="none" dirty="0">
                <a:solidFill>
                  <a:srgbClr val="000000"/>
                </a:solidFill>
                <a:latin typeface="Consolas" panose="020B0609020204030204" pitchFamily="49" charset="0"/>
              </a:rPr>
              <a:t>birds.select("Location").sample(with_replacement=___).column(0)</a:t>
            </a:r>
            <a:endParaRPr sz="1200" dirty="0">
              <a:solidFill>
                <a:srgbClr val="000000"/>
              </a:solidFill>
              <a:latin typeface="Consolas" panose="020B0609020204030204" pitchFamily="49" charset="0"/>
            </a:endParaRPr>
          </a:p>
          <a:p>
            <a:pPr marL="0" marR="0" lvl="0" indent="0" algn="l" rtl="0">
              <a:lnSpc>
                <a:spcPct val="100000"/>
              </a:lnSpc>
              <a:spcBef>
                <a:spcPts val="300"/>
              </a:spcBef>
              <a:spcAft>
                <a:spcPts val="0"/>
              </a:spcAft>
              <a:buClr>
                <a:schemeClr val="dk1"/>
              </a:buClr>
              <a:buSzPts val="1100"/>
              <a:buFont typeface="Arial"/>
              <a:buNone/>
            </a:pPr>
            <a:r>
              <a:rPr lang="en" sz="1200" dirty="0">
                <a:solidFill>
                  <a:srgbClr val="000000"/>
                </a:solidFill>
                <a:latin typeface="Consolas" panose="020B0609020204030204" pitchFamily="49" charset="0"/>
              </a:rPr>
              <a:t>    shuffled = birds.drop(_______).with_column(“Shuffled Location”, ____________)</a:t>
            </a:r>
            <a:endParaRPr sz="1200" dirty="0">
              <a:solidFill>
                <a:srgbClr val="000000"/>
              </a:solidFill>
              <a:latin typeface="Consolas" panose="020B0609020204030204" pitchFamily="49" charset="0"/>
            </a:endParaRPr>
          </a:p>
          <a:p>
            <a:pPr marL="0" marR="0" lvl="0" indent="0" algn="l" rtl="0">
              <a:lnSpc>
                <a:spcPct val="100000"/>
              </a:lnSpc>
              <a:spcBef>
                <a:spcPts val="300"/>
              </a:spcBef>
              <a:spcAft>
                <a:spcPts val="0"/>
              </a:spcAft>
              <a:buClr>
                <a:schemeClr val="dk1"/>
              </a:buClr>
              <a:buSzPts val="1100"/>
              <a:buFont typeface="Arial"/>
              <a:buNone/>
            </a:pPr>
            <a:r>
              <a:rPr lang="en" sz="1200" i="0" u="none" strike="noStrike" cap="none" dirty="0">
                <a:solidFill>
                  <a:srgbClr val="000000"/>
                </a:solidFill>
                <a:latin typeface="Consolas" panose="020B0609020204030204" pitchFamily="49" charset="0"/>
              </a:rPr>
              <a:t>    shuffled_counts = shuffled.pivot("Closed", _______________)</a:t>
            </a:r>
            <a:endParaRPr sz="1200" dirty="0">
              <a:solidFill>
                <a:srgbClr val="000000"/>
              </a:solidFill>
              <a:latin typeface="Consolas" panose="020B0609020204030204" pitchFamily="49" charset="0"/>
            </a:endParaRPr>
          </a:p>
          <a:p>
            <a:pPr marL="0" marR="0" lvl="0" indent="0" algn="l" rtl="0">
              <a:lnSpc>
                <a:spcPct val="100000"/>
              </a:lnSpc>
              <a:spcBef>
                <a:spcPts val="300"/>
              </a:spcBef>
              <a:spcAft>
                <a:spcPts val="0"/>
              </a:spcAft>
              <a:buClr>
                <a:schemeClr val="dk1"/>
              </a:buClr>
              <a:buSzPts val="1100"/>
              <a:buFont typeface="Arial"/>
              <a:buNone/>
            </a:pPr>
            <a:r>
              <a:rPr lang="en" sz="1200" i="0" u="none" strike="noStrike" cap="none" dirty="0">
                <a:solidFill>
                  <a:srgbClr val="000000"/>
                </a:solidFill>
                <a:latin typeface="Consolas" panose="020B0609020204030204" pitchFamily="49" charset="0"/>
              </a:rPr>
              <a:t>    new_stat = _________(proportions(______________), proportions(____________))</a:t>
            </a:r>
            <a:endParaRPr sz="1200" dirty="0">
              <a:solidFill>
                <a:srgbClr val="000000"/>
              </a:solidFill>
              <a:latin typeface="Consolas" panose="020B0609020204030204" pitchFamily="49" charset="0"/>
            </a:endParaRPr>
          </a:p>
          <a:p>
            <a:pPr marL="0" marR="0" lvl="0" indent="0" algn="l" rtl="0">
              <a:lnSpc>
                <a:spcPct val="100000"/>
              </a:lnSpc>
              <a:spcBef>
                <a:spcPts val="300"/>
              </a:spcBef>
              <a:spcAft>
                <a:spcPts val="0"/>
              </a:spcAft>
              <a:buClr>
                <a:schemeClr val="dk1"/>
              </a:buClr>
              <a:buSzPts val="1100"/>
              <a:buFont typeface="Arial"/>
              <a:buNone/>
            </a:pPr>
            <a:r>
              <a:rPr lang="en" sz="1200" i="0" u="none" strike="noStrike" cap="none" dirty="0">
                <a:solidFill>
                  <a:srgbClr val="000000"/>
                </a:solidFill>
                <a:latin typeface="Consolas" panose="020B0609020204030204" pitchFamily="49" charset="0"/>
              </a:rPr>
              <a:t>    _________ = np.append(stats, ____________)</a:t>
            </a:r>
            <a:endParaRPr sz="1200" dirty="0">
              <a:solidFill>
                <a:srgbClr val="000000"/>
              </a:solidFill>
              <a:latin typeface="Consolas" panose="020B0609020204030204" pitchFamily="49" charset="0"/>
            </a:endParaRPr>
          </a:p>
          <a:p>
            <a:pPr marL="0" marR="0" lvl="0" indent="0" algn="l" rtl="0">
              <a:lnSpc>
                <a:spcPct val="100000"/>
              </a:lnSpc>
              <a:spcBef>
                <a:spcPts val="300"/>
              </a:spcBef>
              <a:spcAft>
                <a:spcPts val="0"/>
              </a:spcAft>
              <a:buClr>
                <a:schemeClr val="dk1"/>
              </a:buClr>
              <a:buSzPts val="1400"/>
              <a:buFont typeface="Open Sans"/>
              <a:buNone/>
            </a:pPr>
            <a:endParaRPr sz="1200" i="0" u="none" strike="noStrike" cap="none" dirty="0">
              <a:solidFill>
                <a:srgbClr val="000000"/>
              </a:solidFill>
              <a:latin typeface="Consolas" panose="020B0609020204030204" pitchFamily="49" charset="0"/>
            </a:endParaRPr>
          </a:p>
          <a:p>
            <a:pPr marL="0" marR="0" lvl="0" indent="0" algn="l" rtl="0">
              <a:lnSpc>
                <a:spcPct val="100000"/>
              </a:lnSpc>
              <a:spcBef>
                <a:spcPts val="300"/>
              </a:spcBef>
              <a:spcAft>
                <a:spcPts val="0"/>
              </a:spcAft>
              <a:buClr>
                <a:schemeClr val="dk1"/>
              </a:buClr>
              <a:buSzPts val="1400"/>
              <a:buFont typeface="Open Sans"/>
              <a:buNone/>
            </a:pPr>
            <a:r>
              <a:rPr lang="en" sz="1200" i="0" u="none" strike="noStrike" cap="none" dirty="0">
                <a:solidFill>
                  <a:srgbClr val="000000"/>
                </a:solidFill>
                <a:latin typeface="Consolas" panose="020B0609020204030204" pitchFamily="49" charset="0"/>
              </a:rPr>
              <a:t>emp_p = ______________________________________</a:t>
            </a:r>
            <a:endParaRPr sz="1200" dirty="0">
              <a:solidFill>
                <a:srgbClr val="000000"/>
              </a:solidFill>
              <a:latin typeface="Consolas" panose="020B0609020204030204" pitchFamily="49" charset="0"/>
            </a:endParaRPr>
          </a:p>
        </p:txBody>
      </p:sp>
      <p:grpSp>
        <p:nvGrpSpPr>
          <p:cNvPr id="421" name="Google Shape;421;p62"/>
          <p:cNvGrpSpPr/>
          <p:nvPr/>
        </p:nvGrpSpPr>
        <p:grpSpPr>
          <a:xfrm>
            <a:off x="5696113" y="1864686"/>
            <a:ext cx="1169555" cy="1032646"/>
            <a:chOff x="3233487" y="736250"/>
            <a:chExt cx="1125438" cy="1045823"/>
          </a:xfrm>
        </p:grpSpPr>
        <p:pic>
          <p:nvPicPr>
            <p:cNvPr id="422" name="Google Shape;422;p62" descr="Screen Shot 2017-05-02 at 7.48.20 PM.png"/>
            <p:cNvPicPr preferRelativeResize="0"/>
            <p:nvPr/>
          </p:nvPicPr>
          <p:blipFill rotWithShape="1">
            <a:blip r:embed="rId3">
              <a:alphaModFix/>
            </a:blip>
            <a:srcRect b="74468"/>
            <a:stretch/>
          </p:blipFill>
          <p:spPr>
            <a:xfrm>
              <a:off x="3233500" y="1013749"/>
              <a:ext cx="1125425" cy="768324"/>
            </a:xfrm>
            <a:prstGeom prst="rect">
              <a:avLst/>
            </a:prstGeom>
            <a:noFill/>
            <a:ln>
              <a:noFill/>
            </a:ln>
          </p:spPr>
        </p:pic>
        <p:sp>
          <p:nvSpPr>
            <p:cNvPr id="423" name="Google Shape;423;p62"/>
            <p:cNvSpPr txBox="1"/>
            <p:nvPr/>
          </p:nvSpPr>
          <p:spPr>
            <a:xfrm>
              <a:off x="3233487" y="736250"/>
              <a:ext cx="907200" cy="277500"/>
            </a:xfrm>
            <a:prstGeom prst="rect">
              <a:avLst/>
            </a:prstGeom>
            <a:noFill/>
            <a:ln>
              <a:noFill/>
            </a:ln>
          </p:spPr>
          <p:txBody>
            <a:bodyPr spcFirstLastPara="1" wrap="square" lIns="91425" tIns="91425" rIns="91425" bIns="91425" anchor="t" anchorCtr="0">
              <a:noAutofit/>
            </a:bodyPr>
            <a:lstStyle/>
            <a:p>
              <a:pPr marL="0" marR="0" lvl="0" indent="0" algn="l" defTabSz="457200" rtl="0" eaLnBrk="1" fontAlgn="auto" latinLnBrk="0" hangingPunct="1">
                <a:lnSpc>
                  <a:spcPct val="115000"/>
                </a:lnSpc>
                <a:spcBef>
                  <a:spcPts val="0"/>
                </a:spcBef>
                <a:spcAft>
                  <a:spcPts val="0"/>
                </a:spcAft>
                <a:buClr>
                  <a:prstClr val="black"/>
                </a:buClr>
                <a:buSzPts val="1100"/>
                <a:buFont typeface="Courier New"/>
                <a:buNone/>
                <a:tabLst/>
                <a:defRPr/>
              </a:pPr>
              <a:r>
                <a:rPr kumimoji="0" lang="en" sz="1100" b="0" i="0" u="none" strike="noStrike" kern="1200" cap="none" spc="0" normalizeH="0" baseline="0" noProof="0">
                  <a:ln>
                    <a:noFill/>
                  </a:ln>
                  <a:solidFill>
                    <a:prstClr val="black"/>
                  </a:solidFill>
                  <a:effectLst/>
                  <a:uLnTx/>
                  <a:uFillTx/>
                  <a:latin typeface="Courier New"/>
                  <a:ea typeface="Courier New"/>
                  <a:cs typeface="Courier New"/>
                  <a:sym typeface="Courier New"/>
                </a:rPr>
                <a:t>birds</a:t>
              </a:r>
              <a:endParaRPr kumimoji="0" sz="1400" b="0" i="0" u="none" strike="noStrike" kern="1200" cap="none" spc="0" normalizeH="0" baseline="0" noProof="0">
                <a:ln>
                  <a:noFill/>
                </a:ln>
                <a:solidFill>
                  <a:srgbClr val="000000"/>
                </a:solidFill>
                <a:effectLst/>
                <a:uLnTx/>
                <a:uFillTx/>
                <a:latin typeface="Arial"/>
                <a:ea typeface="Arial"/>
                <a:cs typeface="Arial"/>
                <a:sym typeface="Arial"/>
              </a:endParaRPr>
            </a:p>
          </p:txBody>
        </p:sp>
      </p:grpSp>
      <p:grpSp>
        <p:nvGrpSpPr>
          <p:cNvPr id="424" name="Google Shape;424;p62"/>
          <p:cNvGrpSpPr/>
          <p:nvPr/>
        </p:nvGrpSpPr>
        <p:grpSpPr>
          <a:xfrm>
            <a:off x="6865668" y="1896173"/>
            <a:ext cx="2083205" cy="1001159"/>
            <a:chOff x="4048987" y="41175"/>
            <a:chExt cx="2174763" cy="1079300"/>
          </a:xfrm>
        </p:grpSpPr>
        <p:pic>
          <p:nvPicPr>
            <p:cNvPr id="425" name="Google Shape;425;p62" descr="Screen Shot 2017-05-02 at 7.49.21 PM.png"/>
            <p:cNvPicPr preferRelativeResize="0"/>
            <p:nvPr/>
          </p:nvPicPr>
          <p:blipFill rotWithShape="1">
            <a:blip r:embed="rId4">
              <a:alphaModFix/>
            </a:blip>
            <a:srcRect b="69579"/>
            <a:stretch/>
          </p:blipFill>
          <p:spPr>
            <a:xfrm>
              <a:off x="4049000" y="318675"/>
              <a:ext cx="2174750" cy="801800"/>
            </a:xfrm>
            <a:prstGeom prst="rect">
              <a:avLst/>
            </a:prstGeom>
            <a:noFill/>
            <a:ln>
              <a:noFill/>
            </a:ln>
          </p:spPr>
        </p:pic>
        <p:sp>
          <p:nvSpPr>
            <p:cNvPr id="426" name="Google Shape;426;p62"/>
            <p:cNvSpPr txBox="1"/>
            <p:nvPr/>
          </p:nvSpPr>
          <p:spPr>
            <a:xfrm>
              <a:off x="4048987" y="41175"/>
              <a:ext cx="907200" cy="277500"/>
            </a:xfrm>
            <a:prstGeom prst="rect">
              <a:avLst/>
            </a:prstGeom>
            <a:noFill/>
            <a:ln>
              <a:noFill/>
            </a:ln>
          </p:spPr>
          <p:txBody>
            <a:bodyPr spcFirstLastPara="1" wrap="square" lIns="91425" tIns="91425" rIns="91425" bIns="91425" anchor="t" anchorCtr="0">
              <a:noAutofit/>
            </a:bodyPr>
            <a:lstStyle/>
            <a:p>
              <a:pPr marL="0" marR="0" lvl="0" indent="0" algn="l" defTabSz="457200" rtl="0" eaLnBrk="1" fontAlgn="auto" latinLnBrk="0" hangingPunct="1">
                <a:lnSpc>
                  <a:spcPct val="115000"/>
                </a:lnSpc>
                <a:spcBef>
                  <a:spcPts val="0"/>
                </a:spcBef>
                <a:spcAft>
                  <a:spcPts val="0"/>
                </a:spcAft>
                <a:buClr>
                  <a:prstClr val="black"/>
                </a:buClr>
                <a:buSzPts val="1100"/>
                <a:buFont typeface="Courier New"/>
                <a:buNone/>
                <a:tabLst/>
                <a:defRPr/>
              </a:pPr>
              <a:r>
                <a:rPr kumimoji="0" lang="en" sz="1100" b="0" i="0" u="none" strike="noStrike" kern="1200" cap="none" spc="0" normalizeH="0" baseline="0" noProof="0">
                  <a:ln>
                    <a:noFill/>
                  </a:ln>
                  <a:solidFill>
                    <a:prstClr val="black"/>
                  </a:solidFill>
                  <a:effectLst/>
                  <a:uLnTx/>
                  <a:uFillTx/>
                  <a:latin typeface="Courier New"/>
                  <a:ea typeface="Courier New"/>
                  <a:cs typeface="Courier New"/>
                  <a:sym typeface="Courier New"/>
                </a:rPr>
                <a:t>dists</a:t>
              </a:r>
              <a:endParaRPr kumimoji="0" sz="1400" b="0" i="0" u="none" strike="noStrike" kern="1200" cap="none" spc="0" normalizeH="0" baseline="0" noProof="0">
                <a:ln>
                  <a:noFill/>
                </a:ln>
                <a:solidFill>
                  <a:srgbClr val="000000"/>
                </a:solidFill>
                <a:effectLst/>
                <a:uLnTx/>
                <a:uFillTx/>
                <a:latin typeface="Arial"/>
                <a:ea typeface="Arial"/>
                <a:cs typeface="Arial"/>
                <a:sym typeface="Arial"/>
              </a:endParaRPr>
            </a:p>
          </p:txBody>
        </p:sp>
      </p:grpSp>
    </p:spTree>
    <p:extLst>
      <p:ext uri="{BB962C8B-B14F-4D97-AF65-F5344CB8AC3E}">
        <p14:creationId xmlns:p14="http://schemas.microsoft.com/office/powerpoint/2010/main" val="2119296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7" name="Google Shape;427;p62"/>
          <p:cNvSpPr txBox="1">
            <a:spLocks noGrp="1"/>
          </p:cNvSpPr>
          <p:nvPr>
            <p:ph type="title"/>
          </p:nvPr>
        </p:nvSpPr>
        <p:spPr>
          <a:xfrm>
            <a:off x="0" y="459950"/>
            <a:ext cx="91440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100"/>
              <a:buFont typeface="Arial"/>
              <a:buNone/>
            </a:pPr>
            <a:r>
              <a:rPr lang="en" b="0" i="0" u="none" strike="noStrike" cap="none" dirty="0">
                <a:solidFill>
                  <a:schemeClr val="tx1"/>
                </a:solidFill>
                <a:latin typeface="Segoe UI" panose="020B0502040204020203" pitchFamily="34" charset="0"/>
                <a:cs typeface="Segoe UI" panose="020B0502040204020203" pitchFamily="34" charset="0"/>
              </a:rPr>
              <a:t>Bird Nests</a:t>
            </a:r>
            <a:endParaRPr b="0" dirty="0">
              <a:solidFill>
                <a:schemeClr val="tx1"/>
              </a:solidFill>
              <a:latin typeface="Segoe UI" panose="020B0502040204020203" pitchFamily="34" charset="0"/>
              <a:cs typeface="Segoe UI" panose="020B0502040204020203" pitchFamily="34" charset="0"/>
            </a:endParaRPr>
          </a:p>
        </p:txBody>
      </p:sp>
      <p:sp>
        <p:nvSpPr>
          <p:cNvPr id="420" name="Google Shape;420;p62"/>
          <p:cNvSpPr txBox="1">
            <a:spLocks noGrp="1"/>
          </p:cNvSpPr>
          <p:nvPr>
            <p:ph type="body" idx="1"/>
          </p:nvPr>
        </p:nvSpPr>
        <p:spPr>
          <a:xfrm>
            <a:off x="195127" y="1319885"/>
            <a:ext cx="9025073" cy="354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 sz="1400" dirty="0">
                <a:solidFill>
                  <a:srgbClr val="000000"/>
                </a:solidFill>
              </a:rPr>
              <a:t>Complete the following code to use A/B testing and compute the P-value. Assume that you are given a function proportions that converts an array of counts to an array of proportions. </a:t>
            </a:r>
            <a:r>
              <a:rPr lang="en" sz="1400" i="0" u="none" strike="noStrike" cap="none" dirty="0">
                <a:solidFill>
                  <a:srgbClr val="000000"/>
                </a:solidFill>
              </a:rPr>
              <a:t> For reference, the first 2 rows of birds and dists are shown above.</a:t>
            </a:r>
            <a:endParaRPr sz="1400" dirty="0">
              <a:solidFill>
                <a:srgbClr val="000000"/>
              </a:solidFill>
            </a:endParaRPr>
          </a:p>
          <a:p>
            <a:pPr marL="0" marR="0" lvl="0" indent="0" algn="l" rtl="0">
              <a:lnSpc>
                <a:spcPct val="100000"/>
              </a:lnSpc>
              <a:spcBef>
                <a:spcPts val="0"/>
              </a:spcBef>
              <a:spcAft>
                <a:spcPts val="0"/>
              </a:spcAft>
              <a:buClr>
                <a:schemeClr val="dk1"/>
              </a:buClr>
              <a:buSzPts val="1600"/>
              <a:buFont typeface="Open Sans"/>
              <a:buNone/>
            </a:pPr>
            <a:endParaRPr sz="1400" i="0" u="none" strike="noStrike" cap="none" dirty="0">
              <a:solidFill>
                <a:srgbClr val="000000"/>
              </a:solidFill>
            </a:endParaRPr>
          </a:p>
          <a:p>
            <a:pPr marL="0" lvl="0" indent="0" algn="l" rtl="0">
              <a:lnSpc>
                <a:spcPct val="100000"/>
              </a:lnSpc>
              <a:spcBef>
                <a:spcPts val="0"/>
              </a:spcBef>
              <a:spcAft>
                <a:spcPts val="300"/>
              </a:spcAft>
              <a:buClr>
                <a:schemeClr val="dk1"/>
              </a:buClr>
              <a:buSzPts val="1100"/>
              <a:buFont typeface="Arial"/>
              <a:buNone/>
            </a:pPr>
            <a:r>
              <a:rPr lang="en-US" sz="1200" dirty="0" err="1">
                <a:solidFill>
                  <a:schemeClr val="dk1"/>
                </a:solidFill>
                <a:latin typeface="Consolas" panose="020B0609020204030204" pitchFamily="49" charset="0"/>
              </a:rPr>
              <a:t>observed_stat</a:t>
            </a:r>
            <a:r>
              <a:rPr lang="en-US" sz="1200" dirty="0">
                <a:solidFill>
                  <a:schemeClr val="dk1"/>
                </a:solidFill>
                <a:latin typeface="Consolas" panose="020B0609020204030204" pitchFamily="49" charset="0"/>
              </a:rPr>
              <a:t> = </a:t>
            </a:r>
            <a:r>
              <a:rPr lang="en-US" sz="1200" dirty="0" err="1">
                <a:solidFill>
                  <a:schemeClr val="dk1"/>
                </a:solidFill>
                <a:latin typeface="Consolas" panose="020B0609020204030204" pitchFamily="49" charset="0"/>
              </a:rPr>
              <a:t>test_stat</a:t>
            </a:r>
            <a:r>
              <a:rPr lang="en-US" sz="1200" dirty="0">
                <a:solidFill>
                  <a:schemeClr val="dk1"/>
                </a:solidFill>
                <a:latin typeface="Consolas" panose="020B0609020204030204" pitchFamily="49" charset="0"/>
              </a:rPr>
              <a:t>(</a:t>
            </a:r>
            <a:r>
              <a:rPr lang="en-US" sz="1200" dirty="0" err="1">
                <a:solidFill>
                  <a:srgbClr val="FF0000"/>
                </a:solidFill>
                <a:latin typeface="Consolas" panose="020B0609020204030204" pitchFamily="49" charset="0"/>
              </a:rPr>
              <a:t>dists.column</a:t>
            </a:r>
            <a:r>
              <a:rPr lang="en-US" sz="1200" dirty="0">
                <a:solidFill>
                  <a:srgbClr val="FF0000"/>
                </a:solidFill>
                <a:latin typeface="Consolas" panose="020B0609020204030204" pitchFamily="49" charset="0"/>
              </a:rPr>
              <a:t>(1)</a:t>
            </a:r>
            <a:r>
              <a:rPr lang="en-US" sz="1200" dirty="0">
                <a:solidFill>
                  <a:schemeClr val="dk1"/>
                </a:solidFill>
                <a:latin typeface="Consolas" panose="020B0609020204030204" pitchFamily="49" charset="0"/>
              </a:rPr>
              <a:t>, </a:t>
            </a:r>
            <a:r>
              <a:rPr lang="en-US" sz="1200" dirty="0" err="1">
                <a:solidFill>
                  <a:srgbClr val="FF0000"/>
                </a:solidFill>
                <a:latin typeface="Consolas" panose="020B0609020204030204" pitchFamily="49" charset="0"/>
              </a:rPr>
              <a:t>dists.column</a:t>
            </a:r>
            <a:r>
              <a:rPr lang="en-US" sz="1200" dirty="0">
                <a:solidFill>
                  <a:srgbClr val="FF0000"/>
                </a:solidFill>
                <a:latin typeface="Consolas" panose="020B0609020204030204" pitchFamily="49" charset="0"/>
              </a:rPr>
              <a:t>(2)</a:t>
            </a:r>
            <a:r>
              <a:rPr lang="en-US" sz="1200" dirty="0">
                <a:solidFill>
                  <a:schemeClr val="dk1"/>
                </a:solidFill>
                <a:latin typeface="Consolas" panose="020B0609020204030204" pitchFamily="49" charset="0"/>
              </a:rPr>
              <a:t>)</a:t>
            </a:r>
          </a:p>
          <a:p>
            <a:pPr marL="0" lvl="0" indent="0" algn="l" rtl="0">
              <a:lnSpc>
                <a:spcPct val="100000"/>
              </a:lnSpc>
              <a:spcBef>
                <a:spcPts val="0"/>
              </a:spcBef>
              <a:spcAft>
                <a:spcPts val="300"/>
              </a:spcAft>
              <a:buClr>
                <a:schemeClr val="dk1"/>
              </a:buClr>
              <a:buSzPts val="1100"/>
              <a:buFont typeface="Arial"/>
              <a:buNone/>
            </a:pPr>
            <a:r>
              <a:rPr lang="en-US" sz="1200" dirty="0">
                <a:solidFill>
                  <a:schemeClr val="dk1"/>
                </a:solidFill>
                <a:latin typeface="Consolas" panose="020B0609020204030204" pitchFamily="49" charset="0"/>
              </a:rPr>
              <a:t>stats = </a:t>
            </a:r>
            <a:r>
              <a:rPr lang="en-US" sz="1200" dirty="0" err="1">
                <a:solidFill>
                  <a:schemeClr val="dk1"/>
                </a:solidFill>
                <a:latin typeface="Consolas" panose="020B0609020204030204" pitchFamily="49" charset="0"/>
              </a:rPr>
              <a:t>make_array</a:t>
            </a:r>
            <a:r>
              <a:rPr lang="en-US" sz="1200" dirty="0">
                <a:solidFill>
                  <a:schemeClr val="dk1"/>
                </a:solidFill>
                <a:latin typeface="Consolas" panose="020B0609020204030204" pitchFamily="49" charset="0"/>
              </a:rPr>
              <a:t>()</a:t>
            </a:r>
          </a:p>
          <a:p>
            <a:pPr marL="0" lvl="0" indent="0" algn="l" rtl="0">
              <a:lnSpc>
                <a:spcPct val="100000"/>
              </a:lnSpc>
              <a:spcBef>
                <a:spcPts val="0"/>
              </a:spcBef>
              <a:spcAft>
                <a:spcPts val="300"/>
              </a:spcAft>
              <a:buClr>
                <a:schemeClr val="dk1"/>
              </a:buClr>
              <a:buSzPts val="1100"/>
              <a:buFont typeface="Arial"/>
              <a:buNone/>
            </a:pPr>
            <a:r>
              <a:rPr lang="en-US" sz="1200" dirty="0">
                <a:solidFill>
                  <a:schemeClr val="dk1"/>
                </a:solidFill>
                <a:latin typeface="Consolas" panose="020B0609020204030204" pitchFamily="49" charset="0"/>
              </a:rPr>
              <a:t>reps = 10000</a:t>
            </a:r>
          </a:p>
          <a:p>
            <a:pPr marL="0" lvl="0" indent="0" algn="l" rtl="0">
              <a:lnSpc>
                <a:spcPct val="100000"/>
              </a:lnSpc>
              <a:spcBef>
                <a:spcPts val="0"/>
              </a:spcBef>
              <a:spcAft>
                <a:spcPts val="300"/>
              </a:spcAft>
              <a:buClr>
                <a:schemeClr val="dk1"/>
              </a:buClr>
              <a:buSzPts val="1100"/>
              <a:buFont typeface="Arial"/>
              <a:buNone/>
            </a:pPr>
            <a:r>
              <a:rPr lang="en-US" sz="1200" dirty="0">
                <a:solidFill>
                  <a:schemeClr val="dk1"/>
                </a:solidFill>
                <a:latin typeface="Consolas" panose="020B0609020204030204" pitchFamily="49" charset="0"/>
              </a:rPr>
              <a:t>for </a:t>
            </a:r>
            <a:r>
              <a:rPr lang="en-US" sz="1200" dirty="0" err="1">
                <a:solidFill>
                  <a:schemeClr val="dk1"/>
                </a:solidFill>
                <a:latin typeface="Consolas" panose="020B0609020204030204" pitchFamily="49" charset="0"/>
              </a:rPr>
              <a:t>i</a:t>
            </a:r>
            <a:r>
              <a:rPr lang="en-US" sz="1200" dirty="0">
                <a:solidFill>
                  <a:schemeClr val="dk1"/>
                </a:solidFill>
                <a:latin typeface="Consolas" panose="020B0609020204030204" pitchFamily="49" charset="0"/>
              </a:rPr>
              <a:t> in </a:t>
            </a:r>
            <a:r>
              <a:rPr lang="en-US" sz="1200" dirty="0" err="1">
                <a:solidFill>
                  <a:schemeClr val="dk1"/>
                </a:solidFill>
                <a:latin typeface="Consolas" panose="020B0609020204030204" pitchFamily="49" charset="0"/>
              </a:rPr>
              <a:t>np.arange</a:t>
            </a:r>
            <a:r>
              <a:rPr lang="en-US" sz="1200" dirty="0">
                <a:solidFill>
                  <a:schemeClr val="dk1"/>
                </a:solidFill>
                <a:latin typeface="Consolas" panose="020B0609020204030204" pitchFamily="49" charset="0"/>
              </a:rPr>
              <a:t>(</a:t>
            </a:r>
            <a:r>
              <a:rPr lang="en-US" sz="1200" dirty="0">
                <a:solidFill>
                  <a:srgbClr val="FF0000"/>
                </a:solidFill>
                <a:latin typeface="Consolas" panose="020B0609020204030204" pitchFamily="49" charset="0"/>
              </a:rPr>
              <a:t>reps</a:t>
            </a:r>
            <a:r>
              <a:rPr lang="en-US" sz="1200" dirty="0">
                <a:solidFill>
                  <a:schemeClr val="dk1"/>
                </a:solidFill>
                <a:latin typeface="Consolas" panose="020B0609020204030204" pitchFamily="49" charset="0"/>
              </a:rPr>
              <a:t>):</a:t>
            </a:r>
          </a:p>
          <a:p>
            <a:pPr marL="0" lvl="0" indent="0" algn="l" rtl="0">
              <a:lnSpc>
                <a:spcPct val="100000"/>
              </a:lnSpc>
              <a:spcBef>
                <a:spcPts val="0"/>
              </a:spcBef>
              <a:spcAft>
                <a:spcPts val="300"/>
              </a:spcAft>
              <a:buClr>
                <a:schemeClr val="dk1"/>
              </a:buClr>
              <a:buSzPts val="1100"/>
              <a:buFont typeface="Arial"/>
              <a:buNone/>
            </a:pPr>
            <a:r>
              <a:rPr lang="en-US" sz="1200" dirty="0">
                <a:solidFill>
                  <a:schemeClr val="dk1"/>
                </a:solidFill>
                <a:latin typeface="Consolas" panose="020B0609020204030204" pitchFamily="49" charset="0"/>
              </a:rPr>
              <a:t>    </a:t>
            </a:r>
            <a:r>
              <a:rPr lang="en-US" sz="1200" dirty="0" err="1">
                <a:solidFill>
                  <a:schemeClr val="dk1"/>
                </a:solidFill>
                <a:latin typeface="Consolas" panose="020B0609020204030204" pitchFamily="49" charset="0"/>
              </a:rPr>
              <a:t>shuffled_loc</a:t>
            </a:r>
            <a:r>
              <a:rPr lang="en-US" sz="1200" dirty="0">
                <a:solidFill>
                  <a:schemeClr val="dk1"/>
                </a:solidFill>
                <a:latin typeface="Consolas" panose="020B0609020204030204" pitchFamily="49" charset="0"/>
              </a:rPr>
              <a:t> =</a:t>
            </a:r>
            <a:r>
              <a:rPr lang="en-US" sz="1200" dirty="0" err="1">
                <a:solidFill>
                  <a:schemeClr val="dk1"/>
                </a:solidFill>
                <a:latin typeface="Consolas" panose="020B0609020204030204" pitchFamily="49" charset="0"/>
              </a:rPr>
              <a:t>birds.select</a:t>
            </a:r>
            <a:r>
              <a:rPr lang="en-US" sz="1200" dirty="0">
                <a:solidFill>
                  <a:schemeClr val="dk1"/>
                </a:solidFill>
                <a:latin typeface="Consolas" panose="020B0609020204030204" pitchFamily="49" charset="0"/>
              </a:rPr>
              <a:t>("Location").sample(</a:t>
            </a:r>
            <a:r>
              <a:rPr lang="en-US" sz="1200" dirty="0" err="1">
                <a:solidFill>
                  <a:schemeClr val="dk1"/>
                </a:solidFill>
                <a:latin typeface="Consolas" panose="020B0609020204030204" pitchFamily="49" charset="0"/>
              </a:rPr>
              <a:t>with_replacement</a:t>
            </a:r>
            <a:r>
              <a:rPr lang="en-US" sz="1200" dirty="0">
                <a:solidFill>
                  <a:schemeClr val="dk1"/>
                </a:solidFill>
                <a:latin typeface="Consolas" panose="020B0609020204030204" pitchFamily="49" charset="0"/>
              </a:rPr>
              <a:t>=</a:t>
            </a:r>
            <a:r>
              <a:rPr lang="en-US" sz="1200" dirty="0">
                <a:solidFill>
                  <a:srgbClr val="FF0000"/>
                </a:solidFill>
                <a:latin typeface="Consolas" panose="020B0609020204030204" pitchFamily="49" charset="0"/>
              </a:rPr>
              <a:t>False</a:t>
            </a:r>
            <a:r>
              <a:rPr lang="en-US" sz="1200" dirty="0">
                <a:solidFill>
                  <a:schemeClr val="dk1"/>
                </a:solidFill>
                <a:latin typeface="Consolas" panose="020B0609020204030204" pitchFamily="49" charset="0"/>
              </a:rPr>
              <a:t>).column(0)</a:t>
            </a:r>
          </a:p>
          <a:p>
            <a:pPr marL="0" lvl="0" indent="0" algn="l" rtl="0">
              <a:lnSpc>
                <a:spcPct val="100000"/>
              </a:lnSpc>
              <a:spcBef>
                <a:spcPts val="0"/>
              </a:spcBef>
              <a:spcAft>
                <a:spcPts val="300"/>
              </a:spcAft>
              <a:buClr>
                <a:schemeClr val="dk1"/>
              </a:buClr>
              <a:buSzPts val="1100"/>
              <a:buFont typeface="Arial"/>
              <a:buNone/>
            </a:pPr>
            <a:r>
              <a:rPr lang="en-US" sz="1200" dirty="0">
                <a:solidFill>
                  <a:schemeClr val="dk1"/>
                </a:solidFill>
                <a:latin typeface="Consolas" panose="020B0609020204030204" pitchFamily="49" charset="0"/>
              </a:rPr>
              <a:t>    shuffled =</a:t>
            </a:r>
            <a:r>
              <a:rPr lang="en-US" sz="1200" dirty="0" err="1">
                <a:solidFill>
                  <a:schemeClr val="dk1"/>
                </a:solidFill>
                <a:latin typeface="Consolas" panose="020B0609020204030204" pitchFamily="49" charset="0"/>
              </a:rPr>
              <a:t>birds.drop</a:t>
            </a:r>
            <a:r>
              <a:rPr lang="en-US" sz="1200" dirty="0">
                <a:solidFill>
                  <a:schemeClr val="dk1"/>
                </a:solidFill>
                <a:latin typeface="Consolas" panose="020B0609020204030204" pitchFamily="49" charset="0"/>
              </a:rPr>
              <a:t>(</a:t>
            </a:r>
            <a:r>
              <a:rPr lang="en-US" sz="1200" dirty="0">
                <a:solidFill>
                  <a:srgbClr val="FF0000"/>
                </a:solidFill>
                <a:latin typeface="Consolas" panose="020B0609020204030204" pitchFamily="49" charset="0"/>
              </a:rPr>
              <a:t>"Location"</a:t>
            </a:r>
            <a:r>
              <a:rPr lang="en-US" sz="1200" dirty="0">
                <a:solidFill>
                  <a:schemeClr val="dk1"/>
                </a:solidFill>
                <a:latin typeface="Consolas" panose="020B0609020204030204" pitchFamily="49" charset="0"/>
              </a:rPr>
              <a:t>).</a:t>
            </a:r>
            <a:r>
              <a:rPr lang="en-US" sz="1200" dirty="0" err="1">
                <a:solidFill>
                  <a:schemeClr val="dk1"/>
                </a:solidFill>
                <a:latin typeface="Consolas" panose="020B0609020204030204" pitchFamily="49" charset="0"/>
              </a:rPr>
              <a:t>with_column</a:t>
            </a:r>
            <a:r>
              <a:rPr lang="en-US" sz="1200" dirty="0">
                <a:solidFill>
                  <a:schemeClr val="dk1"/>
                </a:solidFill>
                <a:latin typeface="Consolas" panose="020B0609020204030204" pitchFamily="49" charset="0"/>
              </a:rPr>
              <a:t>(“Shuffled Location”, </a:t>
            </a:r>
            <a:r>
              <a:rPr lang="en-US" sz="1200" dirty="0" err="1">
                <a:solidFill>
                  <a:srgbClr val="FF0000"/>
                </a:solidFill>
                <a:latin typeface="Consolas" panose="020B0609020204030204" pitchFamily="49" charset="0"/>
              </a:rPr>
              <a:t>shuffled_loc</a:t>
            </a:r>
            <a:r>
              <a:rPr lang="en-US" sz="1200" dirty="0">
                <a:solidFill>
                  <a:schemeClr val="dk1"/>
                </a:solidFill>
                <a:latin typeface="Consolas" panose="020B0609020204030204" pitchFamily="49" charset="0"/>
              </a:rPr>
              <a:t>)</a:t>
            </a:r>
          </a:p>
          <a:p>
            <a:pPr marL="0" lvl="0" indent="0" algn="l" rtl="0">
              <a:lnSpc>
                <a:spcPct val="100000"/>
              </a:lnSpc>
              <a:spcBef>
                <a:spcPts val="0"/>
              </a:spcBef>
              <a:spcAft>
                <a:spcPts val="300"/>
              </a:spcAft>
              <a:buClr>
                <a:schemeClr val="dk1"/>
              </a:buClr>
              <a:buSzPts val="1100"/>
              <a:buFont typeface="Arial"/>
              <a:buNone/>
            </a:pPr>
            <a:r>
              <a:rPr lang="en-US" sz="1200" dirty="0">
                <a:solidFill>
                  <a:schemeClr val="dk1"/>
                </a:solidFill>
                <a:latin typeface="Consolas" panose="020B0609020204030204" pitchFamily="49" charset="0"/>
              </a:rPr>
              <a:t>    </a:t>
            </a:r>
            <a:r>
              <a:rPr lang="en-US" sz="1200" dirty="0" err="1">
                <a:solidFill>
                  <a:schemeClr val="dk1"/>
                </a:solidFill>
                <a:latin typeface="Consolas" panose="020B0609020204030204" pitchFamily="49" charset="0"/>
              </a:rPr>
              <a:t>shuffled_counts</a:t>
            </a:r>
            <a:r>
              <a:rPr lang="en-US" sz="1200" dirty="0">
                <a:solidFill>
                  <a:schemeClr val="dk1"/>
                </a:solidFill>
                <a:latin typeface="Consolas" panose="020B0609020204030204" pitchFamily="49" charset="0"/>
              </a:rPr>
              <a:t> = </a:t>
            </a:r>
            <a:r>
              <a:rPr lang="en-US" sz="1200" dirty="0" err="1">
                <a:solidFill>
                  <a:schemeClr val="dk1"/>
                </a:solidFill>
                <a:latin typeface="Consolas" panose="020B0609020204030204" pitchFamily="49" charset="0"/>
              </a:rPr>
              <a:t>shuffled.pivot</a:t>
            </a:r>
            <a:r>
              <a:rPr lang="en-US" sz="1200" dirty="0">
                <a:solidFill>
                  <a:schemeClr val="dk1"/>
                </a:solidFill>
                <a:latin typeface="Consolas" panose="020B0609020204030204" pitchFamily="49" charset="0"/>
              </a:rPr>
              <a:t>("Closed", </a:t>
            </a:r>
            <a:r>
              <a:rPr lang="en-US" sz="1200" dirty="0">
                <a:solidFill>
                  <a:srgbClr val="FF0000"/>
                </a:solidFill>
                <a:latin typeface="Consolas" panose="020B0609020204030204" pitchFamily="49" charset="0"/>
              </a:rPr>
              <a:t>“Shuffled Location”</a:t>
            </a:r>
            <a:r>
              <a:rPr lang="en-US" sz="1200" dirty="0">
                <a:solidFill>
                  <a:schemeClr val="dk1"/>
                </a:solidFill>
                <a:latin typeface="Consolas" panose="020B0609020204030204" pitchFamily="49" charset="0"/>
              </a:rPr>
              <a:t>)</a:t>
            </a:r>
          </a:p>
          <a:p>
            <a:pPr marL="0" lvl="0" indent="0" algn="l" rtl="0">
              <a:lnSpc>
                <a:spcPct val="100000"/>
              </a:lnSpc>
              <a:spcBef>
                <a:spcPts val="0"/>
              </a:spcBef>
              <a:spcAft>
                <a:spcPts val="300"/>
              </a:spcAft>
              <a:buClr>
                <a:schemeClr val="dk1"/>
              </a:buClr>
              <a:buSzPts val="1100"/>
              <a:buFont typeface="Arial"/>
              <a:buNone/>
            </a:pPr>
            <a:r>
              <a:rPr lang="en-US" sz="1200" dirty="0">
                <a:solidFill>
                  <a:schemeClr val="dk1"/>
                </a:solidFill>
                <a:latin typeface="Consolas" panose="020B0609020204030204" pitchFamily="49" charset="0"/>
              </a:rPr>
              <a:t>    </a:t>
            </a:r>
            <a:r>
              <a:rPr lang="en-US" sz="1200" dirty="0" err="1">
                <a:solidFill>
                  <a:schemeClr val="dk1"/>
                </a:solidFill>
                <a:latin typeface="Consolas" panose="020B0609020204030204" pitchFamily="49" charset="0"/>
              </a:rPr>
              <a:t>new_stat</a:t>
            </a:r>
            <a:r>
              <a:rPr lang="en-US" sz="1200" dirty="0">
                <a:solidFill>
                  <a:schemeClr val="dk1"/>
                </a:solidFill>
                <a:latin typeface="Consolas" panose="020B0609020204030204" pitchFamily="49" charset="0"/>
              </a:rPr>
              <a:t> = </a:t>
            </a:r>
            <a:r>
              <a:rPr lang="en-US" sz="1200" dirty="0" err="1">
                <a:solidFill>
                  <a:srgbClr val="FF0000"/>
                </a:solidFill>
                <a:latin typeface="Consolas" panose="020B0609020204030204" pitchFamily="49" charset="0"/>
              </a:rPr>
              <a:t>test_stat</a:t>
            </a:r>
            <a:r>
              <a:rPr lang="en-US" sz="1200" dirty="0">
                <a:solidFill>
                  <a:schemeClr val="dk1"/>
                </a:solidFill>
                <a:latin typeface="Consolas" panose="020B0609020204030204" pitchFamily="49" charset="0"/>
              </a:rPr>
              <a:t>(proportions(</a:t>
            </a:r>
            <a:r>
              <a:rPr lang="en-US" sz="1200" dirty="0" err="1">
                <a:solidFill>
                  <a:srgbClr val="FF0000"/>
                </a:solidFill>
                <a:latin typeface="Consolas" panose="020B0609020204030204" pitchFamily="49" charset="0"/>
              </a:rPr>
              <a:t>shuffled_counts.column</a:t>
            </a:r>
            <a:r>
              <a:rPr lang="en-US" sz="1200" dirty="0">
                <a:solidFill>
                  <a:srgbClr val="FF0000"/>
                </a:solidFill>
                <a:latin typeface="Consolas" panose="020B0609020204030204" pitchFamily="49" charset="0"/>
              </a:rPr>
              <a:t>(1)</a:t>
            </a:r>
            <a:r>
              <a:rPr lang="en-US" sz="1200" dirty="0">
                <a:solidFill>
                  <a:schemeClr val="dk1"/>
                </a:solidFill>
                <a:latin typeface="Consolas" panose="020B0609020204030204" pitchFamily="49" charset="0"/>
              </a:rPr>
              <a:t>, proportions(</a:t>
            </a:r>
            <a:r>
              <a:rPr lang="en-US" sz="1200" dirty="0" err="1">
                <a:solidFill>
                  <a:srgbClr val="FF0000"/>
                </a:solidFill>
                <a:latin typeface="Consolas" panose="020B0609020204030204" pitchFamily="49" charset="0"/>
              </a:rPr>
              <a:t>shuffled_counts.column</a:t>
            </a:r>
            <a:r>
              <a:rPr lang="en-US" sz="1200" dirty="0">
                <a:solidFill>
                  <a:srgbClr val="FF0000"/>
                </a:solidFill>
                <a:latin typeface="Consolas" panose="020B0609020204030204" pitchFamily="49" charset="0"/>
              </a:rPr>
              <a:t>(2)</a:t>
            </a:r>
            <a:r>
              <a:rPr lang="en-US" sz="1200" dirty="0">
                <a:solidFill>
                  <a:schemeClr val="dk1"/>
                </a:solidFill>
                <a:latin typeface="Consolas" panose="020B0609020204030204" pitchFamily="49" charset="0"/>
              </a:rPr>
              <a:t>))</a:t>
            </a:r>
          </a:p>
          <a:p>
            <a:pPr marL="0" lvl="0" indent="0" algn="l" rtl="0">
              <a:lnSpc>
                <a:spcPct val="100000"/>
              </a:lnSpc>
              <a:spcBef>
                <a:spcPts val="0"/>
              </a:spcBef>
              <a:spcAft>
                <a:spcPts val="300"/>
              </a:spcAft>
              <a:buClr>
                <a:schemeClr val="dk1"/>
              </a:buClr>
              <a:buSzPts val="1100"/>
              <a:buFont typeface="Arial"/>
              <a:buNone/>
            </a:pPr>
            <a:r>
              <a:rPr lang="en-US" sz="1200" dirty="0">
                <a:solidFill>
                  <a:schemeClr val="dk1"/>
                </a:solidFill>
                <a:latin typeface="Consolas" panose="020B0609020204030204" pitchFamily="49" charset="0"/>
              </a:rPr>
              <a:t>    </a:t>
            </a:r>
            <a:r>
              <a:rPr lang="en-US" sz="1200" dirty="0">
                <a:solidFill>
                  <a:srgbClr val="FF0000"/>
                </a:solidFill>
                <a:latin typeface="Consolas" panose="020B0609020204030204" pitchFamily="49" charset="0"/>
              </a:rPr>
              <a:t>stats</a:t>
            </a:r>
            <a:r>
              <a:rPr lang="en-US" sz="1200" dirty="0">
                <a:solidFill>
                  <a:schemeClr val="dk1"/>
                </a:solidFill>
                <a:latin typeface="Consolas" panose="020B0609020204030204" pitchFamily="49" charset="0"/>
              </a:rPr>
              <a:t> = </a:t>
            </a:r>
            <a:r>
              <a:rPr lang="en-US" sz="1200" dirty="0" err="1">
                <a:solidFill>
                  <a:schemeClr val="dk1"/>
                </a:solidFill>
                <a:latin typeface="Consolas" panose="020B0609020204030204" pitchFamily="49" charset="0"/>
              </a:rPr>
              <a:t>np.append</a:t>
            </a:r>
            <a:r>
              <a:rPr lang="en-US" sz="1200" dirty="0">
                <a:solidFill>
                  <a:schemeClr val="dk1"/>
                </a:solidFill>
                <a:latin typeface="Consolas" panose="020B0609020204030204" pitchFamily="49" charset="0"/>
              </a:rPr>
              <a:t>(stats, </a:t>
            </a:r>
            <a:r>
              <a:rPr lang="en-US" sz="1200" dirty="0" err="1">
                <a:solidFill>
                  <a:srgbClr val="FF0000"/>
                </a:solidFill>
                <a:latin typeface="Consolas" panose="020B0609020204030204" pitchFamily="49" charset="0"/>
              </a:rPr>
              <a:t>new_stat</a:t>
            </a:r>
            <a:r>
              <a:rPr lang="en-US" sz="1200" dirty="0">
                <a:solidFill>
                  <a:schemeClr val="dk1"/>
                </a:solidFill>
                <a:latin typeface="Consolas" panose="020B0609020204030204" pitchFamily="49" charset="0"/>
              </a:rPr>
              <a:t>)</a:t>
            </a:r>
          </a:p>
          <a:p>
            <a:pPr marL="0" lvl="0" indent="0" algn="l" rtl="0">
              <a:lnSpc>
                <a:spcPct val="100000"/>
              </a:lnSpc>
              <a:spcBef>
                <a:spcPts val="0"/>
              </a:spcBef>
              <a:spcAft>
                <a:spcPts val="300"/>
              </a:spcAft>
              <a:buClr>
                <a:schemeClr val="dk1"/>
              </a:buClr>
              <a:buSzPts val="1400"/>
              <a:buFont typeface="Open Sans"/>
              <a:buNone/>
            </a:pPr>
            <a:endParaRPr lang="en-US" sz="1200" dirty="0">
              <a:solidFill>
                <a:schemeClr val="dk1"/>
              </a:solidFill>
              <a:latin typeface="Consolas" panose="020B0609020204030204" pitchFamily="49" charset="0"/>
            </a:endParaRPr>
          </a:p>
          <a:p>
            <a:pPr marL="0" marR="0" lvl="0" indent="0" algn="l" rtl="0">
              <a:lnSpc>
                <a:spcPct val="100000"/>
              </a:lnSpc>
              <a:spcBef>
                <a:spcPts val="0"/>
              </a:spcBef>
              <a:spcAft>
                <a:spcPts val="300"/>
              </a:spcAft>
              <a:buClr>
                <a:schemeClr val="dk1"/>
              </a:buClr>
              <a:buSzPts val="1800"/>
              <a:buFont typeface="Open Sans"/>
              <a:buNone/>
            </a:pPr>
            <a:r>
              <a:rPr lang="en-US" sz="1200" dirty="0" err="1">
                <a:solidFill>
                  <a:schemeClr val="dk1"/>
                </a:solidFill>
                <a:latin typeface="Consolas" panose="020B0609020204030204" pitchFamily="49" charset="0"/>
              </a:rPr>
              <a:t>emp_p</a:t>
            </a:r>
            <a:r>
              <a:rPr lang="en-US" sz="1200" dirty="0">
                <a:solidFill>
                  <a:schemeClr val="dk1"/>
                </a:solidFill>
                <a:latin typeface="Consolas" panose="020B0609020204030204" pitchFamily="49" charset="0"/>
              </a:rPr>
              <a:t> = </a:t>
            </a:r>
            <a:r>
              <a:rPr lang="en-US" sz="1200" dirty="0" err="1">
                <a:solidFill>
                  <a:srgbClr val="FF0000"/>
                </a:solidFill>
                <a:latin typeface="Consolas" panose="020B0609020204030204" pitchFamily="49" charset="0"/>
              </a:rPr>
              <a:t>np.count_nonzero</a:t>
            </a:r>
            <a:r>
              <a:rPr lang="en-US" sz="1200" dirty="0">
                <a:solidFill>
                  <a:srgbClr val="FF0000"/>
                </a:solidFill>
                <a:latin typeface="Consolas" panose="020B0609020204030204" pitchFamily="49" charset="0"/>
              </a:rPr>
              <a:t>(stats &gt;= </a:t>
            </a:r>
            <a:r>
              <a:rPr lang="en-US" sz="1200" dirty="0" err="1">
                <a:solidFill>
                  <a:srgbClr val="FF0000"/>
                </a:solidFill>
                <a:latin typeface="Consolas" panose="020B0609020204030204" pitchFamily="49" charset="0"/>
              </a:rPr>
              <a:t>observed_stat</a:t>
            </a:r>
            <a:r>
              <a:rPr lang="en-US" sz="1200" dirty="0">
                <a:solidFill>
                  <a:srgbClr val="FF0000"/>
                </a:solidFill>
                <a:latin typeface="Consolas" panose="020B0609020204030204" pitchFamily="49" charset="0"/>
              </a:rPr>
              <a:t>)/reps</a:t>
            </a:r>
            <a:endParaRPr lang="en-US" sz="1200" dirty="0">
              <a:latin typeface="Consolas" panose="020B0609020204030204" pitchFamily="49" charset="0"/>
            </a:endParaRPr>
          </a:p>
        </p:txBody>
      </p:sp>
      <p:grpSp>
        <p:nvGrpSpPr>
          <p:cNvPr id="421" name="Google Shape;421;p62"/>
          <p:cNvGrpSpPr/>
          <p:nvPr/>
        </p:nvGrpSpPr>
        <p:grpSpPr>
          <a:xfrm>
            <a:off x="5696113" y="1864686"/>
            <a:ext cx="1169555" cy="1032646"/>
            <a:chOff x="3233487" y="736250"/>
            <a:chExt cx="1125438" cy="1045823"/>
          </a:xfrm>
        </p:grpSpPr>
        <p:pic>
          <p:nvPicPr>
            <p:cNvPr id="422" name="Google Shape;422;p62" descr="Screen Shot 2017-05-02 at 7.48.20 PM.png"/>
            <p:cNvPicPr preferRelativeResize="0"/>
            <p:nvPr/>
          </p:nvPicPr>
          <p:blipFill rotWithShape="1">
            <a:blip r:embed="rId3">
              <a:alphaModFix/>
            </a:blip>
            <a:srcRect b="74468"/>
            <a:stretch/>
          </p:blipFill>
          <p:spPr>
            <a:xfrm>
              <a:off x="3233500" y="1013749"/>
              <a:ext cx="1125425" cy="768324"/>
            </a:xfrm>
            <a:prstGeom prst="rect">
              <a:avLst/>
            </a:prstGeom>
            <a:noFill/>
            <a:ln>
              <a:noFill/>
            </a:ln>
          </p:spPr>
        </p:pic>
        <p:sp>
          <p:nvSpPr>
            <p:cNvPr id="423" name="Google Shape;423;p62"/>
            <p:cNvSpPr txBox="1"/>
            <p:nvPr/>
          </p:nvSpPr>
          <p:spPr>
            <a:xfrm>
              <a:off x="3233487" y="736250"/>
              <a:ext cx="907200" cy="277500"/>
            </a:xfrm>
            <a:prstGeom prst="rect">
              <a:avLst/>
            </a:prstGeom>
            <a:noFill/>
            <a:ln>
              <a:noFill/>
            </a:ln>
          </p:spPr>
          <p:txBody>
            <a:bodyPr spcFirstLastPara="1" wrap="square" lIns="91425" tIns="91425" rIns="91425" bIns="91425" anchor="t" anchorCtr="0">
              <a:noAutofit/>
            </a:bodyPr>
            <a:lstStyle/>
            <a:p>
              <a:pPr marL="0" marR="0" lvl="0" indent="0" algn="l" defTabSz="457200" rtl="0" eaLnBrk="1" fontAlgn="auto" latinLnBrk="0" hangingPunct="1">
                <a:lnSpc>
                  <a:spcPct val="115000"/>
                </a:lnSpc>
                <a:spcBef>
                  <a:spcPts val="0"/>
                </a:spcBef>
                <a:spcAft>
                  <a:spcPts val="0"/>
                </a:spcAft>
                <a:buClr>
                  <a:prstClr val="black"/>
                </a:buClr>
                <a:buSzPts val="1100"/>
                <a:buFont typeface="Courier New"/>
                <a:buNone/>
                <a:tabLst/>
                <a:defRPr/>
              </a:pPr>
              <a:r>
                <a:rPr kumimoji="0" lang="en" sz="1100" b="0" i="0" u="none" strike="noStrike" kern="1200" cap="none" spc="0" normalizeH="0" baseline="0" noProof="0">
                  <a:ln>
                    <a:noFill/>
                  </a:ln>
                  <a:solidFill>
                    <a:prstClr val="black"/>
                  </a:solidFill>
                  <a:effectLst/>
                  <a:uLnTx/>
                  <a:uFillTx/>
                  <a:latin typeface="Courier New"/>
                  <a:ea typeface="Courier New"/>
                  <a:cs typeface="Courier New"/>
                  <a:sym typeface="Courier New"/>
                </a:rPr>
                <a:t>birds</a:t>
              </a:r>
              <a:endParaRPr kumimoji="0" sz="1400" b="0" i="0" u="none" strike="noStrike" kern="1200" cap="none" spc="0" normalizeH="0" baseline="0" noProof="0">
                <a:ln>
                  <a:noFill/>
                </a:ln>
                <a:solidFill>
                  <a:srgbClr val="000000"/>
                </a:solidFill>
                <a:effectLst/>
                <a:uLnTx/>
                <a:uFillTx/>
                <a:latin typeface="Arial"/>
                <a:ea typeface="Arial"/>
                <a:cs typeface="Arial"/>
                <a:sym typeface="Arial"/>
              </a:endParaRPr>
            </a:p>
          </p:txBody>
        </p:sp>
      </p:grpSp>
      <p:grpSp>
        <p:nvGrpSpPr>
          <p:cNvPr id="424" name="Google Shape;424;p62"/>
          <p:cNvGrpSpPr/>
          <p:nvPr/>
        </p:nvGrpSpPr>
        <p:grpSpPr>
          <a:xfrm>
            <a:off x="6865668" y="1896173"/>
            <a:ext cx="2083205" cy="1001159"/>
            <a:chOff x="4048987" y="41175"/>
            <a:chExt cx="2174763" cy="1079300"/>
          </a:xfrm>
        </p:grpSpPr>
        <p:pic>
          <p:nvPicPr>
            <p:cNvPr id="425" name="Google Shape;425;p62" descr="Screen Shot 2017-05-02 at 7.49.21 PM.png"/>
            <p:cNvPicPr preferRelativeResize="0"/>
            <p:nvPr/>
          </p:nvPicPr>
          <p:blipFill rotWithShape="1">
            <a:blip r:embed="rId4">
              <a:alphaModFix/>
            </a:blip>
            <a:srcRect b="69579"/>
            <a:stretch/>
          </p:blipFill>
          <p:spPr>
            <a:xfrm>
              <a:off x="4049000" y="318675"/>
              <a:ext cx="2174750" cy="801800"/>
            </a:xfrm>
            <a:prstGeom prst="rect">
              <a:avLst/>
            </a:prstGeom>
            <a:noFill/>
            <a:ln>
              <a:noFill/>
            </a:ln>
          </p:spPr>
        </p:pic>
        <p:sp>
          <p:nvSpPr>
            <p:cNvPr id="426" name="Google Shape;426;p62"/>
            <p:cNvSpPr txBox="1"/>
            <p:nvPr/>
          </p:nvSpPr>
          <p:spPr>
            <a:xfrm>
              <a:off x="4048987" y="41175"/>
              <a:ext cx="907200" cy="277500"/>
            </a:xfrm>
            <a:prstGeom prst="rect">
              <a:avLst/>
            </a:prstGeom>
            <a:noFill/>
            <a:ln>
              <a:noFill/>
            </a:ln>
          </p:spPr>
          <p:txBody>
            <a:bodyPr spcFirstLastPara="1" wrap="square" lIns="91425" tIns="91425" rIns="91425" bIns="91425" anchor="t" anchorCtr="0">
              <a:noAutofit/>
            </a:bodyPr>
            <a:lstStyle/>
            <a:p>
              <a:pPr marL="0" marR="0" lvl="0" indent="0" algn="l" defTabSz="457200" rtl="0" eaLnBrk="1" fontAlgn="auto" latinLnBrk="0" hangingPunct="1">
                <a:lnSpc>
                  <a:spcPct val="115000"/>
                </a:lnSpc>
                <a:spcBef>
                  <a:spcPts val="0"/>
                </a:spcBef>
                <a:spcAft>
                  <a:spcPts val="0"/>
                </a:spcAft>
                <a:buClr>
                  <a:prstClr val="black"/>
                </a:buClr>
                <a:buSzPts val="1100"/>
                <a:buFont typeface="Courier New"/>
                <a:buNone/>
                <a:tabLst/>
                <a:defRPr/>
              </a:pPr>
              <a:r>
                <a:rPr kumimoji="0" lang="en" sz="1100" b="0" i="0" u="none" strike="noStrike" kern="1200" cap="none" spc="0" normalizeH="0" baseline="0" noProof="0">
                  <a:ln>
                    <a:noFill/>
                  </a:ln>
                  <a:solidFill>
                    <a:prstClr val="black"/>
                  </a:solidFill>
                  <a:effectLst/>
                  <a:uLnTx/>
                  <a:uFillTx/>
                  <a:latin typeface="Courier New"/>
                  <a:ea typeface="Courier New"/>
                  <a:cs typeface="Courier New"/>
                  <a:sym typeface="Courier New"/>
                </a:rPr>
                <a:t>dists</a:t>
              </a:r>
              <a:endParaRPr kumimoji="0" sz="1400" b="0" i="0" u="none" strike="noStrike" kern="1200" cap="none" spc="0" normalizeH="0" baseline="0" noProof="0">
                <a:ln>
                  <a:noFill/>
                </a:ln>
                <a:solidFill>
                  <a:srgbClr val="000000"/>
                </a:solidFill>
                <a:effectLst/>
                <a:uLnTx/>
                <a:uFillTx/>
                <a:latin typeface="Arial"/>
                <a:ea typeface="Arial"/>
                <a:cs typeface="Arial"/>
                <a:sym typeface="Arial"/>
              </a:endParaRPr>
            </a:p>
          </p:txBody>
        </p:sp>
      </p:grpSp>
    </p:spTree>
    <p:extLst>
      <p:ext uri="{BB962C8B-B14F-4D97-AF65-F5344CB8AC3E}">
        <p14:creationId xmlns:p14="http://schemas.microsoft.com/office/powerpoint/2010/main" val="4011168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Shape 163"/>
        <p:cNvGrpSpPr/>
        <p:nvPr/>
      </p:nvGrpSpPr>
      <p:grpSpPr>
        <a:xfrm>
          <a:off x="0" y="0"/>
          <a:ext cx="0" cy="0"/>
          <a:chOff x="0" y="0"/>
          <a:chExt cx="0" cy="0"/>
        </a:xfrm>
      </p:grpSpPr>
      <p:sp>
        <p:nvSpPr>
          <p:cNvPr id="166" name="Rectangle 104">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Rectangle 106">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8" name="Straight Connector 108">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9" name="Rectangle 1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12">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Rectangle 114">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570545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 name="Google Shape;164;p26"/>
          <p:cNvSpPr txBox="1">
            <a:spLocks noGrp="1"/>
          </p:cNvSpPr>
          <p:nvPr>
            <p:ph type="title"/>
          </p:nvPr>
        </p:nvSpPr>
        <p:spPr>
          <a:xfrm>
            <a:off x="3802850" y="420627"/>
            <a:ext cx="4976849" cy="2416296"/>
          </a:xfrm>
          <a:prstGeom prst="rect">
            <a:avLst/>
          </a:prstGeom>
        </p:spPr>
        <p:txBody>
          <a:bodyPr spcFirstLastPara="1" vert="horz" lIns="91440" tIns="45720" rIns="91440" bIns="45720" rtlCol="0" anchor="ctr" anchorCtr="0">
            <a:normAutofit/>
          </a:bodyPr>
          <a:lstStyle/>
          <a:p>
            <a:pPr marL="0" marR="0" lvl="0" indent="0" algn="l" defTabSz="914400">
              <a:spcBef>
                <a:spcPct val="0"/>
              </a:spcBef>
              <a:spcAft>
                <a:spcPts val="0"/>
              </a:spcAft>
              <a:buClr>
                <a:schemeClr val="dk1"/>
              </a:buClr>
              <a:buSzPts val="5200"/>
            </a:pPr>
            <a:r>
              <a:rPr lang="en-US" sz="6000" spc="-50" dirty="0">
                <a:solidFill>
                  <a:srgbClr val="FFFFFF"/>
                </a:solidFill>
                <a:latin typeface="Segoe UI" panose="020B0502040204020203" pitchFamily="34" charset="0"/>
                <a:cs typeface="Segoe UI" panose="020B0502040204020203" pitchFamily="34" charset="0"/>
              </a:rPr>
              <a:t>The Bootstrap and CIs</a:t>
            </a:r>
          </a:p>
          <a:p>
            <a:pPr marL="0" marR="0" lvl="0" indent="0" algn="l" defTabSz="914400">
              <a:spcBef>
                <a:spcPct val="0"/>
              </a:spcBef>
              <a:spcAft>
                <a:spcPts val="0"/>
              </a:spcAft>
              <a:buClr>
                <a:schemeClr val="dk1"/>
              </a:buClr>
              <a:buSzPts val="5200"/>
            </a:pPr>
            <a:endParaRPr lang="en-US" sz="8000" spc="-5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0" y="205978"/>
            <a:ext cx="9144000" cy="67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0" dirty="0">
                <a:latin typeface="Segoe UI" panose="020B0502040204020203" pitchFamily="34" charset="0"/>
                <a:cs typeface="Segoe UI" panose="020B0502040204020203" pitchFamily="34" charset="0"/>
              </a:rPr>
              <a:t>Bootstrap </a:t>
            </a:r>
          </a:p>
          <a:p>
            <a:pPr marL="0" lvl="0" indent="0" algn="l" rtl="0">
              <a:lnSpc>
                <a:spcPct val="100000"/>
              </a:lnSpc>
              <a:spcBef>
                <a:spcPts val="0"/>
              </a:spcBef>
              <a:spcAft>
                <a:spcPts val="0"/>
              </a:spcAft>
              <a:buSzPts val="2800"/>
              <a:buNone/>
            </a:pPr>
            <a:endParaRPr dirty="0">
              <a:latin typeface="Segoe UI" panose="020B0502040204020203" pitchFamily="34" charset="0"/>
              <a:cs typeface="Segoe UI" panose="020B0502040204020203" pitchFamily="34" charset="0"/>
            </a:endParaRPr>
          </a:p>
        </p:txBody>
      </p:sp>
      <p:sp>
        <p:nvSpPr>
          <p:cNvPr id="170" name="Google Shape;170;p27"/>
          <p:cNvSpPr txBox="1">
            <a:spLocks noGrp="1"/>
          </p:cNvSpPr>
          <p:nvPr>
            <p:ph type="body" idx="1"/>
          </p:nvPr>
        </p:nvSpPr>
        <p:spPr>
          <a:xfrm>
            <a:off x="545143" y="1305661"/>
            <a:ext cx="8364787" cy="31113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600"/>
              </a:spcAft>
              <a:buSzPts val="1800"/>
              <a:buChar char="●"/>
            </a:pPr>
            <a:r>
              <a:rPr lang="en" sz="1400" dirty="0">
                <a:latin typeface="Segoe UI" panose="020B0502040204020203" pitchFamily="34" charset="0"/>
                <a:cs typeface="Segoe UI" panose="020B0502040204020203" pitchFamily="34" charset="0"/>
              </a:rPr>
              <a:t>We take a sample to get an estimate for a population parameter (e.g. the mean)</a:t>
            </a:r>
            <a:endParaRPr sz="1400" dirty="0">
              <a:latin typeface="Segoe UI" panose="020B0502040204020203" pitchFamily="34" charset="0"/>
              <a:cs typeface="Segoe UI" panose="020B0502040204020203" pitchFamily="34" charset="0"/>
            </a:endParaRPr>
          </a:p>
          <a:p>
            <a:pPr marL="457200" lvl="0" indent="-342900" algn="l" rtl="0">
              <a:lnSpc>
                <a:spcPct val="115000"/>
              </a:lnSpc>
              <a:spcBef>
                <a:spcPts val="0"/>
              </a:spcBef>
              <a:spcAft>
                <a:spcPts val="600"/>
              </a:spcAft>
              <a:buSzPts val="1800"/>
              <a:buChar char="●"/>
            </a:pPr>
            <a:r>
              <a:rPr lang="en" sz="1400" dirty="0">
                <a:latin typeface="Segoe UI" panose="020B0502040204020203" pitchFamily="34" charset="0"/>
                <a:cs typeface="Segoe UI" panose="020B0502040204020203" pitchFamily="34" charset="0"/>
              </a:rPr>
              <a:t>We’d like to get an idea of how much our estimate would change if we got a different sample from the population. (But we can’t get another sample a lot of the time!)</a:t>
            </a:r>
            <a:endParaRPr sz="1400" dirty="0">
              <a:latin typeface="Segoe UI" panose="020B0502040204020203" pitchFamily="34" charset="0"/>
              <a:cs typeface="Segoe UI" panose="020B0502040204020203" pitchFamily="34" charset="0"/>
            </a:endParaRPr>
          </a:p>
          <a:p>
            <a:pPr marL="457200" lvl="0" indent="-342900" algn="l" rtl="0">
              <a:lnSpc>
                <a:spcPct val="115000"/>
              </a:lnSpc>
              <a:spcBef>
                <a:spcPts val="0"/>
              </a:spcBef>
              <a:spcAft>
                <a:spcPts val="600"/>
              </a:spcAft>
              <a:buSzPts val="1800"/>
              <a:buChar char="●"/>
            </a:pPr>
            <a:r>
              <a:rPr lang="en" sz="1400" dirty="0">
                <a:latin typeface="Segoe UI" panose="020B0502040204020203" pitchFamily="34" charset="0"/>
                <a:cs typeface="Segoe UI" panose="020B0502040204020203" pitchFamily="34" charset="0"/>
              </a:rPr>
              <a:t>Bootstrap: We treat our collected sample as the population, and resample </a:t>
            </a:r>
            <a:r>
              <a:rPr lang="en" sz="1400" i="1" dirty="0">
                <a:latin typeface="Segoe UI" panose="020B0502040204020203" pitchFamily="34" charset="0"/>
                <a:cs typeface="Segoe UI" panose="020B0502040204020203" pitchFamily="34" charset="0"/>
              </a:rPr>
              <a:t>with replacement</a:t>
            </a:r>
            <a:r>
              <a:rPr lang="en" sz="1400" dirty="0">
                <a:latin typeface="Segoe UI" panose="020B0502040204020203" pitchFamily="34" charset="0"/>
                <a:cs typeface="Segoe UI" panose="020B0502040204020203" pitchFamily="34" charset="0"/>
              </a:rPr>
              <a:t> the same size as the original sample.</a:t>
            </a:r>
            <a:endParaRPr sz="1400" dirty="0">
              <a:latin typeface="Segoe UI" panose="020B0502040204020203" pitchFamily="34" charset="0"/>
              <a:cs typeface="Segoe UI" panose="020B0502040204020203" pitchFamily="34" charset="0"/>
            </a:endParaRPr>
          </a:p>
        </p:txBody>
      </p:sp>
      <p:pic>
        <p:nvPicPr>
          <p:cNvPr id="171" name="Google Shape;171;p27"/>
          <p:cNvPicPr preferRelativeResize="0"/>
          <p:nvPr/>
        </p:nvPicPr>
        <p:blipFill rotWithShape="1">
          <a:blip r:embed="rId3">
            <a:alphaModFix/>
          </a:blip>
          <a:srcRect/>
          <a:stretch/>
        </p:blipFill>
        <p:spPr>
          <a:xfrm>
            <a:off x="1051341" y="3014620"/>
            <a:ext cx="3807700" cy="17304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1"/>
        <p:cNvGrpSpPr/>
        <p:nvPr/>
      </p:nvGrpSpPr>
      <p:grpSpPr>
        <a:xfrm>
          <a:off x="0" y="0"/>
          <a:ext cx="0" cy="0"/>
          <a:chOff x="0" y="0"/>
          <a:chExt cx="0" cy="0"/>
        </a:xfrm>
      </p:grpSpPr>
      <p:sp>
        <p:nvSpPr>
          <p:cNvPr id="58" name="Rectangle 57">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61">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Google Shape;52;p10"/>
          <p:cNvSpPr txBox="1">
            <a:spLocks noGrp="1"/>
          </p:cNvSpPr>
          <p:nvPr>
            <p:ph type="title"/>
          </p:nvPr>
        </p:nvSpPr>
        <p:spPr>
          <a:xfrm>
            <a:off x="6099617" y="625087"/>
            <a:ext cx="3031624" cy="628431"/>
          </a:xfrm>
          <a:prstGeom prst="rect">
            <a:avLst/>
          </a:prstGeom>
        </p:spPr>
        <p:txBody>
          <a:bodyPr spcFirstLastPara="1" vert="horz" lIns="91440" tIns="45720" rIns="91440" bIns="45720" rtlCol="0" anchor="b" anchorCtr="0">
            <a:noAutofit/>
          </a:bodyPr>
          <a:lstStyle/>
          <a:p>
            <a:pPr marL="0" lvl="0" indent="0" algn="ctr" defTabSz="914400">
              <a:spcBef>
                <a:spcPct val="0"/>
              </a:spcBef>
              <a:spcAft>
                <a:spcPts val="0"/>
              </a:spcAft>
              <a:buSzPts val="2800"/>
            </a:pPr>
            <a:r>
              <a:rPr lang="en" sz="3200" b="0" dirty="0">
                <a:solidFill>
                  <a:schemeClr val="bg1"/>
                </a:solidFill>
                <a:latin typeface="Segoe UI" panose="020B0502040204020203" pitchFamily="34" charset="0"/>
                <a:cs typeface="Segoe UI" panose="020B0502040204020203" pitchFamily="34" charset="0"/>
              </a:rPr>
              <a:t>Bootstrap</a:t>
            </a:r>
            <a:endParaRPr lang="en-US" sz="3000" b="0" spc="-50" dirty="0">
              <a:solidFill>
                <a:schemeClr val="bg1"/>
              </a:solidFill>
              <a:latin typeface="Segoe UI" panose="020B0502040204020203" pitchFamily="34" charset="0"/>
              <a:ea typeface="+mj-ea"/>
              <a:cs typeface="Segoe UI" panose="020B0502040204020203" pitchFamily="34" charset="0"/>
            </a:endParaRPr>
          </a:p>
        </p:txBody>
      </p:sp>
      <p:sp>
        <p:nvSpPr>
          <p:cNvPr id="13" name="Google Shape;178;p28">
            <a:extLst>
              <a:ext uri="{FF2B5EF4-FFF2-40B4-BE49-F238E27FC236}">
                <a16:creationId xmlns:a16="http://schemas.microsoft.com/office/drawing/2014/main" id="{9A93C070-9C1E-4226-A63D-9F6050C09EA3}"/>
              </a:ext>
            </a:extLst>
          </p:cNvPr>
          <p:cNvSpPr txBox="1">
            <a:spLocks/>
          </p:cNvSpPr>
          <p:nvPr/>
        </p:nvSpPr>
        <p:spPr>
          <a:xfrm>
            <a:off x="242455" y="682674"/>
            <a:ext cx="5576454" cy="3131961"/>
          </a:xfrm>
          <a:prstGeom prst="rect">
            <a:avLst/>
          </a:prstGeom>
          <a:noFill/>
          <a:ln>
            <a:noFill/>
          </a:ln>
        </p:spPr>
        <p:txBody>
          <a:bodyPr spcFirstLastPara="1" vert="horz" wrap="square" lIns="91425" tIns="91425" rIns="91425" bIns="91425" rtlCol="0" anchor="t" anchorCtr="0">
            <a:noAutofit/>
          </a:bodyPr>
          <a:lstStyle>
            <a:lvl1pPr marL="457200" lvl="0" indent="-381000" algn="l" defTabSz="685800" rtl="0" eaLnBrk="1" latinLnBrk="0" hangingPunct="1">
              <a:lnSpc>
                <a:spcPct val="90000"/>
              </a:lnSpc>
              <a:spcBef>
                <a:spcPts val="480"/>
              </a:spcBef>
              <a:spcAft>
                <a:spcPts val="0"/>
              </a:spcAft>
              <a:buClr>
                <a:schemeClr val="accent1"/>
              </a:buClr>
              <a:buSzPts val="24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914400" lvl="1" indent="-381000" algn="l" defTabSz="685800" rtl="0" eaLnBrk="1" latinLnBrk="0" hangingPunct="1">
              <a:lnSpc>
                <a:spcPct val="90000"/>
              </a:lnSpc>
              <a:spcBef>
                <a:spcPts val="0"/>
              </a:spcBef>
              <a:spcAft>
                <a:spcPts val="0"/>
              </a:spcAft>
              <a:buClr>
                <a:schemeClr val="accent1"/>
              </a:buClr>
              <a:buSzPts val="2400"/>
              <a:buFont typeface="Calibri" pitchFamily="34" charset="0"/>
              <a:buChar char="○"/>
              <a:defRPr sz="2400" kern="1200">
                <a:solidFill>
                  <a:schemeClr val="tx1">
                    <a:lumMod val="75000"/>
                    <a:lumOff val="25000"/>
                  </a:schemeClr>
                </a:solidFill>
                <a:latin typeface="+mn-lt"/>
                <a:ea typeface="+mn-ea"/>
                <a:cs typeface="+mn-cs"/>
              </a:defRPr>
            </a:lvl2pPr>
            <a:lvl3pPr marL="1371600" lvl="2" indent="-381000" algn="l" defTabSz="685800" rtl="0" eaLnBrk="1" latinLnBrk="0" hangingPunct="1">
              <a:lnSpc>
                <a:spcPct val="90000"/>
              </a:lnSpc>
              <a:spcBef>
                <a:spcPts val="0"/>
              </a:spcBef>
              <a:spcAft>
                <a:spcPts val="0"/>
              </a:spcAft>
              <a:buClr>
                <a:schemeClr val="accent1"/>
              </a:buClr>
              <a:buSzPts val="2400"/>
              <a:buFont typeface="Calibri" pitchFamily="34" charset="0"/>
              <a:buChar char="■"/>
              <a:defRPr sz="2400" kern="1200">
                <a:solidFill>
                  <a:schemeClr val="tx1">
                    <a:lumMod val="75000"/>
                    <a:lumOff val="25000"/>
                  </a:schemeClr>
                </a:solidFill>
                <a:latin typeface="+mn-lt"/>
                <a:ea typeface="+mn-ea"/>
                <a:cs typeface="+mn-cs"/>
              </a:defRPr>
            </a:lvl3pPr>
            <a:lvl4pPr marL="1828800" lvl="3"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4pPr>
            <a:lvl5pPr marL="2286000" lvl="4"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5pPr>
            <a:lvl6pPr marL="2743200" lvl="5"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6pPr>
            <a:lvl7pPr marL="3200400" lvl="6"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7pPr>
            <a:lvl8pPr marL="3657600" lvl="7"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8pPr>
            <a:lvl9pPr marL="4114800" lvl="8"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600"/>
              </a:spcAft>
              <a:buSzPts val="1800"/>
              <a:buNone/>
            </a:pPr>
            <a:r>
              <a:rPr lang="en-US" sz="1400" dirty="0">
                <a:latin typeface="Segoe UI" panose="020B0502040204020203" pitchFamily="34" charset="0"/>
                <a:cs typeface="Segoe UI" panose="020B0502040204020203" pitchFamily="34" charset="0"/>
              </a:rPr>
              <a:t>Steps:</a:t>
            </a:r>
          </a:p>
          <a:p>
            <a:pPr marL="285750" indent="-247650">
              <a:lnSpc>
                <a:spcPct val="115000"/>
              </a:lnSpc>
              <a:spcAft>
                <a:spcPts val="600"/>
              </a:spcAft>
              <a:buSzPts val="1800"/>
            </a:pPr>
            <a:r>
              <a:rPr lang="en-US" sz="1400" dirty="0">
                <a:latin typeface="Segoe UI" panose="020B0502040204020203" pitchFamily="34" charset="0"/>
                <a:cs typeface="Segoe UI" panose="020B0502040204020203" pitchFamily="34" charset="0"/>
              </a:rPr>
              <a:t>Treat our sample as the data we have access to</a:t>
            </a:r>
          </a:p>
          <a:p>
            <a:pPr marL="285750" indent="-247650">
              <a:lnSpc>
                <a:spcPct val="115000"/>
              </a:lnSpc>
              <a:spcAft>
                <a:spcPts val="600"/>
              </a:spcAft>
              <a:buSzPts val="1800"/>
            </a:pPr>
            <a:r>
              <a:rPr lang="en-US" sz="1400" dirty="0">
                <a:latin typeface="Segoe UI" panose="020B0502040204020203" pitchFamily="34" charset="0"/>
                <a:cs typeface="Segoe UI" panose="020B0502040204020203" pitchFamily="34" charset="0"/>
              </a:rPr>
              <a:t>Draw with replacement with the same size as the original sample</a:t>
            </a:r>
          </a:p>
          <a:p>
            <a:pPr marL="685800" lvl="1" indent="-190500">
              <a:lnSpc>
                <a:spcPct val="115000"/>
              </a:lnSpc>
              <a:spcAft>
                <a:spcPts val="600"/>
              </a:spcAft>
              <a:buSzPts val="1800"/>
            </a:pPr>
            <a:r>
              <a:rPr lang="en-US" sz="1400" dirty="0">
                <a:latin typeface="Segoe UI" panose="020B0502040204020203" pitchFamily="34" charset="0"/>
                <a:cs typeface="Segoe UI" panose="020B0502040204020203" pitchFamily="34" charset="0"/>
              </a:rPr>
              <a:t>This allows each sample to have a different calculated test statistic</a:t>
            </a:r>
          </a:p>
          <a:p>
            <a:pPr marL="685800" lvl="1" indent="-190500">
              <a:lnSpc>
                <a:spcPct val="115000"/>
              </a:lnSpc>
              <a:spcAft>
                <a:spcPts val="600"/>
              </a:spcAft>
              <a:buSzPts val="1800"/>
            </a:pPr>
            <a:r>
              <a:rPr lang="en-US" sz="1400" dirty="0">
                <a:latin typeface="Segoe UI" panose="020B0502040204020203" pitchFamily="34" charset="0"/>
                <a:cs typeface="Segoe UI" panose="020B0502040204020203" pitchFamily="34" charset="0"/>
              </a:rPr>
              <a:t>Each sample size is the same to keep the variance the same</a:t>
            </a:r>
          </a:p>
          <a:p>
            <a:pPr marL="285750" indent="-247650">
              <a:lnSpc>
                <a:spcPct val="115000"/>
              </a:lnSpc>
              <a:spcAft>
                <a:spcPts val="600"/>
              </a:spcAft>
              <a:buSzPts val="1800"/>
            </a:pPr>
            <a:r>
              <a:rPr lang="en-US" sz="1400" dirty="0">
                <a:latin typeface="Segoe UI" panose="020B0502040204020203" pitchFamily="34" charset="0"/>
                <a:cs typeface="Segoe UI" panose="020B0502040204020203" pitchFamily="34" charset="0"/>
              </a:rPr>
              <a:t>Take the middle 95% of the range of bootstrapped values to create a CI</a:t>
            </a:r>
          </a:p>
          <a:p>
            <a:pPr marL="0" indent="0">
              <a:lnSpc>
                <a:spcPct val="115000"/>
              </a:lnSpc>
              <a:spcAft>
                <a:spcPts val="600"/>
              </a:spcAft>
              <a:buSzPts val="1800"/>
              <a:buNone/>
            </a:pPr>
            <a:r>
              <a:rPr lang="en-US" sz="1400" dirty="0">
                <a:latin typeface="Segoe UI" panose="020B0502040204020203" pitchFamily="34" charset="0"/>
                <a:cs typeface="Segoe UI" panose="020B0502040204020203" pitchFamily="34" charset="0"/>
              </a:rPr>
              <a:t>Uses:</a:t>
            </a:r>
          </a:p>
          <a:p>
            <a:pPr marL="285750" indent="-247650">
              <a:lnSpc>
                <a:spcPct val="115000"/>
              </a:lnSpc>
              <a:spcAft>
                <a:spcPts val="600"/>
              </a:spcAft>
              <a:buSzPts val="1800"/>
            </a:pPr>
            <a:r>
              <a:rPr lang="en-US" sz="1400" dirty="0">
                <a:latin typeface="Segoe UI" panose="020B0502040204020203" pitchFamily="34" charset="0"/>
                <a:cs typeface="Segoe UI" panose="020B0502040204020203" pitchFamily="34" charset="0"/>
              </a:rPr>
              <a:t>When you only have access limited amount of data</a:t>
            </a:r>
          </a:p>
          <a:p>
            <a:pPr marL="285750" indent="-247650">
              <a:lnSpc>
                <a:spcPct val="115000"/>
              </a:lnSpc>
              <a:buSzPts val="1800"/>
            </a:pPr>
            <a:r>
              <a:rPr lang="en-US" sz="1400" dirty="0">
                <a:latin typeface="Segoe UI" panose="020B0502040204020203" pitchFamily="34" charset="0"/>
                <a:cs typeface="Segoe UI" panose="020B0502040204020203" pitchFamily="34" charset="0"/>
              </a:rPr>
              <a:t>Helps create CIs to estimate a parameter, and can be used to run hypothesis tests</a:t>
            </a:r>
          </a:p>
        </p:txBody>
      </p:sp>
    </p:spTree>
    <p:extLst>
      <p:ext uri="{BB962C8B-B14F-4D97-AF65-F5344CB8AC3E}">
        <p14:creationId xmlns:p14="http://schemas.microsoft.com/office/powerpoint/2010/main" val="47948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0" y="320625"/>
            <a:ext cx="9137122"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800"/>
              <a:buFont typeface="Arial"/>
              <a:buNone/>
            </a:pPr>
            <a:r>
              <a:rPr lang="en" b="0" dirty="0">
                <a:latin typeface="Segoe UI" panose="020B0502040204020203" pitchFamily="34" charset="0"/>
                <a:cs typeface="Segoe UI" panose="020B0502040204020203" pitchFamily="34" charset="0"/>
              </a:rPr>
              <a:t>Similarity between HT and Bootstrap CI</a:t>
            </a:r>
            <a:endParaRPr b="0" dirty="0">
              <a:latin typeface="Segoe UI" panose="020B0502040204020203" pitchFamily="34" charset="0"/>
              <a:cs typeface="Segoe UI" panose="020B0502040204020203" pitchFamily="34" charset="0"/>
            </a:endParaRPr>
          </a:p>
          <a:p>
            <a:pPr marL="0" marR="0" lvl="0" indent="0" algn="ctr" rtl="0">
              <a:lnSpc>
                <a:spcPct val="100000"/>
              </a:lnSpc>
              <a:spcBef>
                <a:spcPts val="0"/>
              </a:spcBef>
              <a:spcAft>
                <a:spcPts val="0"/>
              </a:spcAft>
              <a:buClr>
                <a:schemeClr val="dk1"/>
              </a:buClr>
              <a:buSzPts val="2600"/>
              <a:buFont typeface="Arial"/>
              <a:buNone/>
            </a:pPr>
            <a:endParaRPr dirty="0">
              <a:solidFill>
                <a:srgbClr val="4A86E8"/>
              </a:solidFill>
              <a:latin typeface="Segoe UI" panose="020B0502040204020203" pitchFamily="34" charset="0"/>
              <a:cs typeface="Segoe UI" panose="020B0502040204020203" pitchFamily="34" charset="0"/>
            </a:endParaRPr>
          </a:p>
        </p:txBody>
      </p:sp>
      <p:sp>
        <p:nvSpPr>
          <p:cNvPr id="184" name="Google Shape;184;p29"/>
          <p:cNvSpPr txBox="1">
            <a:spLocks noGrp="1"/>
          </p:cNvSpPr>
          <p:nvPr>
            <p:ph type="body" idx="1"/>
          </p:nvPr>
        </p:nvSpPr>
        <p:spPr>
          <a:xfrm>
            <a:off x="65297" y="1326911"/>
            <a:ext cx="4678586" cy="32419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def hypothesis_test(observed, statistic):</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	stats = make_array()</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	for i in np.arange(10000):</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		</a:t>
            </a:r>
            <a:r>
              <a:rPr lang="en" sz="1100" b="1" i="0" u="none" strike="noStrike" cap="none" dirty="0">
                <a:solidFill>
                  <a:schemeClr val="dk2"/>
                </a:solidFill>
                <a:latin typeface="Consolas" panose="020B0609020204030204" pitchFamily="49" charset="0"/>
                <a:ea typeface="Courier New"/>
                <a:cs typeface="Courier New"/>
                <a:sym typeface="Courier New"/>
              </a:rPr>
              <a:t>sample = </a:t>
            </a:r>
            <a:r>
              <a:rPr lang="en" sz="1100" b="1" i="1" u="none" strike="noStrike" cap="none" dirty="0">
                <a:solidFill>
                  <a:schemeClr val="dk2"/>
                </a:solidFill>
                <a:latin typeface="Consolas" panose="020B0609020204030204" pitchFamily="49" charset="0"/>
                <a:ea typeface="Courier New"/>
                <a:cs typeface="Courier New"/>
                <a:sym typeface="Courier New"/>
              </a:rPr>
              <a:t>&lt;sample from null dist&gt;</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		sample_stat = statistic(sample)</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		stats = np.append(stats, sample_stat)</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	</a:t>
            </a:r>
            <a:r>
              <a:rPr lang="en" sz="1100" b="1" i="0" u="none" strike="noStrike" cap="none" dirty="0">
                <a:solidFill>
                  <a:schemeClr val="dk2"/>
                </a:solidFill>
                <a:latin typeface="Consolas" panose="020B0609020204030204" pitchFamily="49" charset="0"/>
                <a:ea typeface="Courier New"/>
                <a:cs typeface="Courier New"/>
                <a:sym typeface="Courier New"/>
              </a:rPr>
              <a:t>return np.mean(stats &gt;= statistic(observed))</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Arial"/>
              <a:buNone/>
            </a:pPr>
            <a:endParaRPr sz="1200" b="0" i="0" u="none" strike="noStrike" cap="none" dirty="0">
              <a:solidFill>
                <a:schemeClr val="dk2"/>
              </a:solidFill>
              <a:latin typeface="Consolas" panose="020B0609020204030204" pitchFamily="49" charset="0"/>
              <a:ea typeface="Arial"/>
              <a:cs typeface="Arial"/>
              <a:sym typeface="Arial"/>
            </a:endParaRPr>
          </a:p>
          <a:p>
            <a:pPr marL="0" marR="0" lvl="0" indent="0" algn="l" rtl="0">
              <a:lnSpc>
                <a:spcPct val="100000"/>
              </a:lnSpc>
              <a:spcBef>
                <a:spcPts val="1000"/>
              </a:spcBef>
              <a:spcAft>
                <a:spcPts val="0"/>
              </a:spcAft>
              <a:buClr>
                <a:schemeClr val="dk2"/>
              </a:buClr>
              <a:buSzPts val="1200"/>
              <a:buFont typeface="Arial"/>
              <a:buNone/>
            </a:pPr>
            <a:r>
              <a:rPr lang="en" sz="1100" b="0" i="0" u="none" strike="noStrike" cap="none" dirty="0">
                <a:solidFill>
                  <a:schemeClr val="dk2"/>
                </a:solidFill>
                <a:latin typeface="Segoe UI" panose="020B0502040204020203" pitchFamily="34" charset="0"/>
                <a:ea typeface="Arial"/>
                <a:cs typeface="Segoe UI" panose="020B0502040204020203" pitchFamily="34" charset="0"/>
                <a:sym typeface="Arial"/>
              </a:rPr>
              <a:t>*Note</a:t>
            </a:r>
            <a:r>
              <a:rPr lang="en" sz="1100" dirty="0">
                <a:solidFill>
                  <a:schemeClr val="dk2"/>
                </a:solidFill>
                <a:latin typeface="Segoe UI" panose="020B0502040204020203" pitchFamily="34" charset="0"/>
                <a:cs typeface="Segoe UI" panose="020B0502040204020203" pitchFamily="34" charset="0"/>
              </a:rPr>
              <a:t>:</a:t>
            </a:r>
            <a:r>
              <a:rPr lang="en" sz="1100" b="0" i="0" u="none" strike="noStrike" cap="none" dirty="0">
                <a:solidFill>
                  <a:schemeClr val="dk2"/>
                </a:solidFill>
                <a:latin typeface="Segoe UI" panose="020B0502040204020203" pitchFamily="34" charset="0"/>
                <a:ea typeface="Arial"/>
                <a:cs typeface="Segoe UI" panose="020B0502040204020203" pitchFamily="34" charset="0"/>
                <a:sym typeface="Arial"/>
              </a:rPr>
              <a:t> </a:t>
            </a:r>
            <a:r>
              <a:rPr lang="en" sz="1100" dirty="0">
                <a:solidFill>
                  <a:schemeClr val="dk2"/>
                </a:solidFill>
                <a:latin typeface="Segoe UI" panose="020B0502040204020203" pitchFamily="34" charset="0"/>
                <a:cs typeface="Segoe UI" panose="020B0502040204020203" pitchFamily="34" charset="0"/>
              </a:rPr>
              <a:t>T</a:t>
            </a:r>
            <a:r>
              <a:rPr lang="en" sz="1100" b="0" i="0" u="none" strike="noStrike" cap="none" dirty="0">
                <a:solidFill>
                  <a:schemeClr val="dk2"/>
                </a:solidFill>
                <a:latin typeface="Segoe UI" panose="020B0502040204020203" pitchFamily="34" charset="0"/>
                <a:ea typeface="Arial"/>
                <a:cs typeface="Segoe UI" panose="020B0502040204020203" pitchFamily="34" charset="0"/>
                <a:sym typeface="Arial"/>
              </a:rPr>
              <a:t>his function assumes a right-sided alternative hypothesis. Computation of p-value may be different for other alternate hypotheses. </a:t>
            </a:r>
            <a:endParaRPr sz="2000" dirty="0">
              <a:latin typeface="Segoe UI" panose="020B0502040204020203" pitchFamily="34" charset="0"/>
              <a:cs typeface="Segoe UI" panose="020B0502040204020203" pitchFamily="34" charset="0"/>
            </a:endParaRPr>
          </a:p>
        </p:txBody>
      </p:sp>
      <p:sp>
        <p:nvSpPr>
          <p:cNvPr id="185" name="Google Shape;185;p29"/>
          <p:cNvSpPr txBox="1">
            <a:spLocks noGrp="1"/>
          </p:cNvSpPr>
          <p:nvPr>
            <p:ph type="body" idx="2"/>
          </p:nvPr>
        </p:nvSpPr>
        <p:spPr>
          <a:xfrm>
            <a:off x="4742300" y="1326909"/>
            <a:ext cx="4394822" cy="32419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def bootstrap(observed, statistic):</a:t>
            </a:r>
            <a:endParaRPr sz="2000" dirty="0">
              <a:latin typeface="Consolas" panose="020B0609020204030204" pitchFamily="49" charset="0"/>
            </a:endParaRPr>
          </a:p>
          <a:p>
            <a:pPr marL="0" marR="0" lvl="0" indent="457200" algn="l" rtl="0">
              <a:lnSpc>
                <a:spcPct val="100000"/>
              </a:lnSpc>
              <a:spcBef>
                <a:spcPts val="160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stats = make_array()</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	for i in np.arange(10000):</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		</a:t>
            </a:r>
            <a:r>
              <a:rPr lang="en" sz="1100" b="1" i="0" u="none" strike="noStrike" cap="none" dirty="0">
                <a:solidFill>
                  <a:schemeClr val="dk2"/>
                </a:solidFill>
                <a:latin typeface="Consolas" panose="020B0609020204030204" pitchFamily="49" charset="0"/>
                <a:ea typeface="Courier New"/>
                <a:cs typeface="Courier New"/>
                <a:sym typeface="Courier New"/>
              </a:rPr>
              <a:t>sample = </a:t>
            </a:r>
            <a:r>
              <a:rPr lang="en" sz="1100" b="1" i="1" u="none" strike="noStrike" cap="none" dirty="0">
                <a:solidFill>
                  <a:schemeClr val="dk2"/>
                </a:solidFill>
                <a:latin typeface="Consolas" panose="020B0609020204030204" pitchFamily="49" charset="0"/>
                <a:ea typeface="Courier New"/>
                <a:cs typeface="Courier New"/>
                <a:sym typeface="Courier New"/>
              </a:rPr>
              <a:t>&lt;resample from observed&gt;</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		sample_stat = statistic(sample)</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		stats = np.append(stats, sample_stat)</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Courier New"/>
              <a:buNone/>
            </a:pPr>
            <a:r>
              <a:rPr lang="en" sz="1100" b="0" i="0" u="none" strike="noStrike" cap="none" dirty="0">
                <a:solidFill>
                  <a:schemeClr val="dk2"/>
                </a:solidFill>
                <a:latin typeface="Consolas" panose="020B0609020204030204" pitchFamily="49" charset="0"/>
                <a:ea typeface="Courier New"/>
                <a:cs typeface="Courier New"/>
                <a:sym typeface="Courier New"/>
              </a:rPr>
              <a:t>	</a:t>
            </a:r>
            <a:r>
              <a:rPr lang="en" sz="1100" b="1" i="0" u="none" strike="noStrike" cap="none" dirty="0">
                <a:solidFill>
                  <a:schemeClr val="dk2"/>
                </a:solidFill>
                <a:latin typeface="Consolas" panose="020B0609020204030204" pitchFamily="49" charset="0"/>
                <a:ea typeface="Courier New"/>
                <a:cs typeface="Courier New"/>
                <a:sym typeface="Courier New"/>
              </a:rPr>
              <a:t>lower = percentile(2.5, stats)</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Courier New"/>
              <a:buNone/>
            </a:pPr>
            <a:r>
              <a:rPr lang="en" sz="1100" b="1" i="0" u="none" strike="noStrike" cap="none" dirty="0">
                <a:solidFill>
                  <a:schemeClr val="dk2"/>
                </a:solidFill>
                <a:latin typeface="Consolas" panose="020B0609020204030204" pitchFamily="49" charset="0"/>
                <a:ea typeface="Courier New"/>
                <a:cs typeface="Courier New"/>
                <a:sym typeface="Courier New"/>
              </a:rPr>
              <a:t>	upper = percentile(97.5, stats)</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2"/>
              </a:buClr>
              <a:buSzPts val="1200"/>
              <a:buFont typeface="Courier New"/>
              <a:buNone/>
            </a:pPr>
            <a:r>
              <a:rPr lang="en" sz="1100" b="1" i="0" u="none" strike="noStrike" cap="none" dirty="0">
                <a:solidFill>
                  <a:schemeClr val="dk2"/>
                </a:solidFill>
                <a:latin typeface="Consolas" panose="020B0609020204030204" pitchFamily="49" charset="0"/>
                <a:ea typeface="Courier New"/>
                <a:cs typeface="Courier New"/>
                <a:sym typeface="Courier New"/>
              </a:rPr>
              <a:t>	return make_array(lower, upper)</a:t>
            </a:r>
            <a:endParaRPr sz="2000" dirty="0">
              <a:latin typeface="Consolas" panose="020B0609020204030204" pitchFamily="49" charset="0"/>
            </a:endParaRPr>
          </a:p>
          <a:p>
            <a:pPr marL="0" marR="0" lvl="0" indent="0" algn="l" rtl="0">
              <a:lnSpc>
                <a:spcPct val="100000"/>
              </a:lnSpc>
              <a:spcBef>
                <a:spcPts val="1000"/>
              </a:spcBef>
              <a:spcAft>
                <a:spcPts val="0"/>
              </a:spcAft>
              <a:buClr>
                <a:schemeClr val="dk1"/>
              </a:buClr>
              <a:buSzPts val="1100"/>
              <a:buFont typeface="Arial"/>
              <a:buNone/>
            </a:pPr>
            <a:r>
              <a:rPr lang="en" sz="1100" b="0" i="0" u="none" strike="noStrike" cap="none" dirty="0">
                <a:solidFill>
                  <a:schemeClr val="dk2"/>
                </a:solidFill>
                <a:latin typeface="Courier New"/>
                <a:ea typeface="Courier New"/>
                <a:cs typeface="Courier New"/>
                <a:sym typeface="Courier New"/>
              </a:rPr>
              <a:t>	</a:t>
            </a:r>
            <a:endParaRPr sz="2000" dirty="0"/>
          </a:p>
        </p:txBody>
      </p:sp>
      <p:sp>
        <p:nvSpPr>
          <p:cNvPr id="186" name="Google Shape;186;p29"/>
          <p:cNvSpPr txBox="1"/>
          <p:nvPr/>
        </p:nvSpPr>
        <p:spPr>
          <a:xfrm>
            <a:off x="6878" y="4342575"/>
            <a:ext cx="8934453" cy="48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Segoe UI" panose="020B0502040204020203" pitchFamily="34" charset="0"/>
                <a:ea typeface="Arial"/>
                <a:cs typeface="Segoe UI" panose="020B0502040204020203" pitchFamily="34" charset="0"/>
                <a:sym typeface="Arial"/>
              </a:rPr>
              <a:t>Important Note:</a:t>
            </a:r>
            <a:r>
              <a:rPr lang="en" sz="1200" b="0" i="0" u="none" strike="noStrike" cap="none" dirty="0">
                <a:solidFill>
                  <a:srgbClr val="000000"/>
                </a:solidFill>
                <a:latin typeface="Segoe UI" panose="020B0502040204020203" pitchFamily="34" charset="0"/>
                <a:ea typeface="Arial"/>
                <a:cs typeface="Segoe UI" panose="020B0502040204020203" pitchFamily="34" charset="0"/>
                <a:sym typeface="Arial"/>
              </a:rPr>
              <a:t> </a:t>
            </a:r>
            <a:r>
              <a:rPr lang="en-US" sz="1200" b="0" i="0" u="none" strike="noStrike" cap="none" dirty="0">
                <a:solidFill>
                  <a:srgbClr val="000000"/>
                </a:solidFill>
                <a:latin typeface="Segoe UI" panose="020B0502040204020203" pitchFamily="34" charset="0"/>
                <a:ea typeface="Arial"/>
                <a:cs typeface="Segoe UI" panose="020B0502040204020203" pitchFamily="34" charset="0"/>
                <a:sym typeface="Arial"/>
              </a:rPr>
              <a:t>These</a:t>
            </a:r>
            <a:r>
              <a:rPr lang="en" sz="1200" b="0" i="0" u="none" strike="noStrike" cap="none" dirty="0">
                <a:solidFill>
                  <a:srgbClr val="000000"/>
                </a:solidFill>
                <a:latin typeface="Segoe UI" panose="020B0502040204020203" pitchFamily="34" charset="0"/>
                <a:ea typeface="Arial"/>
                <a:cs typeface="Segoe UI" panose="020B0502040204020203" pitchFamily="34" charset="0"/>
                <a:sym typeface="Arial"/>
              </a:rPr>
              <a:t> functions combine much of what we’ve done in functions that only return p-values or confidence intervals</a:t>
            </a:r>
            <a:endParaRPr sz="1200" b="0" i="0" u="none" strike="noStrike" cap="none" dirty="0">
              <a:solidFill>
                <a:srgbClr val="000000"/>
              </a:solidFill>
              <a:latin typeface="Segoe UI" panose="020B0502040204020203" pitchFamily="34" charset="0"/>
              <a:ea typeface="Arial"/>
              <a:cs typeface="Segoe UI" panose="020B0502040204020203" pitchFamily="34" charset="0"/>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0" y="205978"/>
            <a:ext cx="9144000" cy="67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800"/>
              <a:buFont typeface="Arial"/>
              <a:buNone/>
            </a:pPr>
            <a:r>
              <a:rPr lang="en" b="0" dirty="0">
                <a:latin typeface="Segoe UI" panose="020B0502040204020203" pitchFamily="34" charset="0"/>
                <a:cs typeface="Segoe UI" panose="020B0502040204020203" pitchFamily="34" charset="0"/>
              </a:rPr>
              <a:t>Bootstrap Code</a:t>
            </a:r>
            <a:endParaRPr b="0" dirty="0">
              <a:latin typeface="Segoe UI" panose="020B0502040204020203" pitchFamily="34" charset="0"/>
              <a:cs typeface="Segoe UI" panose="020B0502040204020203" pitchFamily="34" charset="0"/>
            </a:endParaRPr>
          </a:p>
          <a:p>
            <a:pPr marL="0" lvl="0" indent="0" algn="l" rtl="0">
              <a:spcBef>
                <a:spcPts val="0"/>
              </a:spcBef>
              <a:spcAft>
                <a:spcPts val="0"/>
              </a:spcAft>
              <a:buClr>
                <a:srgbClr val="000000"/>
              </a:buClr>
              <a:buSzPts val="2800"/>
              <a:buFont typeface="Arial"/>
              <a:buNone/>
            </a:pPr>
            <a:endParaRPr dirty="0"/>
          </a:p>
          <a:p>
            <a:pPr marL="0" marR="0" lvl="0" indent="0" algn="l" rtl="0">
              <a:lnSpc>
                <a:spcPct val="100000"/>
              </a:lnSpc>
              <a:spcBef>
                <a:spcPts val="0"/>
              </a:spcBef>
              <a:spcAft>
                <a:spcPts val="0"/>
              </a:spcAft>
              <a:buClr>
                <a:schemeClr val="dk1"/>
              </a:buClr>
              <a:buSzPts val="2800"/>
              <a:buFont typeface="Arial"/>
              <a:buNone/>
            </a:pPr>
            <a:endParaRPr dirty="0">
              <a:solidFill>
                <a:srgbClr val="1155CC"/>
              </a:solidFill>
            </a:endParaRPr>
          </a:p>
        </p:txBody>
      </p:sp>
      <p:sp>
        <p:nvSpPr>
          <p:cNvPr id="192" name="Google Shape;192;p30"/>
          <p:cNvSpPr txBox="1">
            <a:spLocks noGrp="1"/>
          </p:cNvSpPr>
          <p:nvPr>
            <p:ph type="body" idx="1"/>
          </p:nvPr>
        </p:nvSpPr>
        <p:spPr>
          <a:xfrm>
            <a:off x="457200" y="1351428"/>
            <a:ext cx="8229600" cy="3243221"/>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Arial"/>
              <a:buNone/>
            </a:pPr>
            <a:r>
              <a:rPr lang="en" sz="1400" dirty="0">
                <a:solidFill>
                  <a:srgbClr val="000000"/>
                </a:solidFill>
                <a:latin typeface="Segoe UI" panose="020B0502040204020203" pitchFamily="34" charset="0"/>
                <a:cs typeface="Segoe UI" panose="020B0502040204020203" pitchFamily="34" charset="0"/>
              </a:rPr>
              <a:t>Define a function called bootstrap that will bootstrap from a sample 10,000 times using the mean as the test statistic. Assume that column 0 is the column with the data we care about.</a:t>
            </a:r>
            <a:endParaRPr sz="1400" dirty="0">
              <a:solidFill>
                <a:srgbClr val="000000"/>
              </a:solidFill>
              <a:latin typeface="Segoe UI" panose="020B0502040204020203" pitchFamily="34" charset="0"/>
              <a:cs typeface="Segoe UI" panose="020B0502040204020203" pitchFamily="34" charset="0"/>
            </a:endParaRPr>
          </a:p>
          <a:p>
            <a:pPr marL="0" marR="0" lvl="0" indent="0" algn="l" rtl="0">
              <a:lnSpc>
                <a:spcPct val="115000"/>
              </a:lnSpc>
              <a:spcBef>
                <a:spcPts val="0"/>
              </a:spcBef>
              <a:spcAft>
                <a:spcPts val="0"/>
              </a:spcAft>
              <a:buClr>
                <a:schemeClr val="dk2"/>
              </a:buClr>
              <a:buSzPts val="1800"/>
              <a:buFont typeface="Arial"/>
              <a:buNone/>
            </a:pPr>
            <a:endParaRPr sz="1800" dirty="0">
              <a:solidFill>
                <a:srgbClr val="000000"/>
              </a:solidFill>
            </a:endParaRPr>
          </a:p>
          <a:p>
            <a:pPr marL="0" marR="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def bootstrap(tbl):</a:t>
            </a:r>
            <a:endParaRPr sz="1800" dirty="0">
              <a:solidFill>
                <a:srgbClr val="000000"/>
              </a:solidFill>
              <a:latin typeface="Consolas"/>
              <a:ea typeface="Consolas"/>
              <a:cs typeface="Consolas"/>
              <a:sym typeface="Consolas"/>
            </a:endParaRPr>
          </a:p>
          <a:p>
            <a:pPr marL="0" marR="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	statistics = make_array()</a:t>
            </a:r>
            <a:endParaRPr sz="1800" dirty="0">
              <a:solidFill>
                <a:srgbClr val="000000"/>
              </a:solidFill>
              <a:latin typeface="Consolas"/>
              <a:ea typeface="Consolas"/>
              <a:cs typeface="Consolas"/>
              <a:sym typeface="Consolas"/>
            </a:endParaRPr>
          </a:p>
          <a:p>
            <a:pPr marL="0" marR="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	for __________________:</a:t>
            </a:r>
            <a:endParaRPr sz="1800" dirty="0">
              <a:solidFill>
                <a:srgbClr val="000000"/>
              </a:solidFill>
              <a:latin typeface="Consolas"/>
              <a:ea typeface="Consolas"/>
              <a:cs typeface="Consolas"/>
              <a:sym typeface="Consolas"/>
            </a:endParaRPr>
          </a:p>
          <a:p>
            <a:pPr marL="0" marR="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		bootstrap_tbl = _____________________</a:t>
            </a:r>
            <a:endParaRPr sz="1800" dirty="0">
              <a:solidFill>
                <a:srgbClr val="000000"/>
              </a:solidFill>
              <a:latin typeface="Consolas"/>
              <a:ea typeface="Consolas"/>
              <a:cs typeface="Consolas"/>
              <a:sym typeface="Consolas"/>
            </a:endParaRPr>
          </a:p>
          <a:p>
            <a:pPr marL="0" marR="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		statistic = ________________________</a:t>
            </a:r>
            <a:endParaRPr sz="1800" dirty="0">
              <a:solidFill>
                <a:srgbClr val="000000"/>
              </a:solidFill>
              <a:latin typeface="Consolas"/>
              <a:ea typeface="Consolas"/>
              <a:cs typeface="Consolas"/>
              <a:sym typeface="Consolas"/>
            </a:endParaRPr>
          </a:p>
          <a:p>
            <a:pPr marL="0" marR="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		statistics = ________________________</a:t>
            </a:r>
            <a:endParaRPr sz="1800" dirty="0">
              <a:solidFill>
                <a:srgbClr val="000000"/>
              </a:solidFill>
              <a:latin typeface="Consolas"/>
              <a:ea typeface="Consolas"/>
              <a:cs typeface="Consolas"/>
              <a:sym typeface="Consolas"/>
            </a:endParaRPr>
          </a:p>
          <a:p>
            <a:pPr marL="0" marR="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	return statistics</a:t>
            </a:r>
            <a:endParaRPr sz="1800" dirty="0">
              <a:solidFill>
                <a:srgbClr val="000000"/>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1"/>
          <p:cNvSpPr txBox="1">
            <a:spLocks noGrp="1"/>
          </p:cNvSpPr>
          <p:nvPr>
            <p:ph type="title"/>
          </p:nvPr>
        </p:nvSpPr>
        <p:spPr>
          <a:xfrm>
            <a:off x="0" y="205978"/>
            <a:ext cx="9144000" cy="67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800"/>
              <a:buFont typeface="Arial"/>
              <a:buNone/>
            </a:pPr>
            <a:r>
              <a:rPr lang="en" b="0" dirty="0">
                <a:latin typeface="Segoe UI" panose="020B0502040204020203" pitchFamily="34" charset="0"/>
                <a:cs typeface="Segoe UI" panose="020B0502040204020203" pitchFamily="34" charset="0"/>
              </a:rPr>
              <a:t>Bootstrap Code (Solution)</a:t>
            </a:r>
            <a:endParaRPr b="0" dirty="0">
              <a:latin typeface="Segoe UI" panose="020B0502040204020203" pitchFamily="34" charset="0"/>
              <a:cs typeface="Segoe UI" panose="020B0502040204020203" pitchFamily="34" charset="0"/>
            </a:endParaRPr>
          </a:p>
          <a:p>
            <a:pPr marL="0" lvl="0" indent="0" algn="l" rtl="0">
              <a:spcBef>
                <a:spcPts val="0"/>
              </a:spcBef>
              <a:spcAft>
                <a:spcPts val="0"/>
              </a:spcAft>
              <a:buClr>
                <a:srgbClr val="000000"/>
              </a:buClr>
              <a:buSzPts val="2800"/>
              <a:buFont typeface="Arial"/>
              <a:buNone/>
            </a:pPr>
            <a:endParaRPr dirty="0"/>
          </a:p>
          <a:p>
            <a:pPr marL="0" marR="0" lvl="0" indent="0" algn="l" rtl="0">
              <a:lnSpc>
                <a:spcPct val="100000"/>
              </a:lnSpc>
              <a:spcBef>
                <a:spcPts val="0"/>
              </a:spcBef>
              <a:spcAft>
                <a:spcPts val="0"/>
              </a:spcAft>
              <a:buClr>
                <a:schemeClr val="dk1"/>
              </a:buClr>
              <a:buSzPts val="2800"/>
              <a:buFont typeface="Arial"/>
              <a:buNone/>
            </a:pPr>
            <a:endParaRPr dirty="0">
              <a:solidFill>
                <a:srgbClr val="4A86E8"/>
              </a:solidFill>
            </a:endParaRPr>
          </a:p>
        </p:txBody>
      </p:sp>
      <p:sp>
        <p:nvSpPr>
          <p:cNvPr id="197" name="Google Shape;197;p31"/>
          <p:cNvSpPr txBox="1">
            <a:spLocks noGrp="1"/>
          </p:cNvSpPr>
          <p:nvPr>
            <p:ph type="body" idx="1"/>
          </p:nvPr>
        </p:nvSpPr>
        <p:spPr>
          <a:xfrm>
            <a:off x="311700" y="1558775"/>
            <a:ext cx="87618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def bootstrap(tbl):</a:t>
            </a:r>
            <a:endParaRPr sz="1800"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	statistics = make_array()</a:t>
            </a:r>
            <a:endParaRPr sz="1800"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	for </a:t>
            </a:r>
            <a:r>
              <a:rPr lang="en" sz="1800" dirty="0">
                <a:solidFill>
                  <a:srgbClr val="FF0000"/>
                </a:solidFill>
                <a:latin typeface="Consolas"/>
                <a:ea typeface="Consolas"/>
                <a:cs typeface="Consolas"/>
                <a:sym typeface="Consolas"/>
              </a:rPr>
              <a:t>i in np.arange(10000)</a:t>
            </a:r>
            <a:r>
              <a:rPr lang="en" sz="1800" dirty="0">
                <a:solidFill>
                  <a:srgbClr val="000000"/>
                </a:solidFill>
                <a:latin typeface="Consolas"/>
                <a:ea typeface="Consolas"/>
                <a:cs typeface="Consolas"/>
                <a:sym typeface="Consolas"/>
              </a:rPr>
              <a:t>:</a:t>
            </a:r>
            <a:endParaRPr sz="1800"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		bootstrap_tbl = </a:t>
            </a:r>
            <a:r>
              <a:rPr lang="en" sz="1800" dirty="0">
                <a:solidFill>
                  <a:srgbClr val="FF0000"/>
                </a:solidFill>
                <a:latin typeface="Consolas"/>
                <a:ea typeface="Consolas"/>
                <a:cs typeface="Consolas"/>
                <a:sym typeface="Consolas"/>
              </a:rPr>
              <a:t>tbl.sample()</a:t>
            </a:r>
            <a:endParaRPr sz="1800" dirty="0">
              <a:solidFill>
                <a:srgbClr val="FF0000"/>
              </a:solidFill>
              <a:latin typeface="Consolas"/>
              <a:ea typeface="Consolas"/>
              <a:cs typeface="Consolas"/>
              <a:sym typeface="Consolas"/>
            </a:endParaRPr>
          </a:p>
          <a:p>
            <a:pPr marL="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		statistic = </a:t>
            </a:r>
            <a:r>
              <a:rPr lang="en" sz="1800" dirty="0">
                <a:solidFill>
                  <a:srgbClr val="FF0000"/>
                </a:solidFill>
                <a:latin typeface="Consolas"/>
                <a:ea typeface="Consolas"/>
                <a:cs typeface="Consolas"/>
                <a:sym typeface="Consolas"/>
              </a:rPr>
              <a:t>np.mean(bootstrap_tbl.column(0))</a:t>
            </a:r>
            <a:endParaRPr sz="1800" dirty="0">
              <a:solidFill>
                <a:srgbClr val="FF0000"/>
              </a:solidFill>
              <a:latin typeface="Consolas"/>
              <a:ea typeface="Consolas"/>
              <a:cs typeface="Consolas"/>
              <a:sym typeface="Consolas"/>
            </a:endParaRPr>
          </a:p>
          <a:p>
            <a:pPr marL="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		statistics = </a:t>
            </a:r>
            <a:r>
              <a:rPr lang="en" sz="1800" dirty="0">
                <a:solidFill>
                  <a:srgbClr val="FF0000"/>
                </a:solidFill>
                <a:latin typeface="Consolas"/>
                <a:ea typeface="Consolas"/>
                <a:cs typeface="Consolas"/>
                <a:sym typeface="Consolas"/>
              </a:rPr>
              <a:t>np.append(statistics, statistic)</a:t>
            </a:r>
            <a:endParaRPr sz="1800" dirty="0">
              <a:solidFill>
                <a:srgbClr val="FF0000"/>
              </a:solidFill>
              <a:latin typeface="Consolas"/>
              <a:ea typeface="Consolas"/>
              <a:cs typeface="Consolas"/>
              <a:sym typeface="Consolas"/>
            </a:endParaRPr>
          </a:p>
          <a:p>
            <a:pPr marL="0" lvl="0" indent="0" algn="l" rtl="0">
              <a:lnSpc>
                <a:spcPct val="115000"/>
              </a:lnSpc>
              <a:spcBef>
                <a:spcPts val="0"/>
              </a:spcBef>
              <a:spcAft>
                <a:spcPts val="0"/>
              </a:spcAft>
              <a:buClr>
                <a:schemeClr val="dk2"/>
              </a:buClr>
              <a:buSzPts val="1800"/>
              <a:buFont typeface="Arial"/>
              <a:buNone/>
            </a:pPr>
            <a:r>
              <a:rPr lang="en" sz="1800" dirty="0">
                <a:solidFill>
                  <a:srgbClr val="000000"/>
                </a:solidFill>
                <a:latin typeface="Consolas"/>
                <a:ea typeface="Consolas"/>
                <a:cs typeface="Consolas"/>
                <a:sym typeface="Consolas"/>
              </a:rPr>
              <a:t>	return statistics</a:t>
            </a:r>
            <a:endParaRPr sz="1500" dirty="0">
              <a:solidFill>
                <a:srgbClr val="FF0000"/>
              </a:solidFill>
              <a:latin typeface="Consolas"/>
              <a:ea typeface="Consolas"/>
              <a:cs typeface="Consolas"/>
              <a:sym typeface="Consolas"/>
            </a:endParaRPr>
          </a:p>
          <a:p>
            <a:pPr marL="0" marR="0" lvl="0" indent="0" algn="l" rtl="0">
              <a:lnSpc>
                <a:spcPct val="150000"/>
              </a:lnSpc>
              <a:spcBef>
                <a:spcPts val="0"/>
              </a:spcBef>
              <a:spcAft>
                <a:spcPts val="0"/>
              </a:spcAft>
              <a:buClr>
                <a:schemeClr val="dk2"/>
              </a:buClr>
              <a:buSzPts val="1500"/>
              <a:buFont typeface="Arial"/>
              <a:buNone/>
            </a:pPr>
            <a:endParaRPr sz="1500" i="0" u="none" strike="noStrike" cap="none" dirty="0">
              <a:solidFill>
                <a:schemeClr val="dk2"/>
              </a:solidFill>
              <a:latin typeface="Consolas"/>
              <a:ea typeface="Consolas"/>
              <a:cs typeface="Consolas"/>
              <a:sym typeface="Consolas"/>
            </a:endParaRPr>
          </a:p>
        </p:txBody>
      </p:sp>
      <p:sp>
        <p:nvSpPr>
          <p:cNvPr id="199" name="Google Shape;199;p31"/>
          <p:cNvSpPr txBox="1"/>
          <p:nvPr/>
        </p:nvSpPr>
        <p:spPr>
          <a:xfrm>
            <a:off x="1060253" y="4094177"/>
            <a:ext cx="7264694" cy="93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Segoe UI" panose="020B0502040204020203" pitchFamily="34" charset="0"/>
                <a:cs typeface="Segoe UI" panose="020B0502040204020203" pitchFamily="34" charset="0"/>
              </a:rPr>
              <a:t>*Note: tbl.sample() by default draws tbl.num_rows samples with replacement. tbl.sample(tbl.num_rows, with_replacement=True) would work as well.</a:t>
            </a:r>
            <a:endParaRPr sz="1600" dirty="0">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9" name="Rectangle 148">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Rectangle 150">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3" name="Straight Connector 152">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5" name="Rectangle 15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57" name="Rectangle 156">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Rectangle 158">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Google Shape;194;p33">
            <a:extLst>
              <a:ext uri="{FF2B5EF4-FFF2-40B4-BE49-F238E27FC236}">
                <a16:creationId xmlns:a16="http://schemas.microsoft.com/office/drawing/2014/main" id="{25487A9D-FC59-469B-B03D-11284BEB2DD4}"/>
              </a:ext>
            </a:extLst>
          </p:cNvPr>
          <p:cNvSpPr txBox="1">
            <a:spLocks noGrp="1"/>
          </p:cNvSpPr>
          <p:nvPr>
            <p:ph type="title"/>
          </p:nvPr>
        </p:nvSpPr>
        <p:spPr>
          <a:xfrm>
            <a:off x="6106218" y="171324"/>
            <a:ext cx="3033518" cy="2475864"/>
          </a:xfrm>
          <a:prstGeom prst="rect">
            <a:avLst/>
          </a:prstGeom>
        </p:spPr>
        <p:txBody>
          <a:bodyPr spcFirstLastPara="1" vert="horz" lIns="91440" tIns="45720" rIns="91440" bIns="45720" rtlCol="0" anchor="ctr" anchorCtr="0">
            <a:normAutofit/>
          </a:bodyPr>
          <a:lstStyle/>
          <a:p>
            <a:pPr algn="ctr" defTabSz="914400">
              <a:spcAft>
                <a:spcPts val="600"/>
              </a:spcAft>
              <a:buClrTx/>
            </a:pPr>
            <a:r>
              <a:rPr lang="en-US" b="0" spc="-50" dirty="0">
                <a:solidFill>
                  <a:srgbClr val="FFFFFF"/>
                </a:solidFill>
                <a:latin typeface="Segoe UI" panose="020B0502040204020203" pitchFamily="34" charset="0"/>
                <a:cs typeface="Segoe UI" panose="020B0502040204020203" pitchFamily="34" charset="0"/>
              </a:rPr>
              <a:t>Multiplication Rule</a:t>
            </a:r>
          </a:p>
        </p:txBody>
      </p:sp>
      <p:sp>
        <p:nvSpPr>
          <p:cNvPr id="11" name="Google Shape;253;p54">
            <a:extLst>
              <a:ext uri="{FF2B5EF4-FFF2-40B4-BE49-F238E27FC236}">
                <a16:creationId xmlns:a16="http://schemas.microsoft.com/office/drawing/2014/main" id="{A2892446-3C0A-464E-B786-9D2BD2B9C090}"/>
              </a:ext>
            </a:extLst>
          </p:cNvPr>
          <p:cNvSpPr txBox="1">
            <a:spLocks/>
          </p:cNvSpPr>
          <p:nvPr/>
        </p:nvSpPr>
        <p:spPr>
          <a:xfrm>
            <a:off x="141456" y="912346"/>
            <a:ext cx="5816706" cy="3674400"/>
          </a:xfrm>
          <a:prstGeom prst="rect">
            <a:avLst/>
          </a:prstGeom>
        </p:spPr>
        <p:txBody>
          <a:bodyPr spcFirstLastPara="1" wrap="square" lIns="91425" tIns="91425" rIns="91425" bIns="91425" anchor="t" anchorCtr="0">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Chance that two events </a:t>
            </a:r>
            <a:r>
              <a:rPr kumimoji="0" lang="en-US" sz="18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A</a:t>
            </a: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and </a:t>
            </a:r>
            <a:r>
              <a:rPr kumimoji="0" lang="en-US" sz="18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B</a:t>
            </a: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both happen</a:t>
            </a: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a:t>
            </a:r>
            <a:r>
              <a:rPr kumimoji="0" lang="en-US" sz="15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P(</a:t>
            </a:r>
            <a:r>
              <a:rPr kumimoji="0" lang="en-US" sz="15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A</a:t>
            </a:r>
            <a:r>
              <a:rPr kumimoji="0" lang="en-US" sz="15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happens) x P(</a:t>
            </a:r>
            <a:r>
              <a:rPr kumimoji="0" lang="en-US" sz="15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B</a:t>
            </a:r>
            <a:r>
              <a:rPr kumimoji="0" lang="en-US" sz="15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happens given that </a:t>
            </a:r>
            <a:r>
              <a:rPr kumimoji="0" lang="en-US" sz="15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A</a:t>
            </a:r>
            <a:r>
              <a:rPr kumimoji="0" lang="en-US" sz="15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has happened)</a:t>
            </a: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lang="en-US" dirty="0">
              <a:solidFill>
                <a:prstClr val="black">
                  <a:lumMod val="75000"/>
                  <a:lumOff val="25000"/>
                </a:prstClr>
              </a:solidFill>
              <a:latin typeface="Segoe UI" panose="020B0502040204020203" pitchFamily="34" charset="0"/>
              <a:cs typeface="Segoe UI" panose="020B0502040204020203" pitchFamily="34" charset="0"/>
              <a:sym typeface="Arial"/>
            </a:endParaRPr>
          </a:p>
          <a:p>
            <a:pPr marL="0" indent="0">
              <a:spcBef>
                <a:spcPts val="480"/>
              </a:spcBef>
              <a:spcAft>
                <a:spcPts val="0"/>
              </a:spcAft>
              <a:buClr>
                <a:srgbClr val="1CADE4"/>
              </a:buClr>
              <a:buNone/>
            </a:pPr>
            <a:endParaRPr lang="en-US" sz="1600" dirty="0">
              <a:latin typeface="Segoe UI" panose="020B0502040204020203" pitchFamily="34" charset="0"/>
              <a:ea typeface="Helvetica Neue"/>
              <a:cs typeface="Segoe UI" panose="020B0502040204020203" pitchFamily="34" charset="0"/>
              <a:sym typeface="Helvetica Neue"/>
            </a:endParaRPr>
          </a:p>
          <a:p>
            <a:pPr marL="0" indent="0">
              <a:spcBef>
                <a:spcPts val="480"/>
              </a:spcBef>
              <a:spcAft>
                <a:spcPts val="0"/>
              </a:spcAft>
              <a:buClr>
                <a:srgbClr val="1CADE4"/>
              </a:buClr>
              <a:buNone/>
            </a:pPr>
            <a:r>
              <a:rPr lang="en-US" sz="1600" dirty="0">
                <a:latin typeface="Segoe UI" panose="020B0502040204020203" pitchFamily="34" charset="0"/>
                <a:ea typeface="Helvetica Neue"/>
                <a:cs typeface="Segoe UI" panose="020B0502040204020203" pitchFamily="34" charset="0"/>
                <a:sym typeface="Helvetica Neue"/>
              </a:rPr>
              <a:t>If I flip a coin three times, what is the probability I get 3 heads?</a:t>
            </a:r>
          </a:p>
          <a:p>
            <a:pPr marL="0" indent="0">
              <a:spcBef>
                <a:spcPts val="480"/>
              </a:spcBef>
              <a:spcAft>
                <a:spcPts val="0"/>
              </a:spcAft>
              <a:buClr>
                <a:srgbClr val="1CADE4"/>
              </a:buClr>
              <a:buNone/>
            </a:pPr>
            <a:endParaRPr lang="en-US" sz="1600" dirty="0">
              <a:solidFill>
                <a:srgbClr val="FF0000"/>
              </a:solidFill>
              <a:latin typeface="Segoe UI" panose="020B0502040204020203" pitchFamily="34" charset="0"/>
              <a:ea typeface="Helvetica Neue"/>
              <a:cs typeface="Segoe UI" panose="020B0502040204020203" pitchFamily="34" charset="0"/>
              <a:sym typeface="Helvetica Neue"/>
            </a:endParaRPr>
          </a:p>
          <a:p>
            <a:pPr marL="0" indent="0">
              <a:spcBef>
                <a:spcPts val="480"/>
              </a:spcBef>
              <a:spcAft>
                <a:spcPts val="0"/>
              </a:spcAft>
              <a:buClr>
                <a:srgbClr val="1CADE4"/>
              </a:buClr>
              <a:buNone/>
            </a:pPr>
            <a:r>
              <a:rPr lang="pt-BR" sz="1600" dirty="0">
                <a:solidFill>
                  <a:srgbClr val="FF0000"/>
                </a:solidFill>
                <a:latin typeface="Segoe UI" panose="020B0502040204020203" pitchFamily="34" charset="0"/>
                <a:ea typeface="Helvetica Neue"/>
                <a:cs typeface="Segoe UI" panose="020B0502040204020203" pitchFamily="34" charset="0"/>
                <a:sym typeface="Helvetica Neue"/>
              </a:rPr>
              <a:t>	P(3 Heads) = P(H) * P(H) * P(H) = (½) * (½) * (½)</a:t>
            </a:r>
            <a:endParaRPr lang="pt-BR" sz="1600" dirty="0">
              <a:latin typeface="Segoe UI" panose="020B0502040204020203" pitchFamily="34" charset="0"/>
              <a:ea typeface="Helvetica Neue"/>
              <a:cs typeface="Segoe UI" panose="020B0502040204020203" pitchFamily="34" charset="0"/>
              <a:sym typeface="Helvetica Neue"/>
            </a:endParaRPr>
          </a:p>
          <a:p>
            <a:pPr marL="0" indent="0">
              <a:spcBef>
                <a:spcPts val="480"/>
              </a:spcBef>
              <a:spcAft>
                <a:spcPts val="0"/>
              </a:spcAft>
              <a:buClr>
                <a:srgbClr val="1CADE4"/>
              </a:buClr>
              <a:buNone/>
            </a:pPr>
            <a:endParaRPr lang="en-US" sz="1600" dirty="0">
              <a:solidFill>
                <a:srgbClr val="FF0000"/>
              </a:solidFill>
              <a:latin typeface="Segoe UI" panose="020B0502040204020203" pitchFamily="34" charset="0"/>
              <a:ea typeface="Helvetica Neue"/>
              <a:cs typeface="Segoe UI" panose="020B0502040204020203" pitchFamily="34" charset="0"/>
              <a:sym typeface="Helvetica Neue"/>
            </a:endParaRP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5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p:txBody>
      </p:sp>
    </p:spTree>
    <p:extLst>
      <p:ext uri="{BB962C8B-B14F-4D97-AF65-F5344CB8AC3E}">
        <p14:creationId xmlns:p14="http://schemas.microsoft.com/office/powerpoint/2010/main" val="3248314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Shape 203"/>
        <p:cNvGrpSpPr/>
        <p:nvPr/>
      </p:nvGrpSpPr>
      <p:grpSpPr>
        <a:xfrm>
          <a:off x="0" y="0"/>
          <a:ext cx="0" cy="0"/>
          <a:chOff x="0" y="0"/>
          <a:chExt cx="0" cy="0"/>
        </a:xfrm>
      </p:grpSpPr>
      <p:sp>
        <p:nvSpPr>
          <p:cNvPr id="206" name="Rectangle 80">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Rectangle 82">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8" name="Straight Connector 84">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9" name="Rectangle 8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88">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Rectangle 90">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570545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Google Shape;204;p32"/>
          <p:cNvSpPr txBox="1">
            <a:spLocks noGrp="1"/>
          </p:cNvSpPr>
          <p:nvPr>
            <p:ph type="title"/>
          </p:nvPr>
        </p:nvSpPr>
        <p:spPr>
          <a:xfrm>
            <a:off x="3915696" y="723900"/>
            <a:ext cx="4499251" cy="1847847"/>
          </a:xfrm>
          <a:prstGeom prst="rect">
            <a:avLst/>
          </a:prstGeom>
        </p:spPr>
        <p:txBody>
          <a:bodyPr spcFirstLastPara="1" vert="horz" lIns="91440" tIns="45720" rIns="91440" bIns="45720" rtlCol="0" anchor="ctr" anchorCtr="0">
            <a:normAutofit/>
          </a:bodyPr>
          <a:lstStyle/>
          <a:p>
            <a:pPr marL="0" marR="0" lvl="0" indent="0" algn="l" defTabSz="914400">
              <a:spcBef>
                <a:spcPct val="0"/>
              </a:spcBef>
              <a:spcAft>
                <a:spcPts val="0"/>
              </a:spcAft>
              <a:buClr>
                <a:schemeClr val="dk1"/>
              </a:buClr>
              <a:buSzPts val="5200"/>
            </a:pPr>
            <a:r>
              <a:rPr lang="en-US" sz="6000" spc="-50" dirty="0">
                <a:solidFill>
                  <a:srgbClr val="FFFFFF"/>
                </a:solidFill>
                <a:latin typeface="Segoe UI" panose="020B0502040204020203" pitchFamily="34" charset="0"/>
                <a:cs typeface="Segoe UI" panose="020B0502040204020203" pitchFamily="34" charset="0"/>
              </a:rPr>
              <a:t>Confidence Intervals</a:t>
            </a:r>
          </a:p>
        </p:txBody>
      </p:sp>
    </p:spTree>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1"/>
        <p:cNvGrpSpPr/>
        <p:nvPr/>
      </p:nvGrpSpPr>
      <p:grpSpPr>
        <a:xfrm>
          <a:off x="0" y="0"/>
          <a:ext cx="0" cy="0"/>
          <a:chOff x="0" y="0"/>
          <a:chExt cx="0" cy="0"/>
        </a:xfrm>
      </p:grpSpPr>
      <p:sp>
        <p:nvSpPr>
          <p:cNvPr id="58" name="Rectangle 57">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61">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Google Shape;52;p10"/>
          <p:cNvSpPr txBox="1">
            <a:spLocks noGrp="1"/>
          </p:cNvSpPr>
          <p:nvPr>
            <p:ph type="title"/>
          </p:nvPr>
        </p:nvSpPr>
        <p:spPr>
          <a:xfrm>
            <a:off x="6099617" y="625087"/>
            <a:ext cx="3031624" cy="975113"/>
          </a:xfrm>
          <a:prstGeom prst="rect">
            <a:avLst/>
          </a:prstGeom>
        </p:spPr>
        <p:txBody>
          <a:bodyPr spcFirstLastPara="1" vert="horz" lIns="91440" tIns="45720" rIns="91440" bIns="45720" rtlCol="0" anchor="b" anchorCtr="0">
            <a:noAutofit/>
          </a:bodyPr>
          <a:lstStyle/>
          <a:p>
            <a:pPr marL="0" lvl="0" indent="0" algn="ctr" defTabSz="914400">
              <a:spcBef>
                <a:spcPct val="0"/>
              </a:spcBef>
              <a:spcAft>
                <a:spcPts val="0"/>
              </a:spcAft>
              <a:buSzPts val="2800"/>
            </a:pPr>
            <a:r>
              <a:rPr lang="en" sz="3200" b="0" dirty="0">
                <a:solidFill>
                  <a:schemeClr val="bg1"/>
                </a:solidFill>
                <a:latin typeface="Segoe UI" panose="020B0502040204020203" pitchFamily="34" charset="0"/>
                <a:cs typeface="Segoe UI" panose="020B0502040204020203" pitchFamily="34" charset="0"/>
              </a:rPr>
              <a:t>95% Confidence Intervals</a:t>
            </a:r>
            <a:endParaRPr lang="en-US" sz="3000" b="0" spc="-50" dirty="0">
              <a:solidFill>
                <a:schemeClr val="bg1"/>
              </a:solidFill>
              <a:latin typeface="Segoe UI" panose="020B0502040204020203" pitchFamily="34" charset="0"/>
              <a:ea typeface="+mj-ea"/>
              <a:cs typeface="Segoe UI" panose="020B0502040204020203" pitchFamily="34" charset="0"/>
            </a:endParaRPr>
          </a:p>
        </p:txBody>
      </p:sp>
      <p:sp>
        <p:nvSpPr>
          <p:cNvPr id="10" name="Google Shape;210;p33">
            <a:extLst>
              <a:ext uri="{FF2B5EF4-FFF2-40B4-BE49-F238E27FC236}">
                <a16:creationId xmlns:a16="http://schemas.microsoft.com/office/drawing/2014/main" id="{2497FD36-11AD-4DDD-A2BC-DB11039AD38B}"/>
              </a:ext>
            </a:extLst>
          </p:cNvPr>
          <p:cNvSpPr txBox="1">
            <a:spLocks noGrp="1"/>
          </p:cNvSpPr>
          <p:nvPr>
            <p:ph type="body" idx="1"/>
          </p:nvPr>
        </p:nvSpPr>
        <p:spPr>
          <a:xfrm>
            <a:off x="134277" y="673568"/>
            <a:ext cx="5956845" cy="3403601"/>
          </a:xfrm>
          <a:prstGeom prst="rect">
            <a:avLst/>
          </a:prstGeom>
        </p:spPr>
        <p:txBody>
          <a:bodyPr spcFirstLastPara="1" wrap="square" lIns="91425" tIns="91425" rIns="91425" bIns="91425" anchor="t" anchorCtr="0">
            <a:noAutofit/>
          </a:bodyPr>
          <a:lstStyle/>
          <a:p>
            <a:pPr marL="457200" lvl="0" indent="-381000" algn="l" rtl="0">
              <a:spcBef>
                <a:spcPts val="480"/>
              </a:spcBef>
              <a:spcAft>
                <a:spcPts val="1200"/>
              </a:spcAft>
              <a:buSzPct val="100000"/>
              <a:buChar char="●"/>
            </a:pPr>
            <a:r>
              <a:rPr lang="en" sz="1800" dirty="0">
                <a:latin typeface="Segoe UI" panose="020B0502040204020203" pitchFamily="34" charset="0"/>
                <a:cs typeface="Segoe UI" panose="020B0502040204020203" pitchFamily="34" charset="0"/>
              </a:rPr>
              <a:t>Interval of </a:t>
            </a:r>
            <a:r>
              <a:rPr lang="en" sz="1800" b="1" dirty="0">
                <a:solidFill>
                  <a:srgbClr val="0000FF"/>
                </a:solidFill>
                <a:latin typeface="Segoe UI" panose="020B0502040204020203" pitchFamily="34" charset="0"/>
                <a:cs typeface="Segoe UI" panose="020B0502040204020203" pitchFamily="34" charset="0"/>
              </a:rPr>
              <a:t>estimates of a parameter</a:t>
            </a:r>
            <a:endParaRPr sz="1800" b="1" dirty="0">
              <a:solidFill>
                <a:srgbClr val="0000FF"/>
              </a:solidFill>
              <a:latin typeface="Segoe UI" panose="020B0502040204020203" pitchFamily="34" charset="0"/>
              <a:cs typeface="Segoe UI" panose="020B0502040204020203" pitchFamily="34" charset="0"/>
            </a:endParaRPr>
          </a:p>
          <a:p>
            <a:pPr marL="457200" lvl="0" indent="-381000" algn="l" rtl="0">
              <a:spcBef>
                <a:spcPts val="0"/>
              </a:spcBef>
              <a:spcAft>
                <a:spcPts val="1200"/>
              </a:spcAft>
              <a:buSzPct val="100000"/>
              <a:buChar char="●"/>
            </a:pPr>
            <a:r>
              <a:rPr lang="en" sz="1800" dirty="0">
                <a:latin typeface="Segoe UI" panose="020B0502040204020203" pitchFamily="34" charset="0"/>
                <a:cs typeface="Segoe UI" panose="020B0502040204020203" pitchFamily="34" charset="0"/>
              </a:rPr>
              <a:t>Based on random sampling</a:t>
            </a:r>
            <a:endParaRPr sz="1800" dirty="0">
              <a:latin typeface="Segoe UI" panose="020B0502040204020203" pitchFamily="34" charset="0"/>
              <a:cs typeface="Segoe UI" panose="020B0502040204020203" pitchFamily="34" charset="0"/>
            </a:endParaRPr>
          </a:p>
          <a:p>
            <a:pPr marL="457200" lvl="0" indent="-381000" algn="l" rtl="0">
              <a:spcBef>
                <a:spcPts val="0"/>
              </a:spcBef>
              <a:spcAft>
                <a:spcPts val="1200"/>
              </a:spcAft>
              <a:buSzPct val="100000"/>
              <a:buChar char="●"/>
            </a:pPr>
            <a:r>
              <a:rPr lang="en" sz="1800" dirty="0">
                <a:latin typeface="Segoe UI" panose="020B0502040204020203" pitchFamily="34" charset="0"/>
                <a:cs typeface="Segoe UI" panose="020B0502040204020203" pitchFamily="34" charset="0"/>
              </a:rPr>
              <a:t>95% is called the </a:t>
            </a:r>
            <a:r>
              <a:rPr lang="en" sz="1800" dirty="0">
                <a:solidFill>
                  <a:srgbClr val="000000"/>
                </a:solidFill>
                <a:latin typeface="Segoe UI" panose="020B0502040204020203" pitchFamily="34" charset="0"/>
                <a:cs typeface="Segoe UI" panose="020B0502040204020203" pitchFamily="34" charset="0"/>
              </a:rPr>
              <a:t>confidence level</a:t>
            </a:r>
            <a:endParaRPr sz="1800" dirty="0">
              <a:solidFill>
                <a:srgbClr val="000000"/>
              </a:solidFill>
              <a:latin typeface="Segoe UI" panose="020B0502040204020203" pitchFamily="34" charset="0"/>
              <a:cs typeface="Segoe UI" panose="020B0502040204020203" pitchFamily="34" charset="0"/>
            </a:endParaRPr>
          </a:p>
          <a:p>
            <a:pPr marL="914400" lvl="1" indent="-381000" algn="l" rtl="0">
              <a:spcBef>
                <a:spcPts val="0"/>
              </a:spcBef>
              <a:spcAft>
                <a:spcPts val="1200"/>
              </a:spcAft>
              <a:buSzPct val="100000"/>
              <a:buChar char="○"/>
            </a:pPr>
            <a:r>
              <a:rPr lang="en" sz="1800" dirty="0">
                <a:solidFill>
                  <a:srgbClr val="000000"/>
                </a:solidFill>
                <a:latin typeface="Segoe UI" panose="020B0502040204020203" pitchFamily="34" charset="0"/>
                <a:cs typeface="Segoe UI" panose="020B0502040204020203" pitchFamily="34" charset="0"/>
              </a:rPr>
              <a:t>Could be any percent between 0 and 100</a:t>
            </a:r>
            <a:endParaRPr sz="1800" dirty="0">
              <a:solidFill>
                <a:srgbClr val="000000"/>
              </a:solidFill>
              <a:latin typeface="Segoe UI" panose="020B0502040204020203" pitchFamily="34" charset="0"/>
              <a:cs typeface="Segoe UI" panose="020B0502040204020203" pitchFamily="34" charset="0"/>
            </a:endParaRPr>
          </a:p>
          <a:p>
            <a:pPr marL="914400" lvl="1" indent="-381000" algn="l" rtl="0">
              <a:spcBef>
                <a:spcPts val="0"/>
              </a:spcBef>
              <a:spcAft>
                <a:spcPts val="1200"/>
              </a:spcAft>
              <a:buSzPct val="100000"/>
              <a:buChar char="○"/>
            </a:pPr>
            <a:r>
              <a:rPr lang="en" sz="1800" dirty="0">
                <a:solidFill>
                  <a:srgbClr val="000000"/>
                </a:solidFill>
                <a:latin typeface="Segoe UI" panose="020B0502040204020203" pitchFamily="34" charset="0"/>
                <a:cs typeface="Segoe UI" panose="020B0502040204020203" pitchFamily="34" charset="0"/>
              </a:rPr>
              <a:t>Higher level means wider intervals</a:t>
            </a:r>
            <a:endParaRPr sz="1800" dirty="0">
              <a:solidFill>
                <a:srgbClr val="000000"/>
              </a:solidFill>
              <a:latin typeface="Segoe UI" panose="020B0502040204020203" pitchFamily="34" charset="0"/>
              <a:cs typeface="Segoe UI" panose="020B0502040204020203" pitchFamily="34" charset="0"/>
            </a:endParaRPr>
          </a:p>
          <a:p>
            <a:pPr marL="457200" lvl="0" indent="-381000" algn="l" rtl="0">
              <a:spcBef>
                <a:spcPts val="0"/>
              </a:spcBef>
              <a:spcAft>
                <a:spcPts val="1200"/>
              </a:spcAft>
              <a:buSzPct val="100000"/>
              <a:buChar char="●"/>
            </a:pPr>
            <a:r>
              <a:rPr lang="en" sz="1800" dirty="0">
                <a:solidFill>
                  <a:srgbClr val="000000"/>
                </a:solidFill>
                <a:latin typeface="Segoe UI" panose="020B0502040204020203" pitchFamily="34" charset="0"/>
                <a:cs typeface="Segoe UI" panose="020B0502040204020203" pitchFamily="34" charset="0"/>
              </a:rPr>
              <a:t>The </a:t>
            </a:r>
            <a:r>
              <a:rPr lang="en" sz="1800" b="1" dirty="0">
                <a:solidFill>
                  <a:srgbClr val="0000FF"/>
                </a:solidFill>
                <a:latin typeface="Segoe UI" panose="020B0502040204020203" pitchFamily="34" charset="0"/>
                <a:cs typeface="Segoe UI" panose="020B0502040204020203" pitchFamily="34" charset="0"/>
              </a:rPr>
              <a:t>confidence is in the process</a:t>
            </a:r>
            <a:r>
              <a:rPr lang="en" sz="1800" dirty="0">
                <a:solidFill>
                  <a:srgbClr val="000000"/>
                </a:solidFill>
                <a:latin typeface="Segoe UI" panose="020B0502040204020203" pitchFamily="34" charset="0"/>
                <a:cs typeface="Segoe UI" panose="020B0502040204020203" pitchFamily="34" charset="0"/>
              </a:rPr>
              <a:t> that gives the interval:</a:t>
            </a:r>
            <a:endParaRPr sz="1800" dirty="0">
              <a:solidFill>
                <a:srgbClr val="000000"/>
              </a:solidFill>
              <a:latin typeface="Segoe UI" panose="020B0502040204020203" pitchFamily="34" charset="0"/>
              <a:cs typeface="Segoe UI" panose="020B0502040204020203" pitchFamily="34" charset="0"/>
            </a:endParaRPr>
          </a:p>
          <a:p>
            <a:pPr marL="914400" lvl="1" indent="-381000" algn="l" rtl="0">
              <a:spcBef>
                <a:spcPts val="0"/>
              </a:spcBef>
              <a:spcAft>
                <a:spcPts val="1200"/>
              </a:spcAft>
              <a:buSzPct val="100000"/>
              <a:buChar char="○"/>
            </a:pPr>
            <a:r>
              <a:rPr lang="en" sz="1800" dirty="0">
                <a:solidFill>
                  <a:srgbClr val="000000"/>
                </a:solidFill>
                <a:latin typeface="Segoe UI" panose="020B0502040204020203" pitchFamily="34" charset="0"/>
                <a:cs typeface="Segoe UI" panose="020B0502040204020203" pitchFamily="34" charset="0"/>
              </a:rPr>
              <a:t>It generates a “good” interval about 95% of the time i.e. one that contains the true population parameter</a:t>
            </a:r>
            <a:endParaRPr sz="18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7734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0" y="205975"/>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Is This What a CI Means?</a:t>
            </a:r>
            <a:endParaRPr b="0" dirty="0">
              <a:latin typeface="Segoe UI" panose="020B0502040204020203" pitchFamily="34" charset="0"/>
              <a:cs typeface="Segoe UI" panose="020B0502040204020203" pitchFamily="34" charset="0"/>
            </a:endParaRPr>
          </a:p>
        </p:txBody>
      </p:sp>
      <p:sp>
        <p:nvSpPr>
          <p:cNvPr id="216" name="Google Shape;216;p34"/>
          <p:cNvSpPr txBox="1">
            <a:spLocks noGrp="1"/>
          </p:cNvSpPr>
          <p:nvPr>
            <p:ph type="body" idx="1"/>
          </p:nvPr>
        </p:nvSpPr>
        <p:spPr>
          <a:xfrm>
            <a:off x="624114" y="1502229"/>
            <a:ext cx="7975600" cy="3195346"/>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r>
              <a:rPr lang="en" sz="2000" dirty="0">
                <a:latin typeface="Segoe UI" panose="020B0502040204020203" pitchFamily="34" charset="0"/>
                <a:cs typeface="Segoe UI" panose="020B0502040204020203" pitchFamily="34" charset="0"/>
              </a:rPr>
              <a:t>An approximate 95% confidence interval for the average age of the mothers in the population is (26.9, 27.6) years.</a:t>
            </a:r>
            <a:endParaRPr sz="2000" dirty="0">
              <a:latin typeface="Segoe UI" panose="020B0502040204020203" pitchFamily="34" charset="0"/>
              <a:cs typeface="Segoe UI" panose="020B0502040204020203" pitchFamily="34" charset="0"/>
            </a:endParaRPr>
          </a:p>
          <a:p>
            <a:pPr marL="0" lvl="0" indent="0" algn="l" rtl="0">
              <a:spcBef>
                <a:spcPts val="480"/>
              </a:spcBef>
              <a:spcAft>
                <a:spcPts val="0"/>
              </a:spcAft>
              <a:buNone/>
            </a:pPr>
            <a:endParaRPr sz="500" dirty="0">
              <a:latin typeface="Segoe UI" panose="020B0502040204020203" pitchFamily="34" charset="0"/>
              <a:cs typeface="Segoe UI" panose="020B0502040204020203" pitchFamily="34" charset="0"/>
            </a:endParaRPr>
          </a:p>
          <a:p>
            <a:pPr marL="0" lvl="0" indent="0" algn="l" rtl="0">
              <a:spcBef>
                <a:spcPts val="480"/>
              </a:spcBef>
              <a:spcAft>
                <a:spcPts val="0"/>
              </a:spcAft>
              <a:buNone/>
            </a:pPr>
            <a:r>
              <a:rPr lang="en" sz="2000" b="1" dirty="0">
                <a:solidFill>
                  <a:srgbClr val="0000FF"/>
                </a:solidFill>
                <a:latin typeface="Segoe UI" panose="020B0502040204020203" pitchFamily="34" charset="0"/>
                <a:cs typeface="Segoe UI" panose="020B0502040204020203" pitchFamily="34" charset="0"/>
              </a:rPr>
              <a:t>True or False:</a:t>
            </a:r>
            <a:endParaRPr sz="500" dirty="0">
              <a:latin typeface="Segoe UI" panose="020B0502040204020203" pitchFamily="34" charset="0"/>
              <a:cs typeface="Segoe UI" panose="020B0502040204020203" pitchFamily="34" charset="0"/>
            </a:endParaRPr>
          </a:p>
          <a:p>
            <a:pPr marL="457200" lvl="0" indent="-381000" algn="l" rtl="0">
              <a:spcBef>
                <a:spcPts val="480"/>
              </a:spcBef>
              <a:spcAft>
                <a:spcPts val="1200"/>
              </a:spcAft>
              <a:buSzPts val="2400"/>
              <a:buChar char="●"/>
            </a:pPr>
            <a:r>
              <a:rPr lang="en" sz="2000" dirty="0">
                <a:latin typeface="Segoe UI" panose="020B0502040204020203" pitchFamily="34" charset="0"/>
                <a:cs typeface="Segoe UI" panose="020B0502040204020203" pitchFamily="34" charset="0"/>
              </a:rPr>
              <a:t>There is a 0.95 probability that the average age of mothers in the population is in the range 26.9 to 27.6 years.</a:t>
            </a:r>
            <a:endParaRPr sz="2000" dirty="0">
              <a:latin typeface="Segoe UI" panose="020B0502040204020203" pitchFamily="34" charset="0"/>
              <a:cs typeface="Segoe UI" panose="020B0502040204020203" pitchFamily="34" charset="0"/>
            </a:endParaRPr>
          </a:p>
          <a:p>
            <a:pPr marL="0" lvl="0" indent="0" algn="l" rtl="0">
              <a:spcBef>
                <a:spcPts val="480"/>
              </a:spcBef>
              <a:spcAft>
                <a:spcPts val="0"/>
              </a:spcAft>
              <a:buNone/>
            </a:pPr>
            <a:r>
              <a:rPr lang="en" sz="2000" b="1" dirty="0">
                <a:latin typeface="Segoe UI" panose="020B0502040204020203" pitchFamily="34" charset="0"/>
                <a:cs typeface="Segoe UI" panose="020B0502040204020203" pitchFamily="34" charset="0"/>
              </a:rPr>
              <a:t>Answer: </a:t>
            </a:r>
            <a:r>
              <a:rPr lang="en" sz="2000" b="1" dirty="0">
                <a:solidFill>
                  <a:srgbClr val="0000FF"/>
                </a:solidFill>
                <a:latin typeface="Segoe UI" panose="020B0502040204020203" pitchFamily="34" charset="0"/>
                <a:cs typeface="Segoe UI" panose="020B0502040204020203" pitchFamily="34" charset="0"/>
              </a:rPr>
              <a:t>False.</a:t>
            </a:r>
            <a:r>
              <a:rPr lang="en" sz="2000" dirty="0">
                <a:solidFill>
                  <a:srgbClr val="000000"/>
                </a:solidFill>
                <a:latin typeface="Segoe UI" panose="020B0502040204020203" pitchFamily="34" charset="0"/>
                <a:cs typeface="Segoe UI" panose="020B0502040204020203" pitchFamily="34" charset="0"/>
              </a:rPr>
              <a:t> The average age of the mothers in the population is unknown but it’s a constant. It’s not random. No chances involved. </a:t>
            </a:r>
            <a:endParaRPr sz="2000" dirty="0">
              <a:solidFill>
                <a:srgbClr val="000000"/>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Using CI for Hypothesis Test</a:t>
            </a:r>
            <a:endParaRPr b="0" dirty="0">
              <a:latin typeface="Segoe UI" panose="020B0502040204020203" pitchFamily="34" charset="0"/>
              <a:cs typeface="Segoe UI" panose="020B0502040204020203" pitchFamily="34" charset="0"/>
            </a:endParaRPr>
          </a:p>
        </p:txBody>
      </p:sp>
      <p:sp>
        <p:nvSpPr>
          <p:cNvPr id="222" name="Google Shape;222;p35"/>
          <p:cNvSpPr txBox="1">
            <a:spLocks noGrp="1"/>
          </p:cNvSpPr>
          <p:nvPr>
            <p:ph type="body" idx="1"/>
          </p:nvPr>
        </p:nvSpPr>
        <p:spPr>
          <a:xfrm>
            <a:off x="605970" y="1393371"/>
            <a:ext cx="7932059" cy="3237564"/>
          </a:xfrm>
          <a:prstGeom prst="rect">
            <a:avLst/>
          </a:prstGeom>
        </p:spPr>
        <p:txBody>
          <a:bodyPr spcFirstLastPara="1" wrap="square" lIns="91425" tIns="91425" rIns="91425" bIns="91425" anchor="t" anchorCtr="0">
            <a:noAutofit/>
          </a:bodyPr>
          <a:lstStyle/>
          <a:p>
            <a:pPr marL="457200" lvl="0" indent="-381000" algn="l" rtl="0">
              <a:spcBef>
                <a:spcPts val="480"/>
              </a:spcBef>
              <a:spcAft>
                <a:spcPts val="600"/>
              </a:spcAft>
              <a:buSzPts val="2400"/>
              <a:buChar char="●"/>
            </a:pPr>
            <a:r>
              <a:rPr lang="en" sz="2000" dirty="0">
                <a:latin typeface="Segoe UI" panose="020B0502040204020203" pitchFamily="34" charset="0"/>
                <a:cs typeface="Segoe UI" panose="020B0502040204020203" pitchFamily="34" charset="0"/>
              </a:rPr>
              <a:t>Null hypothesis: </a:t>
            </a:r>
            <a:r>
              <a:rPr lang="en" sz="2000" b="1" dirty="0">
                <a:solidFill>
                  <a:srgbClr val="0000FF"/>
                </a:solidFill>
                <a:latin typeface="Segoe UI" panose="020B0502040204020203" pitchFamily="34" charset="0"/>
                <a:cs typeface="Segoe UI" panose="020B0502040204020203" pitchFamily="34" charset="0"/>
              </a:rPr>
              <a:t>Population average = </a:t>
            </a:r>
            <a:r>
              <a:rPr lang="en" sz="2000" b="1" i="1" dirty="0">
                <a:solidFill>
                  <a:srgbClr val="0000FF"/>
                </a:solidFill>
                <a:latin typeface="Segoe UI" panose="020B0502040204020203" pitchFamily="34" charset="0"/>
                <a:cs typeface="Segoe UI" panose="020B0502040204020203" pitchFamily="34" charset="0"/>
              </a:rPr>
              <a:t>x</a:t>
            </a:r>
            <a:endParaRPr sz="2000" b="1" i="1" dirty="0">
              <a:solidFill>
                <a:srgbClr val="0000FF"/>
              </a:solidFill>
              <a:latin typeface="Segoe UI" panose="020B0502040204020203" pitchFamily="34" charset="0"/>
              <a:cs typeface="Segoe UI" panose="020B0502040204020203" pitchFamily="34" charset="0"/>
            </a:endParaRPr>
          </a:p>
          <a:p>
            <a:pPr marL="457200" lvl="0" indent="-381000" algn="l" rtl="0">
              <a:spcBef>
                <a:spcPts val="0"/>
              </a:spcBef>
              <a:spcAft>
                <a:spcPts val="600"/>
              </a:spcAft>
              <a:buSzPts val="2400"/>
              <a:buChar char="●"/>
            </a:pPr>
            <a:r>
              <a:rPr lang="en" sz="2000" dirty="0">
                <a:latin typeface="Segoe UI" panose="020B0502040204020203" pitchFamily="34" charset="0"/>
                <a:cs typeface="Segoe UI" panose="020B0502040204020203" pitchFamily="34" charset="0"/>
              </a:rPr>
              <a:t>Alternative hypothesis: </a:t>
            </a:r>
            <a:r>
              <a:rPr lang="en" sz="2000" b="1" dirty="0">
                <a:solidFill>
                  <a:srgbClr val="0000FF"/>
                </a:solidFill>
                <a:latin typeface="Segoe UI" panose="020B0502040204020203" pitchFamily="34" charset="0"/>
                <a:cs typeface="Segoe UI" panose="020B0502040204020203" pitchFamily="34" charset="0"/>
              </a:rPr>
              <a:t>Population average ≠ </a:t>
            </a:r>
            <a:r>
              <a:rPr lang="en" sz="2000" b="1" i="1" dirty="0">
                <a:solidFill>
                  <a:srgbClr val="0000FF"/>
                </a:solidFill>
                <a:latin typeface="Segoe UI" panose="020B0502040204020203" pitchFamily="34" charset="0"/>
                <a:cs typeface="Segoe UI" panose="020B0502040204020203" pitchFamily="34" charset="0"/>
              </a:rPr>
              <a:t>x</a:t>
            </a:r>
            <a:endParaRPr sz="2000" b="1" dirty="0">
              <a:solidFill>
                <a:srgbClr val="0000FF"/>
              </a:solidFill>
              <a:latin typeface="Segoe UI" panose="020B0502040204020203" pitchFamily="34" charset="0"/>
              <a:cs typeface="Segoe UI" panose="020B0502040204020203" pitchFamily="34" charset="0"/>
            </a:endParaRPr>
          </a:p>
          <a:p>
            <a:pPr marL="457200" lvl="0" indent="-381000" algn="l" rtl="0">
              <a:spcBef>
                <a:spcPts val="0"/>
              </a:spcBef>
              <a:spcAft>
                <a:spcPts val="600"/>
              </a:spcAft>
              <a:buSzPts val="2400"/>
              <a:buChar char="●"/>
            </a:pPr>
            <a:r>
              <a:rPr lang="en" sz="2000" dirty="0">
                <a:latin typeface="Segoe UI" panose="020B0502040204020203" pitchFamily="34" charset="0"/>
                <a:cs typeface="Segoe UI" panose="020B0502040204020203" pitchFamily="34" charset="0"/>
              </a:rPr>
              <a:t>Cutoff for P-value: </a:t>
            </a:r>
            <a:r>
              <a:rPr lang="en" sz="2000" i="1" dirty="0">
                <a:latin typeface="Segoe UI" panose="020B0502040204020203" pitchFamily="34" charset="0"/>
                <a:cs typeface="Segoe UI" panose="020B0502040204020203" pitchFamily="34" charset="0"/>
              </a:rPr>
              <a:t>p</a:t>
            </a:r>
            <a:r>
              <a:rPr lang="en" sz="2000" dirty="0">
                <a:latin typeface="Segoe UI" panose="020B0502040204020203" pitchFamily="34" charset="0"/>
                <a:cs typeface="Segoe UI" panose="020B0502040204020203" pitchFamily="34" charset="0"/>
              </a:rPr>
              <a:t>%</a:t>
            </a:r>
            <a:endParaRPr sz="2000" dirty="0">
              <a:latin typeface="Segoe UI" panose="020B0502040204020203" pitchFamily="34" charset="0"/>
              <a:cs typeface="Segoe UI" panose="020B0502040204020203" pitchFamily="34" charset="0"/>
            </a:endParaRPr>
          </a:p>
          <a:p>
            <a:pPr marL="457200" lvl="0" indent="-381000" algn="l" rtl="0">
              <a:spcBef>
                <a:spcPts val="0"/>
              </a:spcBef>
              <a:spcAft>
                <a:spcPts val="600"/>
              </a:spcAft>
              <a:buSzPts val="2400"/>
              <a:buChar char="●"/>
            </a:pPr>
            <a:r>
              <a:rPr lang="en" sz="2000" dirty="0">
                <a:latin typeface="Segoe UI" panose="020B0502040204020203" pitchFamily="34" charset="0"/>
                <a:cs typeface="Segoe UI" panose="020B0502040204020203" pitchFamily="34" charset="0"/>
              </a:rPr>
              <a:t>Method:</a:t>
            </a:r>
            <a:endParaRPr sz="2000" dirty="0">
              <a:latin typeface="Segoe UI" panose="020B0502040204020203" pitchFamily="34" charset="0"/>
              <a:cs typeface="Segoe UI" panose="020B0502040204020203" pitchFamily="34" charset="0"/>
            </a:endParaRPr>
          </a:p>
          <a:p>
            <a:pPr marL="914400" lvl="1" indent="-381000" algn="l" rtl="0">
              <a:spcBef>
                <a:spcPts val="0"/>
              </a:spcBef>
              <a:spcAft>
                <a:spcPts val="600"/>
              </a:spcAft>
              <a:buSzPts val="2400"/>
              <a:buChar char="○"/>
            </a:pPr>
            <a:r>
              <a:rPr lang="en" sz="2000" dirty="0">
                <a:latin typeface="Segoe UI" panose="020B0502040204020203" pitchFamily="34" charset="0"/>
                <a:cs typeface="Segoe UI" panose="020B0502040204020203" pitchFamily="34" charset="0"/>
              </a:rPr>
              <a:t>Construct a (100-</a:t>
            </a:r>
            <a:r>
              <a:rPr lang="en" sz="2000" i="1" dirty="0">
                <a:latin typeface="Segoe UI" panose="020B0502040204020203" pitchFamily="34" charset="0"/>
                <a:cs typeface="Segoe UI" panose="020B0502040204020203" pitchFamily="34" charset="0"/>
              </a:rPr>
              <a:t>p</a:t>
            </a:r>
            <a:r>
              <a:rPr lang="en" sz="2000" dirty="0">
                <a:latin typeface="Segoe UI" panose="020B0502040204020203" pitchFamily="34" charset="0"/>
                <a:cs typeface="Segoe UI" panose="020B0502040204020203" pitchFamily="34" charset="0"/>
              </a:rPr>
              <a:t>)% confidence interval for the population average</a:t>
            </a:r>
            <a:endParaRPr sz="2000" dirty="0">
              <a:latin typeface="Segoe UI" panose="020B0502040204020203" pitchFamily="34" charset="0"/>
              <a:cs typeface="Segoe UI" panose="020B0502040204020203" pitchFamily="34" charset="0"/>
            </a:endParaRPr>
          </a:p>
          <a:p>
            <a:pPr marL="914400" lvl="1" indent="-381000" algn="l" rtl="0">
              <a:spcBef>
                <a:spcPts val="0"/>
              </a:spcBef>
              <a:spcAft>
                <a:spcPts val="600"/>
              </a:spcAft>
              <a:buSzPts val="2400"/>
              <a:buChar char="○"/>
            </a:pPr>
            <a:r>
              <a:rPr lang="en" sz="2000" dirty="0">
                <a:latin typeface="Segoe UI" panose="020B0502040204020203" pitchFamily="34" charset="0"/>
                <a:cs typeface="Segoe UI" panose="020B0502040204020203" pitchFamily="34" charset="0"/>
              </a:rPr>
              <a:t>If </a:t>
            </a:r>
            <a:r>
              <a:rPr lang="en" sz="2000" i="1" dirty="0">
                <a:latin typeface="Segoe UI" panose="020B0502040204020203" pitchFamily="34" charset="0"/>
                <a:cs typeface="Segoe UI" panose="020B0502040204020203" pitchFamily="34" charset="0"/>
              </a:rPr>
              <a:t>x</a:t>
            </a:r>
            <a:r>
              <a:rPr lang="en" sz="2000" dirty="0">
                <a:latin typeface="Segoe UI" panose="020B0502040204020203" pitchFamily="34" charset="0"/>
                <a:cs typeface="Segoe UI" panose="020B0502040204020203" pitchFamily="34" charset="0"/>
              </a:rPr>
              <a:t> is not in the interval, reject the null</a:t>
            </a:r>
            <a:endParaRPr sz="2000" dirty="0">
              <a:latin typeface="Segoe UI" panose="020B0502040204020203" pitchFamily="34" charset="0"/>
              <a:cs typeface="Segoe UI" panose="020B0502040204020203" pitchFamily="34" charset="0"/>
            </a:endParaRPr>
          </a:p>
          <a:p>
            <a:pPr marL="914400" lvl="1" indent="-381000" algn="l" rtl="0">
              <a:spcBef>
                <a:spcPts val="0"/>
              </a:spcBef>
              <a:spcAft>
                <a:spcPts val="600"/>
              </a:spcAft>
              <a:buSzPts val="2400"/>
              <a:buChar char="○"/>
            </a:pPr>
            <a:r>
              <a:rPr lang="en" sz="2000" dirty="0">
                <a:latin typeface="Segoe UI" panose="020B0502040204020203" pitchFamily="34" charset="0"/>
                <a:cs typeface="Segoe UI" panose="020B0502040204020203" pitchFamily="34" charset="0"/>
              </a:rPr>
              <a:t>If </a:t>
            </a:r>
            <a:r>
              <a:rPr lang="en" sz="2000" i="1" dirty="0">
                <a:latin typeface="Segoe UI" panose="020B0502040204020203" pitchFamily="34" charset="0"/>
                <a:cs typeface="Segoe UI" panose="020B0502040204020203" pitchFamily="34" charset="0"/>
              </a:rPr>
              <a:t>x</a:t>
            </a:r>
            <a:r>
              <a:rPr lang="en" sz="2000" dirty="0">
                <a:latin typeface="Segoe UI" panose="020B0502040204020203" pitchFamily="34" charset="0"/>
                <a:cs typeface="Segoe UI" panose="020B0502040204020203" pitchFamily="34" charset="0"/>
              </a:rPr>
              <a:t> is in the interval, can’t reject the null</a:t>
            </a:r>
            <a:endParaRPr sz="2000" dirty="0">
              <a:latin typeface="Segoe UI" panose="020B0502040204020203" pitchFamily="34" charset="0"/>
              <a:cs typeface="Segoe UI" panose="020B0502040204020203"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CI Question</a:t>
            </a:r>
            <a:endParaRPr b="0" dirty="0">
              <a:latin typeface="Segoe UI" panose="020B0502040204020203" pitchFamily="34" charset="0"/>
              <a:cs typeface="Segoe UI" panose="020B0502040204020203" pitchFamily="34" charset="0"/>
            </a:endParaRPr>
          </a:p>
        </p:txBody>
      </p:sp>
      <p:sp>
        <p:nvSpPr>
          <p:cNvPr id="228" name="Google Shape;228;p36"/>
          <p:cNvSpPr txBox="1">
            <a:spLocks noGrp="1"/>
          </p:cNvSpPr>
          <p:nvPr>
            <p:ph type="body" idx="1"/>
          </p:nvPr>
        </p:nvSpPr>
        <p:spPr>
          <a:xfrm>
            <a:off x="533399" y="1308849"/>
            <a:ext cx="8077201" cy="32303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800"/>
              <a:buFont typeface="Arial"/>
              <a:buNone/>
            </a:pPr>
            <a:r>
              <a:rPr lang="en" sz="1500" dirty="0">
                <a:solidFill>
                  <a:srgbClr val="000000"/>
                </a:solidFill>
                <a:latin typeface="Segoe UI" panose="020B0502040204020203" pitchFamily="34" charset="0"/>
                <a:cs typeface="Segoe UI" panose="020B0502040204020203" pitchFamily="34" charset="0"/>
              </a:rPr>
              <a:t>Hari goes to his favorite restaurant and feels that it’s not quite as good as he remembers. He goes on Yelp to find people who have reviewed the restaurant before the last time he ate there. He tracks down 100 of these people and asks them for their current rating of the restaurant so he can compare and see if the rating has dropped. To determine whether it has, he takes the difference between the old rating and the new rating (old rating - new rating).</a:t>
            </a:r>
            <a:endParaRPr sz="1500" dirty="0">
              <a:solidFill>
                <a:srgbClr val="000000"/>
              </a:solidFill>
              <a:latin typeface="Segoe UI" panose="020B0502040204020203" pitchFamily="34" charset="0"/>
              <a:cs typeface="Segoe UI" panose="020B0502040204020203" pitchFamily="34" charset="0"/>
            </a:endParaRPr>
          </a:p>
          <a:p>
            <a:pPr marL="457200" lvl="0" indent="-342900" algn="l" rtl="0">
              <a:spcBef>
                <a:spcPts val="1600"/>
              </a:spcBef>
              <a:spcAft>
                <a:spcPts val="1200"/>
              </a:spcAft>
              <a:buClr>
                <a:srgbClr val="000000"/>
              </a:buClr>
              <a:buSzPct val="100000"/>
              <a:buAutoNum type="arabicPeriod"/>
            </a:pPr>
            <a:r>
              <a:rPr lang="en" sz="1500" dirty="0">
                <a:solidFill>
                  <a:srgbClr val="000000"/>
                </a:solidFill>
                <a:latin typeface="Segoe UI" panose="020B0502040204020203" pitchFamily="34" charset="0"/>
                <a:cs typeface="Segoe UI" panose="020B0502040204020203" pitchFamily="34" charset="0"/>
              </a:rPr>
              <a:t>Let</a:t>
            </a:r>
            <a:r>
              <a:rPr lang="en" sz="1500" dirty="0">
                <a:solidFill>
                  <a:srgbClr val="000000"/>
                </a:solidFill>
              </a:rPr>
              <a:t> </a:t>
            </a:r>
            <a:r>
              <a:rPr lang="en" sz="1500" dirty="0">
                <a:solidFill>
                  <a:srgbClr val="000000"/>
                </a:solidFill>
                <a:latin typeface="Courier New"/>
                <a:ea typeface="Courier New"/>
                <a:cs typeface="Courier New"/>
                <a:sym typeface="Courier New"/>
              </a:rPr>
              <a:t>rating_differences</a:t>
            </a:r>
            <a:r>
              <a:rPr lang="en" sz="1500" dirty="0">
                <a:solidFill>
                  <a:srgbClr val="000000"/>
                </a:solidFill>
              </a:rPr>
              <a:t> </a:t>
            </a:r>
            <a:r>
              <a:rPr lang="en" sz="1500" dirty="0">
                <a:solidFill>
                  <a:srgbClr val="000000"/>
                </a:solidFill>
                <a:latin typeface="Segoe UI" panose="020B0502040204020203" pitchFamily="34" charset="0"/>
                <a:cs typeface="Segoe UI" panose="020B0502040204020203" pitchFamily="34" charset="0"/>
              </a:rPr>
              <a:t>be an array of the differences in the ratings of all the people you surveyed. How can a confidence interval help Hari determine whether or not the restaurant’s quality has degraded?</a:t>
            </a:r>
            <a:endParaRPr sz="1500" dirty="0">
              <a:solidFill>
                <a:srgbClr val="000000"/>
              </a:solidFill>
              <a:latin typeface="Segoe UI" panose="020B0502040204020203" pitchFamily="34" charset="0"/>
              <a:cs typeface="Segoe UI" panose="020B0502040204020203" pitchFamily="34" charset="0"/>
            </a:endParaRPr>
          </a:p>
          <a:p>
            <a:pPr marL="457200" lvl="0" indent="-342900" algn="l" rtl="0">
              <a:spcBef>
                <a:spcPts val="0"/>
              </a:spcBef>
              <a:spcAft>
                <a:spcPts val="0"/>
              </a:spcAft>
              <a:buClr>
                <a:srgbClr val="000000"/>
              </a:buClr>
              <a:buSzPct val="100000"/>
              <a:buAutoNum type="arabicPeriod"/>
            </a:pPr>
            <a:r>
              <a:rPr lang="en" sz="1500" dirty="0">
                <a:solidFill>
                  <a:srgbClr val="000000"/>
                </a:solidFill>
                <a:latin typeface="Segoe UI" panose="020B0502040204020203" pitchFamily="34" charset="0"/>
                <a:cs typeface="Segoe UI" panose="020B0502040204020203" pitchFamily="34" charset="0"/>
              </a:rPr>
              <a:t>Suppose Hari’s 95% confidence interval for the true mean rating drop is [0.135, 1.241]. Do you fail to reject or reject the null hypothesis (rating have dropped) with a p-value cutoff of 5%? How about 10%? 1%?</a:t>
            </a:r>
            <a:endParaRPr sz="1500" dirty="0">
              <a:solidFill>
                <a:srgbClr val="000000"/>
              </a:solidFill>
              <a:latin typeface="Segoe UI" panose="020B0502040204020203" pitchFamily="34" charset="0"/>
              <a:cs typeface="Segoe UI" panose="020B0502040204020203" pitchFamily="34" charset="0"/>
            </a:endParaRPr>
          </a:p>
          <a:p>
            <a:pPr marL="0" lvl="0" indent="0" algn="l" rtl="0">
              <a:spcBef>
                <a:spcPts val="480"/>
              </a:spcBef>
              <a:spcAft>
                <a:spcPts val="0"/>
              </a:spcAft>
              <a:buNone/>
            </a:pPr>
            <a:endParaRPr sz="1800" dirty="0">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CI Question Answer</a:t>
            </a:r>
            <a:endParaRPr b="0" dirty="0">
              <a:latin typeface="Segoe UI" panose="020B0502040204020203" pitchFamily="34" charset="0"/>
              <a:cs typeface="Segoe UI" panose="020B0502040204020203" pitchFamily="34" charset="0"/>
            </a:endParaRPr>
          </a:p>
        </p:txBody>
      </p:sp>
      <p:sp>
        <p:nvSpPr>
          <p:cNvPr id="234" name="Google Shape;234;p37"/>
          <p:cNvSpPr txBox="1">
            <a:spLocks noGrp="1"/>
          </p:cNvSpPr>
          <p:nvPr>
            <p:ph type="body" idx="1"/>
          </p:nvPr>
        </p:nvSpPr>
        <p:spPr>
          <a:xfrm>
            <a:off x="522514" y="1313969"/>
            <a:ext cx="8098971" cy="3092421"/>
          </a:xfrm>
          <a:prstGeom prst="rect">
            <a:avLst/>
          </a:prstGeom>
        </p:spPr>
        <p:txBody>
          <a:bodyPr spcFirstLastPara="1" wrap="square" lIns="91425" tIns="91425" rIns="91425" bIns="91425" anchor="t" anchorCtr="0">
            <a:noAutofit/>
          </a:bodyPr>
          <a:lstStyle/>
          <a:p>
            <a:pPr marL="457200" lvl="0" indent="-342900" algn="l" rtl="0">
              <a:spcBef>
                <a:spcPts val="1600"/>
              </a:spcBef>
              <a:spcAft>
                <a:spcPts val="0"/>
              </a:spcAft>
              <a:buClr>
                <a:srgbClr val="000000"/>
              </a:buClr>
              <a:buSzPct val="100000"/>
              <a:buAutoNum type="arabicPeriod"/>
            </a:pPr>
            <a:r>
              <a:rPr lang="en" sz="1600" dirty="0">
                <a:solidFill>
                  <a:srgbClr val="000000"/>
                </a:solidFill>
                <a:latin typeface="Segoe UI" panose="020B0502040204020203" pitchFamily="34" charset="0"/>
                <a:cs typeface="Segoe UI" panose="020B0502040204020203" pitchFamily="34" charset="0"/>
              </a:rPr>
              <a:t>Let rating_differences be an array of the differences in the ratings of all the people you surveyed. How can a confidence interval help Hari determine whether or not the restaurant’s quality has degraded?</a:t>
            </a:r>
            <a:endParaRPr sz="1600" dirty="0">
              <a:solidFill>
                <a:srgbClr val="000000"/>
              </a:solidFill>
              <a:latin typeface="Segoe UI" panose="020B0502040204020203" pitchFamily="34" charset="0"/>
              <a:cs typeface="Segoe UI" panose="020B0502040204020203" pitchFamily="34" charset="0"/>
            </a:endParaRPr>
          </a:p>
          <a:p>
            <a:pPr marL="342900" lvl="0" indent="0" algn="l" rtl="0">
              <a:spcBef>
                <a:spcPts val="1600"/>
              </a:spcBef>
              <a:spcAft>
                <a:spcPts val="0"/>
              </a:spcAft>
              <a:buNone/>
            </a:pPr>
            <a:endParaRPr sz="1600" dirty="0">
              <a:solidFill>
                <a:srgbClr val="000000"/>
              </a:solidFill>
              <a:latin typeface="Segoe UI" panose="020B0502040204020203" pitchFamily="34" charset="0"/>
              <a:cs typeface="Segoe UI" panose="020B0502040204020203" pitchFamily="34" charset="0"/>
            </a:endParaRPr>
          </a:p>
          <a:p>
            <a:pPr marL="457200" lvl="1" indent="0">
              <a:buNone/>
            </a:pPr>
            <a:r>
              <a:rPr lang="en" sz="1600" dirty="0">
                <a:solidFill>
                  <a:srgbClr val="0000FF"/>
                </a:solidFill>
                <a:latin typeface="Segoe UI" panose="020B0502040204020203" pitchFamily="34" charset="0"/>
                <a:cs typeface="Segoe UI" panose="020B0502040204020203" pitchFamily="34" charset="0"/>
              </a:rPr>
              <a:t>You can compute a (100 - 2p)% confidence interval for the true average of the drops in rating. If the interval is entirely positive (ie does not contain 0), then you can reject the null hypothesis with a significance level (p-value cutoff) of p%.</a:t>
            </a:r>
            <a:endParaRPr sz="1600" dirty="0">
              <a:solidFill>
                <a:srgbClr val="000000"/>
              </a:solidFill>
              <a:latin typeface="Segoe UI" panose="020B0502040204020203" pitchFamily="34" charset="0"/>
              <a:cs typeface="Segoe UI" panose="020B0502040204020203"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a:xfrm>
            <a:off x="50800" y="210901"/>
            <a:ext cx="90932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CI Question Answer</a:t>
            </a:r>
            <a:endParaRPr b="0" dirty="0">
              <a:latin typeface="Segoe UI" panose="020B0502040204020203" pitchFamily="34" charset="0"/>
              <a:cs typeface="Segoe UI" panose="020B0502040204020203" pitchFamily="34" charset="0"/>
            </a:endParaRPr>
          </a:p>
        </p:txBody>
      </p:sp>
      <p:sp>
        <p:nvSpPr>
          <p:cNvPr id="240" name="Google Shape;240;p38"/>
          <p:cNvSpPr txBox="1">
            <a:spLocks noGrp="1"/>
          </p:cNvSpPr>
          <p:nvPr>
            <p:ph type="body" idx="1"/>
          </p:nvPr>
        </p:nvSpPr>
        <p:spPr>
          <a:xfrm>
            <a:off x="696685" y="1312582"/>
            <a:ext cx="7801429" cy="3019849"/>
          </a:xfrm>
          <a:prstGeom prst="rect">
            <a:avLst/>
          </a:prstGeom>
        </p:spPr>
        <p:txBody>
          <a:bodyPr spcFirstLastPara="1" wrap="square" lIns="91425" tIns="91425" rIns="91425" bIns="91425" anchor="t" anchorCtr="0">
            <a:noAutofit/>
          </a:bodyPr>
          <a:lstStyle/>
          <a:p>
            <a:pPr marL="342900" lvl="0" indent="-342900" algn="l" rtl="0">
              <a:spcBef>
                <a:spcPts val="1600"/>
              </a:spcBef>
              <a:spcAft>
                <a:spcPts val="0"/>
              </a:spcAft>
              <a:buClrTx/>
              <a:buSzPct val="100000"/>
              <a:buFont typeface="+mj-lt"/>
              <a:buAutoNum type="arabicPeriod" startAt="2"/>
            </a:pPr>
            <a:r>
              <a:rPr lang="en" sz="1600" dirty="0">
                <a:solidFill>
                  <a:srgbClr val="000000"/>
                </a:solidFill>
                <a:latin typeface="Segoe UI" panose="020B0502040204020203" pitchFamily="34" charset="0"/>
                <a:cs typeface="Segoe UI" panose="020B0502040204020203" pitchFamily="34" charset="0"/>
              </a:rPr>
              <a:t>Suppose Hari’s 95% confidence interval for the true mean rating drop is [0.135, 1.241]. Do you fail to reject or reject the null hypothesis with a p-value cutoff of 5%? 10%? 1%?</a:t>
            </a:r>
            <a:endParaRPr sz="1600" dirty="0">
              <a:solidFill>
                <a:srgbClr val="000000"/>
              </a:solidFill>
              <a:latin typeface="Segoe UI" panose="020B0502040204020203" pitchFamily="34" charset="0"/>
              <a:cs typeface="Segoe UI" panose="020B0502040204020203" pitchFamily="34" charset="0"/>
            </a:endParaRPr>
          </a:p>
          <a:p>
            <a:pPr marL="0" lvl="0" indent="0" algn="l" rtl="0">
              <a:spcBef>
                <a:spcPts val="480"/>
              </a:spcBef>
              <a:spcAft>
                <a:spcPts val="0"/>
              </a:spcAft>
              <a:buNone/>
            </a:pPr>
            <a:endParaRPr sz="1600" dirty="0">
              <a:solidFill>
                <a:srgbClr val="000000"/>
              </a:solidFill>
              <a:latin typeface="Segoe UI" panose="020B0502040204020203" pitchFamily="34" charset="0"/>
              <a:cs typeface="Segoe UI" panose="020B0502040204020203" pitchFamily="34" charset="0"/>
            </a:endParaRPr>
          </a:p>
          <a:p>
            <a:pPr marL="685800" lvl="1" indent="-342900">
              <a:spcBef>
                <a:spcPts val="1600"/>
              </a:spcBef>
              <a:buClr>
                <a:srgbClr val="FF0000"/>
              </a:buClr>
              <a:buSzPts val="1800"/>
              <a:buNone/>
            </a:pPr>
            <a:r>
              <a:rPr lang="en-US" sz="1600" dirty="0">
                <a:solidFill>
                  <a:srgbClr val="0000FF"/>
                </a:solidFill>
                <a:latin typeface="Segoe UI" panose="020B0502040204020203" pitchFamily="34" charset="0"/>
                <a:cs typeface="Segoe UI" panose="020B0502040204020203" pitchFamily="34" charset="0"/>
              </a:rPr>
              <a:t>5%: reject; 0 below the 90% CI, since this is narrower than the 95% CI</a:t>
            </a:r>
          </a:p>
          <a:p>
            <a:pPr marL="685800" lvl="1" indent="-342900">
              <a:spcBef>
                <a:spcPts val="1600"/>
              </a:spcBef>
              <a:buClr>
                <a:srgbClr val="FF0000"/>
              </a:buClr>
              <a:buSzPts val="1800"/>
              <a:buNone/>
            </a:pPr>
            <a:r>
              <a:rPr lang="en" sz="1600" dirty="0">
                <a:solidFill>
                  <a:srgbClr val="0000FF"/>
                </a:solidFill>
                <a:latin typeface="Segoe UI" panose="020B0502040204020203" pitchFamily="34" charset="0"/>
                <a:cs typeface="Segoe UI" panose="020B0502040204020203" pitchFamily="34" charset="0"/>
              </a:rPr>
              <a:t>10%: reject; 0 below the 80% CI, since this is narrower than the 95% CI</a:t>
            </a:r>
            <a:endParaRPr sz="1600" dirty="0">
              <a:solidFill>
                <a:srgbClr val="0000FF"/>
              </a:solidFill>
              <a:latin typeface="Segoe UI" panose="020B0502040204020203" pitchFamily="34" charset="0"/>
              <a:cs typeface="Segoe UI" panose="020B0502040204020203" pitchFamily="34" charset="0"/>
            </a:endParaRPr>
          </a:p>
          <a:p>
            <a:pPr marL="685800" lvl="1" indent="-342900">
              <a:spcBef>
                <a:spcPts val="1600"/>
              </a:spcBef>
              <a:buClr>
                <a:srgbClr val="FF0000"/>
              </a:buClr>
              <a:buSzPts val="1800"/>
              <a:buNone/>
            </a:pPr>
            <a:r>
              <a:rPr lang="en" sz="1600" dirty="0">
                <a:solidFill>
                  <a:srgbClr val="0000FF"/>
                </a:solidFill>
                <a:latin typeface="Segoe UI" panose="020B0502040204020203" pitchFamily="34" charset="0"/>
                <a:cs typeface="Segoe UI" panose="020B0502040204020203" pitchFamily="34" charset="0"/>
              </a:rPr>
              <a:t>1%: don’t know</a:t>
            </a:r>
            <a:r>
              <a:rPr lang="en" sz="1600">
                <a:solidFill>
                  <a:srgbClr val="0000FF"/>
                </a:solidFill>
                <a:latin typeface="Segoe UI" panose="020B0502040204020203" pitchFamily="34" charset="0"/>
                <a:cs typeface="Segoe UI" panose="020B0502040204020203" pitchFamily="34" charset="0"/>
              </a:rPr>
              <a:t>; 98% </a:t>
            </a:r>
            <a:r>
              <a:rPr lang="en" sz="1600" dirty="0">
                <a:solidFill>
                  <a:srgbClr val="0000FF"/>
                </a:solidFill>
                <a:latin typeface="Segoe UI" panose="020B0502040204020203" pitchFamily="34" charset="0"/>
                <a:cs typeface="Segoe UI" panose="020B0502040204020203" pitchFamily="34" charset="0"/>
              </a:rPr>
              <a:t>CI is wider than 95% CI. It could contain 0</a:t>
            </a:r>
            <a:endParaRPr sz="1600" dirty="0">
              <a:solidFill>
                <a:srgbClr val="0000FF"/>
              </a:solidFill>
              <a:latin typeface="Segoe UI" panose="020B0502040204020203" pitchFamily="34" charset="0"/>
              <a:cs typeface="Segoe UI" panose="020B0502040204020203" pitchFamily="34" charset="0"/>
            </a:endParaRPr>
          </a:p>
          <a:p>
            <a:pPr marL="0" lvl="0" indent="0" algn="l" rtl="0">
              <a:spcBef>
                <a:spcPts val="480"/>
              </a:spcBef>
              <a:spcAft>
                <a:spcPts val="0"/>
              </a:spcAft>
              <a:buNone/>
            </a:pPr>
            <a:endParaRPr sz="1600" dirty="0">
              <a:solidFill>
                <a:srgbClr val="000000"/>
              </a:solidFill>
              <a:latin typeface="Segoe UI" panose="020B0502040204020203" pitchFamily="34" charset="0"/>
              <a:cs typeface="Segoe UI" panose="020B0502040204020203"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Shape 244"/>
        <p:cNvGrpSpPr/>
        <p:nvPr/>
      </p:nvGrpSpPr>
      <p:grpSpPr>
        <a:xfrm>
          <a:off x="0" y="0"/>
          <a:ext cx="0" cy="0"/>
          <a:chOff x="0" y="0"/>
          <a:chExt cx="0" cy="0"/>
        </a:xfrm>
      </p:grpSpPr>
      <p:sp>
        <p:nvSpPr>
          <p:cNvPr id="247" name="Rectangle 121">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8" name="Rectangle 123">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9" name="Straight Connector 125">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0" name="Rectangle 1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129">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2" name="Rectangle 131">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570545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 name="Google Shape;245;p39"/>
          <p:cNvSpPr txBox="1">
            <a:spLocks noGrp="1"/>
          </p:cNvSpPr>
          <p:nvPr>
            <p:ph type="title"/>
          </p:nvPr>
        </p:nvSpPr>
        <p:spPr>
          <a:xfrm>
            <a:off x="3915696" y="723900"/>
            <a:ext cx="4499251" cy="2184589"/>
          </a:xfrm>
          <a:prstGeom prst="rect">
            <a:avLst/>
          </a:prstGeom>
        </p:spPr>
        <p:txBody>
          <a:bodyPr spcFirstLastPara="1" vert="horz" lIns="91440" tIns="45720" rIns="91440" bIns="45720" rtlCol="0" anchor="ctr" anchorCtr="0">
            <a:normAutofit/>
          </a:bodyPr>
          <a:lstStyle/>
          <a:p>
            <a:pPr marL="0" marR="0" lvl="0" indent="0" algn="l" defTabSz="914400">
              <a:spcBef>
                <a:spcPct val="0"/>
              </a:spcBef>
              <a:spcAft>
                <a:spcPts val="0"/>
              </a:spcAft>
              <a:buClr>
                <a:schemeClr val="dk1"/>
              </a:buClr>
              <a:buSzPts val="5200"/>
            </a:pPr>
            <a:r>
              <a:rPr lang="en-US" sz="6000" spc="-50" dirty="0">
                <a:solidFill>
                  <a:srgbClr val="FFFFFF"/>
                </a:solidFill>
                <a:latin typeface="Segoe UI" panose="020B0502040204020203" pitchFamily="34" charset="0"/>
                <a:cs typeface="Segoe UI" panose="020B0502040204020203" pitchFamily="34" charset="0"/>
              </a:rPr>
              <a:t>Central Limit Theorem</a:t>
            </a:r>
          </a:p>
        </p:txBody>
      </p:sp>
    </p:spTree>
  </p:cSld>
  <p:clrMapOvr>
    <a:overrideClrMapping bg1="dk1" tx1="lt1" bg2="dk2" tx2="lt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Central Limit Theorem</a:t>
            </a:r>
            <a:endParaRPr b="0" dirty="0">
              <a:latin typeface="Segoe UI" panose="020B0502040204020203" pitchFamily="34" charset="0"/>
              <a:cs typeface="Segoe UI" panose="020B0502040204020203" pitchFamily="34" charset="0"/>
            </a:endParaRPr>
          </a:p>
        </p:txBody>
      </p:sp>
      <p:sp>
        <p:nvSpPr>
          <p:cNvPr id="251" name="Google Shape;251;p40"/>
          <p:cNvSpPr txBox="1">
            <a:spLocks noGrp="1"/>
          </p:cNvSpPr>
          <p:nvPr>
            <p:ph type="body" idx="1"/>
          </p:nvPr>
        </p:nvSpPr>
        <p:spPr>
          <a:xfrm>
            <a:off x="631371" y="1538515"/>
            <a:ext cx="7881257" cy="3172250"/>
          </a:xfrm>
          <a:prstGeom prst="rect">
            <a:avLst/>
          </a:prstGeom>
        </p:spPr>
        <p:txBody>
          <a:bodyPr spcFirstLastPara="1" wrap="square" lIns="91425" tIns="91425" rIns="91425" bIns="91425" anchor="t" anchorCtr="0">
            <a:noAutofit/>
          </a:bodyPr>
          <a:lstStyle/>
          <a:p>
            <a:pPr marL="457200" lvl="0" indent="-381000" algn="l" rtl="0">
              <a:spcBef>
                <a:spcPts val="480"/>
              </a:spcBef>
              <a:spcAft>
                <a:spcPts val="1200"/>
              </a:spcAft>
              <a:buSzPts val="2400"/>
              <a:buChar char="●"/>
            </a:pPr>
            <a:r>
              <a:rPr lang="en" sz="1800" b="1" dirty="0">
                <a:latin typeface="Segoe UI" panose="020B0502040204020203" pitchFamily="34" charset="0"/>
                <a:cs typeface="Segoe UI" panose="020B0502040204020203" pitchFamily="34" charset="0"/>
              </a:rPr>
              <a:t>Law of Averages:</a:t>
            </a:r>
            <a:r>
              <a:rPr lang="en" sz="1800" dirty="0">
                <a:latin typeface="Segoe UI" panose="020B0502040204020203" pitchFamily="34" charset="0"/>
                <a:cs typeface="Segoe UI" panose="020B0502040204020203" pitchFamily="34" charset="0"/>
              </a:rPr>
              <a:t> As sample size increases, sample mean gets closer to population mean</a:t>
            </a:r>
            <a:endParaRPr sz="1800" dirty="0">
              <a:latin typeface="Segoe UI" panose="020B0502040204020203" pitchFamily="34" charset="0"/>
              <a:cs typeface="Segoe UI" panose="020B0502040204020203" pitchFamily="34" charset="0"/>
            </a:endParaRPr>
          </a:p>
          <a:p>
            <a:pPr marL="457200" lvl="0" indent="-381000" algn="l" rtl="0">
              <a:spcBef>
                <a:spcPts val="0"/>
              </a:spcBef>
              <a:spcAft>
                <a:spcPts val="600"/>
              </a:spcAft>
              <a:buSzPts val="2400"/>
              <a:buChar char="●"/>
            </a:pPr>
            <a:r>
              <a:rPr lang="en" sz="1800" b="1" dirty="0">
                <a:latin typeface="Segoe UI" panose="020B0502040204020203" pitchFamily="34" charset="0"/>
                <a:cs typeface="Segoe UI" panose="020B0502040204020203" pitchFamily="34" charset="0"/>
              </a:rPr>
              <a:t>Central Limit Theorem:</a:t>
            </a:r>
            <a:r>
              <a:rPr lang="en" sz="1800" dirty="0">
                <a:latin typeface="Segoe UI" panose="020B0502040204020203" pitchFamily="34" charset="0"/>
                <a:cs typeface="Segoe UI" panose="020B0502040204020203" pitchFamily="34" charset="0"/>
              </a:rPr>
              <a:t> Distribution of sample means/sums is approximately normal regardless of shape of population distribution</a:t>
            </a:r>
            <a:endParaRPr sz="1800" dirty="0">
              <a:latin typeface="Segoe UI" panose="020B0502040204020203" pitchFamily="34" charset="0"/>
              <a:cs typeface="Segoe UI" panose="020B0502040204020203" pitchFamily="34" charset="0"/>
            </a:endParaRPr>
          </a:p>
          <a:p>
            <a:pPr marL="914400" lvl="1" indent="-381000" algn="l" rtl="0">
              <a:spcBef>
                <a:spcPts val="0"/>
              </a:spcBef>
              <a:spcAft>
                <a:spcPts val="0"/>
              </a:spcAft>
              <a:buSzPts val="2400"/>
              <a:buChar char="○"/>
            </a:pPr>
            <a:r>
              <a:rPr lang="en" sz="1800" dirty="0">
                <a:latin typeface="Segoe UI" panose="020B0502040204020203" pitchFamily="34" charset="0"/>
                <a:cs typeface="Segoe UI" panose="020B0502040204020203" pitchFamily="34" charset="0"/>
              </a:rPr>
              <a:t>Mean of dist = population mean</a:t>
            </a:r>
            <a:endParaRPr sz="1800" dirty="0">
              <a:latin typeface="Segoe UI" panose="020B0502040204020203" pitchFamily="34" charset="0"/>
              <a:cs typeface="Segoe UI" panose="020B0502040204020203" pitchFamily="34" charset="0"/>
            </a:endParaRPr>
          </a:p>
          <a:p>
            <a:pPr marL="914400" lvl="0" indent="0" algn="l" rtl="0">
              <a:spcBef>
                <a:spcPts val="480"/>
              </a:spcBef>
              <a:spcAft>
                <a:spcPts val="0"/>
              </a:spcAft>
              <a:buNone/>
            </a:pPr>
            <a:endParaRPr dirty="0">
              <a:latin typeface="Segoe UI" panose="020B0502040204020203" pitchFamily="34" charset="0"/>
              <a:cs typeface="Segoe UI" panose="020B0502040204020203" pitchFamily="34" charset="0"/>
            </a:endParaRPr>
          </a:p>
        </p:txBody>
      </p:sp>
      <p:pic>
        <p:nvPicPr>
          <p:cNvPr id="252" name="Google Shape;252;p40"/>
          <p:cNvPicPr preferRelativeResize="0"/>
          <p:nvPr/>
        </p:nvPicPr>
        <p:blipFill rotWithShape="1">
          <a:blip r:embed="rId3">
            <a:alphaModFix/>
          </a:blip>
          <a:srcRect t="9345"/>
          <a:stretch/>
        </p:blipFill>
        <p:spPr>
          <a:xfrm>
            <a:off x="863764" y="3540419"/>
            <a:ext cx="5103050" cy="83654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Why is CLT useful for CI?</a:t>
            </a:r>
            <a:endParaRPr b="0" dirty="0">
              <a:latin typeface="Segoe UI" panose="020B0502040204020203" pitchFamily="34" charset="0"/>
              <a:cs typeface="Segoe UI" panose="020B0502040204020203" pitchFamily="34" charset="0"/>
            </a:endParaRPr>
          </a:p>
        </p:txBody>
      </p:sp>
      <p:sp>
        <p:nvSpPr>
          <p:cNvPr id="258" name="Google Shape;258;p41"/>
          <p:cNvSpPr txBox="1">
            <a:spLocks noGrp="1"/>
          </p:cNvSpPr>
          <p:nvPr>
            <p:ph type="body" idx="1"/>
          </p:nvPr>
        </p:nvSpPr>
        <p:spPr>
          <a:xfrm>
            <a:off x="627743" y="1314182"/>
            <a:ext cx="7888514" cy="2671507"/>
          </a:xfrm>
          <a:prstGeom prst="rect">
            <a:avLst/>
          </a:prstGeom>
        </p:spPr>
        <p:txBody>
          <a:bodyPr spcFirstLastPara="1" wrap="square" lIns="91425" tIns="91425" rIns="91425" bIns="91425" anchor="t" anchorCtr="0">
            <a:noAutofit/>
          </a:bodyPr>
          <a:lstStyle/>
          <a:p>
            <a:pPr marL="76200" lvl="0" indent="0" algn="l" rtl="0">
              <a:spcBef>
                <a:spcPts val="480"/>
              </a:spcBef>
              <a:spcAft>
                <a:spcPts val="0"/>
              </a:spcAft>
              <a:buSzPts val="2400"/>
              <a:buNone/>
            </a:pPr>
            <a:r>
              <a:rPr lang="en" dirty="0">
                <a:latin typeface="Segoe UI" panose="020B0502040204020203" pitchFamily="34" charset="0"/>
                <a:cs typeface="Segoe UI" panose="020B0502040204020203" pitchFamily="34" charset="0"/>
              </a:rPr>
              <a:t>If we are investigating confidence intervals relating to means/sums, we don’t need simulation as we can use the properties of normal curve to calculate the intervals.</a:t>
            </a:r>
            <a:endParaRPr dirty="0">
              <a:latin typeface="Segoe UI" panose="020B0502040204020203" pitchFamily="34" charset="0"/>
              <a:cs typeface="Segoe UI" panose="020B0502040204020203" pitchFamily="34" charset="0"/>
            </a:endParaRPr>
          </a:p>
          <a:p>
            <a:pPr marL="457200" lvl="0" indent="0" algn="l" rtl="0">
              <a:spcBef>
                <a:spcPts val="480"/>
              </a:spcBef>
              <a:spcAft>
                <a:spcPts val="0"/>
              </a:spcAft>
              <a:buNone/>
            </a:pPr>
            <a:endParaRPr dirty="0">
              <a:latin typeface="Segoe UI" panose="020B0502040204020203" pitchFamily="34" charset="0"/>
              <a:cs typeface="Segoe UI"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9" name="Rectangle 148">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Rectangle 150">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3" name="Straight Connector 152">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5" name="Rectangle 15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57" name="Rectangle 156">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Rectangle 158">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Google Shape;194;p33">
            <a:extLst>
              <a:ext uri="{FF2B5EF4-FFF2-40B4-BE49-F238E27FC236}">
                <a16:creationId xmlns:a16="http://schemas.microsoft.com/office/drawing/2014/main" id="{25487A9D-FC59-469B-B03D-11284BEB2DD4}"/>
              </a:ext>
            </a:extLst>
          </p:cNvPr>
          <p:cNvSpPr txBox="1">
            <a:spLocks noGrp="1"/>
          </p:cNvSpPr>
          <p:nvPr>
            <p:ph type="title"/>
          </p:nvPr>
        </p:nvSpPr>
        <p:spPr>
          <a:xfrm>
            <a:off x="6106218" y="171324"/>
            <a:ext cx="3033518" cy="2475864"/>
          </a:xfrm>
          <a:prstGeom prst="rect">
            <a:avLst/>
          </a:prstGeom>
        </p:spPr>
        <p:txBody>
          <a:bodyPr spcFirstLastPara="1" vert="horz" lIns="91440" tIns="45720" rIns="91440" bIns="45720" rtlCol="0" anchor="ctr" anchorCtr="0">
            <a:normAutofit/>
          </a:bodyPr>
          <a:lstStyle/>
          <a:p>
            <a:pPr algn="ctr" defTabSz="914400">
              <a:spcAft>
                <a:spcPts val="600"/>
              </a:spcAft>
              <a:buClrTx/>
            </a:pPr>
            <a:r>
              <a:rPr lang="en-US" b="0" spc="-50" dirty="0">
                <a:solidFill>
                  <a:srgbClr val="FFFFFF"/>
                </a:solidFill>
                <a:latin typeface="Segoe UI" panose="020B0502040204020203" pitchFamily="34" charset="0"/>
                <a:cs typeface="Segoe UI" panose="020B0502040204020203" pitchFamily="34" charset="0"/>
              </a:rPr>
              <a:t>Addition Rule</a:t>
            </a:r>
          </a:p>
        </p:txBody>
      </p:sp>
      <p:sp>
        <p:nvSpPr>
          <p:cNvPr id="10" name="Google Shape;266;p56">
            <a:extLst>
              <a:ext uri="{FF2B5EF4-FFF2-40B4-BE49-F238E27FC236}">
                <a16:creationId xmlns:a16="http://schemas.microsoft.com/office/drawing/2014/main" id="{55353428-6857-417B-B1F1-359C7BE1B62C}"/>
              </a:ext>
            </a:extLst>
          </p:cNvPr>
          <p:cNvSpPr txBox="1">
            <a:spLocks/>
          </p:cNvSpPr>
          <p:nvPr/>
        </p:nvSpPr>
        <p:spPr>
          <a:xfrm>
            <a:off x="261054" y="1144806"/>
            <a:ext cx="5649018" cy="3115473"/>
          </a:xfrm>
          <a:prstGeom prst="rect">
            <a:avLst/>
          </a:prstGeom>
        </p:spPr>
        <p:txBody>
          <a:bodyPr spcFirstLastPara="1" wrap="square" lIns="91425" tIns="91425" rIns="91425" bIns="91425" anchor="t" anchorCtr="0">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If event </a:t>
            </a:r>
            <a:r>
              <a:rPr kumimoji="0" lang="en-US" sz="18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A</a:t>
            </a: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can happen in </a:t>
            </a:r>
            <a:r>
              <a:rPr kumimoji="0" lang="en-US" sz="18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exactly one</a:t>
            </a: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of two ways, then</a:t>
            </a: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marR="0" lvl="0" indent="0" algn="ctr"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P(</a:t>
            </a:r>
            <a:r>
              <a:rPr kumimoji="0" lang="en-US" sz="18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A</a:t>
            </a: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   P(first way)  +  P(second way)</a:t>
            </a:r>
          </a:p>
          <a:p>
            <a:pPr marL="0" marR="0" lvl="0" indent="0" algn="ctr"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indent="0">
              <a:spcAft>
                <a:spcPts val="1200"/>
              </a:spcAft>
              <a:buFont typeface="Calibri" panose="020F0502020204030204" pitchFamily="34" charset="0"/>
              <a:buNone/>
            </a:pPr>
            <a:r>
              <a:rPr lang="en-US" sz="1800" dirty="0">
                <a:latin typeface="Segoe UI" panose="020B0502040204020203" pitchFamily="34" charset="0"/>
                <a:ea typeface="Helvetica Neue"/>
                <a:cs typeface="Segoe UI" panose="020B0502040204020203" pitchFamily="34" charset="0"/>
                <a:sym typeface="Helvetica Neue"/>
              </a:rPr>
              <a:t>If I flip a coin three times, what is the probability I get exactly 1 Head?</a:t>
            </a:r>
          </a:p>
        </p:txBody>
      </p:sp>
    </p:spTree>
    <p:extLst>
      <p:ext uri="{BB962C8B-B14F-4D97-AF65-F5344CB8AC3E}">
        <p14:creationId xmlns:p14="http://schemas.microsoft.com/office/powerpoint/2010/main" val="28067120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2"/>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Confidence Interval Question</a:t>
            </a:r>
            <a:endParaRPr b="0" dirty="0">
              <a:latin typeface="Segoe UI" panose="020B0502040204020203" pitchFamily="34" charset="0"/>
              <a:cs typeface="Segoe UI" panose="020B0502040204020203" pitchFamily="34" charset="0"/>
            </a:endParaRPr>
          </a:p>
        </p:txBody>
      </p:sp>
      <p:sp>
        <p:nvSpPr>
          <p:cNvPr id="264" name="Google Shape;264;p42"/>
          <p:cNvSpPr txBox="1">
            <a:spLocks noGrp="1"/>
          </p:cNvSpPr>
          <p:nvPr>
            <p:ph type="body" idx="1"/>
          </p:nvPr>
        </p:nvSpPr>
        <p:spPr>
          <a:xfrm>
            <a:off x="409243" y="1567543"/>
            <a:ext cx="8422700" cy="317225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dirty="0">
                <a:solidFill>
                  <a:srgbClr val="000000"/>
                </a:solidFill>
                <a:latin typeface="Segoe UI" panose="020B0502040204020203" pitchFamily="34" charset="0"/>
                <a:cs typeface="Segoe UI" panose="020B0502040204020203" pitchFamily="34" charset="0"/>
              </a:rPr>
              <a:t>Avery has a single sample of 30 internet speeds from a population of speeds from a company. He finds that the mean of his sample is 350 mbps. The internet company claims that the distribution of speeds is normal with mean 400 mbps and SD 20mbps. Avery wants to construct a confidence interval to check their claim, but doesn’t have access to Python to run simulations</a:t>
            </a:r>
            <a:endParaRPr sz="1400" dirty="0">
              <a:solidFill>
                <a:srgbClr val="000000"/>
              </a:solidFill>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None/>
            </a:pPr>
            <a:endParaRPr sz="1400" dirty="0">
              <a:solidFill>
                <a:srgbClr val="000000"/>
              </a:solidFill>
              <a:latin typeface="Segoe UI" panose="020B0502040204020203" pitchFamily="34" charset="0"/>
              <a:cs typeface="Segoe UI" panose="020B0502040204020203" pitchFamily="34" charset="0"/>
            </a:endParaRPr>
          </a:p>
          <a:p>
            <a:pPr marL="457200" lvl="0" indent="-330200" algn="l" rtl="0">
              <a:lnSpc>
                <a:spcPct val="115000"/>
              </a:lnSpc>
              <a:spcBef>
                <a:spcPts val="0"/>
              </a:spcBef>
              <a:spcAft>
                <a:spcPts val="1200"/>
              </a:spcAft>
              <a:buClr>
                <a:srgbClr val="000000"/>
              </a:buClr>
              <a:buSzPct val="100000"/>
              <a:buAutoNum type="arabicPeriod"/>
            </a:pPr>
            <a:r>
              <a:rPr lang="en" sz="1400" dirty="0">
                <a:solidFill>
                  <a:srgbClr val="000000"/>
                </a:solidFill>
                <a:latin typeface="Segoe UI" panose="020B0502040204020203" pitchFamily="34" charset="0"/>
                <a:cs typeface="Segoe UI" panose="020B0502040204020203" pitchFamily="34" charset="0"/>
              </a:rPr>
              <a:t>Using a sample size of 30, what is the distribution of sample means drawn from the null distribution? Would this distribution be the same if the advertised null distribution wasn’t normal? </a:t>
            </a:r>
            <a:endParaRPr sz="1400" dirty="0">
              <a:solidFill>
                <a:srgbClr val="000000"/>
              </a:solidFill>
              <a:latin typeface="Segoe UI" panose="020B0502040204020203" pitchFamily="34" charset="0"/>
              <a:cs typeface="Segoe UI" panose="020B0502040204020203" pitchFamily="34" charset="0"/>
            </a:endParaRPr>
          </a:p>
          <a:p>
            <a:pPr marL="457200" lvl="0" indent="-330200" algn="l" rtl="0">
              <a:lnSpc>
                <a:spcPct val="115000"/>
              </a:lnSpc>
              <a:spcBef>
                <a:spcPts val="0"/>
              </a:spcBef>
              <a:spcAft>
                <a:spcPts val="0"/>
              </a:spcAft>
              <a:buClr>
                <a:srgbClr val="000000"/>
              </a:buClr>
              <a:buSzPct val="100000"/>
              <a:buAutoNum type="arabicPeriod"/>
            </a:pPr>
            <a:r>
              <a:rPr lang="en" sz="1400" dirty="0">
                <a:solidFill>
                  <a:srgbClr val="000000"/>
                </a:solidFill>
                <a:latin typeface="Segoe UI" panose="020B0502040204020203" pitchFamily="34" charset="0"/>
                <a:cs typeface="Segoe UI" panose="020B0502040204020203" pitchFamily="34" charset="0"/>
              </a:rPr>
              <a:t>How can Avery use this distribution to perform a test of his hypothesis with p-value cutoff of 2.5%? </a:t>
            </a:r>
            <a:endParaRPr sz="1400" dirty="0">
              <a:solidFill>
                <a:srgbClr val="000000"/>
              </a:solidFill>
              <a:latin typeface="Segoe UI" panose="020B0502040204020203" pitchFamily="34" charset="0"/>
              <a:cs typeface="Segoe UI" panose="020B0502040204020203" pitchFamily="34" charset="0"/>
            </a:endParaRPr>
          </a:p>
          <a:p>
            <a:pPr marL="0" lvl="0" indent="0" algn="l" rtl="0">
              <a:spcBef>
                <a:spcPts val="480"/>
              </a:spcBef>
              <a:spcAft>
                <a:spcPts val="0"/>
              </a:spcAft>
              <a:buNone/>
            </a:pPr>
            <a:endParaRPr sz="1400" dirty="0">
              <a:solidFill>
                <a:srgbClr val="000000"/>
              </a:solidFill>
              <a:latin typeface="Segoe UI" panose="020B0502040204020203" pitchFamily="34" charset="0"/>
              <a:cs typeface="Segoe UI" panose="020B0502040204020203"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Confidence Interval Question</a:t>
            </a:r>
            <a:endParaRPr b="0" dirty="0">
              <a:latin typeface="Segoe UI" panose="020B0502040204020203" pitchFamily="34" charset="0"/>
              <a:cs typeface="Segoe UI" panose="020B0502040204020203" pitchFamily="34" charset="0"/>
            </a:endParaRPr>
          </a:p>
        </p:txBody>
      </p:sp>
      <p:sp>
        <p:nvSpPr>
          <p:cNvPr id="270" name="Google Shape;270;p43"/>
          <p:cNvSpPr txBox="1">
            <a:spLocks noGrp="1"/>
          </p:cNvSpPr>
          <p:nvPr>
            <p:ph type="body" idx="1"/>
          </p:nvPr>
        </p:nvSpPr>
        <p:spPr>
          <a:xfrm>
            <a:off x="493486" y="1553029"/>
            <a:ext cx="8193314" cy="346979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dirty="0">
                <a:solidFill>
                  <a:srgbClr val="000000"/>
                </a:solidFill>
                <a:latin typeface="Segoe UI" panose="020B0502040204020203" pitchFamily="34" charset="0"/>
                <a:cs typeface="Segoe UI" panose="020B0502040204020203" pitchFamily="34" charset="0"/>
              </a:rPr>
              <a:t>Avery has a single sample of 30 internet speeds from a population of speeds from a company. He finds that the mean of his sample is 350 mbps. The internet company claims that the distribution of speeds is normal with mean 400 mbps and SD 20mbps. Avery wants to construct a confidence interval to check their claim, but doesn’t have access to Python to run simulations</a:t>
            </a:r>
            <a:endParaRPr sz="1400" dirty="0">
              <a:solidFill>
                <a:srgbClr val="000000"/>
              </a:solidFill>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None/>
            </a:pPr>
            <a:endParaRPr sz="1400" dirty="0">
              <a:solidFill>
                <a:srgbClr val="000000"/>
              </a:solidFill>
              <a:latin typeface="Segoe UI" panose="020B0502040204020203" pitchFamily="34" charset="0"/>
              <a:cs typeface="Segoe UI" panose="020B0502040204020203" pitchFamily="34" charset="0"/>
            </a:endParaRPr>
          </a:p>
          <a:p>
            <a:pPr marL="457200" lvl="0" indent="-330200" algn="l" rtl="0">
              <a:lnSpc>
                <a:spcPct val="115000"/>
              </a:lnSpc>
              <a:spcBef>
                <a:spcPts val="0"/>
              </a:spcBef>
              <a:spcAft>
                <a:spcPts val="0"/>
              </a:spcAft>
              <a:buClr>
                <a:srgbClr val="000000"/>
              </a:buClr>
              <a:buSzPct val="100000"/>
              <a:buAutoNum type="arabicPeriod"/>
            </a:pPr>
            <a:r>
              <a:rPr lang="en" sz="1400" dirty="0">
                <a:solidFill>
                  <a:srgbClr val="000000"/>
                </a:solidFill>
                <a:latin typeface="Segoe UI" panose="020B0502040204020203" pitchFamily="34" charset="0"/>
                <a:cs typeface="Segoe UI" panose="020B0502040204020203" pitchFamily="34" charset="0"/>
              </a:rPr>
              <a:t>What is the distribution of sample means drawn from the null distribution? Would this distribution be the same if the advertised null distribution wasn’t normal? </a:t>
            </a:r>
            <a:endParaRPr sz="1400" dirty="0">
              <a:solidFill>
                <a:srgbClr val="000000"/>
              </a:solidFill>
              <a:latin typeface="Segoe UI" panose="020B0502040204020203" pitchFamily="34" charset="0"/>
              <a:cs typeface="Segoe UI" panose="020B0502040204020203" pitchFamily="34" charset="0"/>
            </a:endParaRPr>
          </a:p>
          <a:p>
            <a:pPr marL="457200" lvl="1" indent="0">
              <a:lnSpc>
                <a:spcPct val="115000"/>
              </a:lnSpc>
              <a:spcBef>
                <a:spcPts val="1600"/>
              </a:spcBef>
              <a:buNone/>
            </a:pPr>
            <a:r>
              <a:rPr lang="en" sz="1200" dirty="0">
                <a:solidFill>
                  <a:srgbClr val="0000FF"/>
                </a:solidFill>
                <a:latin typeface="Segoe UI" panose="020B0502040204020203" pitchFamily="34" charset="0"/>
                <a:cs typeface="Segoe UI" panose="020B0502040204020203" pitchFamily="34" charset="0"/>
              </a:rPr>
              <a:t>The sample mean has a normal distribution with mean 400 and standard deviation of 20 / sqrt(30). If the null distribution was not normal, the sample mean </a:t>
            </a:r>
            <a:r>
              <a:rPr lang="en" sz="1200" i="1" dirty="0">
                <a:solidFill>
                  <a:srgbClr val="0000FF"/>
                </a:solidFill>
                <a:latin typeface="Segoe UI" panose="020B0502040204020203" pitchFamily="34" charset="0"/>
                <a:cs typeface="Segoe UI" panose="020B0502040204020203" pitchFamily="34" charset="0"/>
              </a:rPr>
              <a:t>may</a:t>
            </a:r>
            <a:r>
              <a:rPr lang="en" sz="1200" dirty="0">
                <a:solidFill>
                  <a:srgbClr val="0000FF"/>
                </a:solidFill>
                <a:latin typeface="Segoe UI" panose="020B0502040204020203" pitchFamily="34" charset="0"/>
                <a:cs typeface="Segoe UI" panose="020B0502040204020203" pitchFamily="34" charset="0"/>
              </a:rPr>
              <a:t> still be normally distributed, because of the CLT, depending on the skew of the population.</a:t>
            </a:r>
            <a:endParaRPr sz="1400" dirty="0">
              <a:solidFill>
                <a:srgbClr val="0000FF"/>
              </a:solidFill>
              <a:latin typeface="Segoe UI" panose="020B0502040204020203" pitchFamily="34" charset="0"/>
              <a:cs typeface="Segoe UI" panose="020B0502040204020203" pitchFamily="34" charset="0"/>
            </a:endParaRPr>
          </a:p>
          <a:p>
            <a:pPr marL="457200" lvl="0" indent="0" algn="l" rtl="0">
              <a:lnSpc>
                <a:spcPct val="115000"/>
              </a:lnSpc>
              <a:spcBef>
                <a:spcPts val="0"/>
              </a:spcBef>
              <a:spcAft>
                <a:spcPts val="0"/>
              </a:spcAft>
              <a:buNone/>
            </a:pPr>
            <a:endParaRPr sz="1400" dirty="0">
              <a:solidFill>
                <a:srgbClr val="000000"/>
              </a:solidFill>
              <a:latin typeface="Segoe UI" panose="020B0502040204020203" pitchFamily="34" charset="0"/>
              <a:cs typeface="Segoe UI" panose="020B0502040204020203" pitchFamily="34" charset="0"/>
            </a:endParaRPr>
          </a:p>
          <a:p>
            <a:pPr marL="0" lvl="0" indent="0" algn="l" rtl="0">
              <a:spcBef>
                <a:spcPts val="480"/>
              </a:spcBef>
              <a:spcAft>
                <a:spcPts val="0"/>
              </a:spcAft>
              <a:buNone/>
            </a:pPr>
            <a:endParaRPr sz="1400" dirty="0">
              <a:solidFill>
                <a:srgbClr val="000000"/>
              </a:solidFill>
              <a:latin typeface="Segoe UI" panose="020B0502040204020203" pitchFamily="34" charset="0"/>
              <a:cs typeface="Segoe UI" panose="020B0502040204020203"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Confidence Interval Question</a:t>
            </a:r>
            <a:endParaRPr b="0" dirty="0">
              <a:latin typeface="Segoe UI" panose="020B0502040204020203" pitchFamily="34" charset="0"/>
              <a:cs typeface="Segoe UI" panose="020B0502040204020203" pitchFamily="34" charset="0"/>
            </a:endParaRPr>
          </a:p>
        </p:txBody>
      </p:sp>
      <p:sp>
        <p:nvSpPr>
          <p:cNvPr id="276" name="Google Shape;276;p44"/>
          <p:cNvSpPr txBox="1">
            <a:spLocks noGrp="1"/>
          </p:cNvSpPr>
          <p:nvPr>
            <p:ph type="body" idx="1"/>
          </p:nvPr>
        </p:nvSpPr>
        <p:spPr>
          <a:xfrm>
            <a:off x="508000" y="1538514"/>
            <a:ext cx="8512629" cy="3056136"/>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dirty="0">
                <a:solidFill>
                  <a:srgbClr val="000000"/>
                </a:solidFill>
                <a:latin typeface="Segoe UI" panose="020B0502040204020203" pitchFamily="34" charset="0"/>
                <a:cs typeface="Segoe UI" panose="020B0502040204020203" pitchFamily="34" charset="0"/>
              </a:rPr>
              <a:t>Avery has a single sample of 30 internet speeds from a population of speeds from a company. He finds that the mean of his sample is 350 mbps. The internet company claims that the distribution of speeds is normal with mean 400 mbps and SD 20mbps. Avery wants to construct a confidence interval to check their claim, but doesn’t have access to Python to run simulations</a:t>
            </a:r>
            <a:endParaRPr sz="1400" dirty="0">
              <a:solidFill>
                <a:srgbClr val="000000"/>
              </a:solidFill>
              <a:latin typeface="Segoe UI" panose="020B0502040204020203" pitchFamily="34" charset="0"/>
              <a:cs typeface="Segoe UI" panose="020B0502040204020203" pitchFamily="34" charset="0"/>
            </a:endParaRPr>
          </a:p>
          <a:p>
            <a:pPr marL="457200" lvl="0" indent="0" algn="l" rtl="0">
              <a:lnSpc>
                <a:spcPct val="115000"/>
              </a:lnSpc>
              <a:spcBef>
                <a:spcPts val="0"/>
              </a:spcBef>
              <a:spcAft>
                <a:spcPts val="0"/>
              </a:spcAft>
              <a:buNone/>
            </a:pPr>
            <a:endParaRPr lang="en" sz="1400" dirty="0">
              <a:solidFill>
                <a:srgbClr val="000000"/>
              </a:solidFill>
              <a:latin typeface="Segoe UI" panose="020B0502040204020203" pitchFamily="34" charset="0"/>
              <a:cs typeface="Segoe UI" panose="020B0502040204020203" pitchFamily="34" charset="0"/>
            </a:endParaRPr>
          </a:p>
          <a:p>
            <a:pPr lvl="0" indent="-342900" algn="l" rtl="0">
              <a:lnSpc>
                <a:spcPct val="115000"/>
              </a:lnSpc>
              <a:spcBef>
                <a:spcPts val="0"/>
              </a:spcBef>
              <a:spcAft>
                <a:spcPts val="0"/>
              </a:spcAft>
              <a:buClrTx/>
              <a:buSzPct val="100000"/>
              <a:buFont typeface="+mj-lt"/>
              <a:buAutoNum type="arabicPeriod"/>
            </a:pPr>
            <a:r>
              <a:rPr lang="en" sz="1400" dirty="0">
                <a:solidFill>
                  <a:srgbClr val="000000"/>
                </a:solidFill>
                <a:latin typeface="Segoe UI" panose="020B0502040204020203" pitchFamily="34" charset="0"/>
                <a:cs typeface="Segoe UI" panose="020B0502040204020203" pitchFamily="34" charset="0"/>
              </a:rPr>
              <a:t>How can Avery use this distribution to perform a test of his hypothesis with p-value cutoff of 2.5%? </a:t>
            </a:r>
            <a:endParaRPr lang="en-US" sz="1400" dirty="0">
              <a:solidFill>
                <a:srgbClr val="000000"/>
              </a:solidFill>
              <a:latin typeface="Segoe UI" panose="020B0502040204020203" pitchFamily="34" charset="0"/>
              <a:cs typeface="Segoe UI" panose="020B0502040204020203" pitchFamily="34" charset="0"/>
            </a:endParaRPr>
          </a:p>
          <a:p>
            <a:pPr marL="342900" indent="0">
              <a:lnSpc>
                <a:spcPct val="115000"/>
              </a:lnSpc>
              <a:spcBef>
                <a:spcPts val="1600"/>
              </a:spcBef>
              <a:buNone/>
            </a:pPr>
            <a:r>
              <a:rPr lang="en-US" sz="1200" dirty="0">
                <a:solidFill>
                  <a:srgbClr val="0000FF"/>
                </a:solidFill>
                <a:latin typeface="Segoe UI" panose="020B0502040204020203" pitchFamily="34" charset="0"/>
                <a:cs typeface="Segoe UI" panose="020B0502040204020203" pitchFamily="34" charset="0"/>
              </a:rPr>
              <a:t>He can use the 95% confidence interval for the sample mean, given by </a:t>
            </a:r>
            <a:r>
              <a:rPr lang="en-US" sz="1200" i="1" dirty="0">
                <a:solidFill>
                  <a:srgbClr val="0000FF"/>
                </a:solidFill>
                <a:latin typeface="Segoe UI" panose="020B0502040204020203" pitchFamily="34" charset="0"/>
                <a:cs typeface="Segoe UI" panose="020B0502040204020203" pitchFamily="34" charset="0"/>
              </a:rPr>
              <a:t>population mean</a:t>
            </a:r>
            <a:r>
              <a:rPr lang="en-US" sz="1200" dirty="0">
                <a:solidFill>
                  <a:srgbClr val="0000FF"/>
                </a:solidFill>
                <a:latin typeface="Segoe UI" panose="020B0502040204020203" pitchFamily="34" charset="0"/>
                <a:cs typeface="Segoe UI" panose="020B0502040204020203" pitchFamily="34" charset="0"/>
              </a:rPr>
              <a:t> ± 2*</a:t>
            </a:r>
            <a:r>
              <a:rPr lang="en-US" sz="1200" i="1" dirty="0">
                <a:solidFill>
                  <a:srgbClr val="0000FF"/>
                </a:solidFill>
                <a:latin typeface="Segoe UI" panose="020B0502040204020203" pitchFamily="34" charset="0"/>
                <a:cs typeface="Segoe UI" panose="020B0502040204020203" pitchFamily="34" charset="0"/>
              </a:rPr>
              <a:t>(</a:t>
            </a:r>
            <a:r>
              <a:rPr lang="en-US" sz="1200" i="1" dirty="0" err="1">
                <a:solidFill>
                  <a:srgbClr val="0000FF"/>
                </a:solidFill>
                <a:latin typeface="Segoe UI" panose="020B0502040204020203" pitchFamily="34" charset="0"/>
                <a:cs typeface="Segoe UI" panose="020B0502040204020203" pitchFamily="34" charset="0"/>
              </a:rPr>
              <a:t>sd</a:t>
            </a:r>
            <a:r>
              <a:rPr lang="en-US" sz="1200" i="1" dirty="0">
                <a:solidFill>
                  <a:srgbClr val="0000FF"/>
                </a:solidFill>
                <a:latin typeface="Segoe UI" panose="020B0502040204020203" pitchFamily="34" charset="0"/>
                <a:cs typeface="Segoe UI" panose="020B0502040204020203" pitchFamily="34" charset="0"/>
              </a:rPr>
              <a:t> of sample means)</a:t>
            </a:r>
            <a:r>
              <a:rPr lang="en-US" sz="1200" dirty="0">
                <a:solidFill>
                  <a:srgbClr val="0000FF"/>
                </a:solidFill>
                <a:latin typeface="Segoe UI" panose="020B0502040204020203" pitchFamily="34" charset="0"/>
                <a:cs typeface="Segoe UI" panose="020B0502040204020203" pitchFamily="34" charset="0"/>
              </a:rPr>
              <a:t>. If 350 is within (or above) this range, then he cannot reject the null. If it is below the range, then he can reject the null.</a:t>
            </a:r>
            <a:endParaRPr lang="en-US" sz="1400" dirty="0">
              <a:solidFill>
                <a:srgbClr val="0000FF"/>
              </a:solidFill>
              <a:latin typeface="Segoe UI" panose="020B0502040204020203" pitchFamily="34" charset="0"/>
              <a:cs typeface="Segoe UI" panose="020B0502040204020203" pitchFamily="34" charset="0"/>
            </a:endParaRPr>
          </a:p>
          <a:p>
            <a:pPr marL="457200" lvl="0" indent="0" algn="l" rtl="0">
              <a:lnSpc>
                <a:spcPct val="115000"/>
              </a:lnSpc>
              <a:spcBef>
                <a:spcPts val="0"/>
              </a:spcBef>
              <a:spcAft>
                <a:spcPts val="0"/>
              </a:spcAft>
              <a:buNone/>
            </a:pPr>
            <a:endParaRPr sz="1400" dirty="0">
              <a:solidFill>
                <a:srgbClr val="000000"/>
              </a:solidFill>
              <a:latin typeface="Segoe UI" panose="020B0502040204020203" pitchFamily="34" charset="0"/>
              <a:cs typeface="Segoe UI" panose="020B0502040204020203" pitchFamily="34" charset="0"/>
            </a:endParaRPr>
          </a:p>
          <a:p>
            <a:pPr marL="0" lvl="0" indent="0" algn="l" rtl="0">
              <a:spcBef>
                <a:spcPts val="480"/>
              </a:spcBef>
              <a:spcAft>
                <a:spcPts val="0"/>
              </a:spcAft>
              <a:buNone/>
            </a:pPr>
            <a:endParaRPr sz="1400" dirty="0">
              <a:solidFill>
                <a:srgbClr val="000000"/>
              </a:solidFill>
              <a:latin typeface="Segoe UI" panose="020B0502040204020203" pitchFamily="34" charset="0"/>
              <a:cs typeface="Segoe UI" panose="020B0502040204020203"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Confidence Interval Question</a:t>
            </a:r>
            <a:endParaRPr b="0" dirty="0">
              <a:latin typeface="Segoe UI" panose="020B0502040204020203" pitchFamily="34" charset="0"/>
              <a:cs typeface="Segoe UI" panose="020B0502040204020203" pitchFamily="34" charset="0"/>
            </a:endParaRPr>
          </a:p>
        </p:txBody>
      </p:sp>
      <p:sp>
        <p:nvSpPr>
          <p:cNvPr id="282" name="Google Shape;282;p45"/>
          <p:cNvSpPr txBox="1">
            <a:spLocks noGrp="1"/>
          </p:cNvSpPr>
          <p:nvPr>
            <p:ph type="body" idx="1"/>
          </p:nvPr>
        </p:nvSpPr>
        <p:spPr>
          <a:xfrm>
            <a:off x="457200" y="1676400"/>
            <a:ext cx="8229600" cy="291825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800"/>
              <a:buFont typeface="Arial"/>
              <a:buNone/>
            </a:pPr>
            <a:r>
              <a:rPr lang="en" sz="1600" dirty="0">
                <a:solidFill>
                  <a:srgbClr val="000000"/>
                </a:solidFill>
                <a:latin typeface="Segoe UI" panose="020B0502040204020203" pitchFamily="34" charset="0"/>
                <a:cs typeface="Segoe UI" panose="020B0502040204020203" pitchFamily="34" charset="0"/>
              </a:rPr>
              <a:t>A survey organization would like to find out what proportion of people like to cut the crusts off their sandwiches. Because of the uncertainty inherent in random sampling, they would like to report their result as a 95% confidence interval.</a:t>
            </a:r>
            <a:endParaRPr sz="2000" dirty="0">
              <a:solidFill>
                <a:srgbClr val="000000"/>
              </a:solidFill>
              <a:latin typeface="Segoe UI" panose="020B0502040204020203" pitchFamily="34" charset="0"/>
              <a:cs typeface="Segoe UI" panose="020B0502040204020203" pitchFamily="34" charset="0"/>
            </a:endParaRPr>
          </a:p>
          <a:p>
            <a:pPr marL="0" lvl="0" indent="0" algn="l" rtl="0">
              <a:lnSpc>
                <a:spcPct val="115000"/>
              </a:lnSpc>
              <a:spcBef>
                <a:spcPts val="1600"/>
              </a:spcBef>
              <a:spcAft>
                <a:spcPts val="0"/>
              </a:spcAft>
              <a:buNone/>
            </a:pPr>
            <a:r>
              <a:rPr lang="en" sz="1600" dirty="0">
                <a:solidFill>
                  <a:srgbClr val="000000"/>
                </a:solidFill>
                <a:latin typeface="Segoe UI" panose="020B0502040204020203" pitchFamily="34" charset="0"/>
                <a:cs typeface="Segoe UI" panose="020B0502040204020203" pitchFamily="34" charset="0"/>
              </a:rPr>
              <a:t>How many people should they survey to guarantee that the 95% confidence interval is no wider than 0.1 (i.e. ± 0.05)? </a:t>
            </a:r>
            <a:endParaRPr sz="1600" dirty="0">
              <a:solidFill>
                <a:srgbClr val="000000"/>
              </a:solidFill>
              <a:latin typeface="Segoe UI" panose="020B0502040204020203" pitchFamily="34" charset="0"/>
              <a:cs typeface="Segoe UI" panose="020B0502040204020203"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0" y="205978"/>
            <a:ext cx="91440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Segoe UI" panose="020B0502040204020203" pitchFamily="34" charset="0"/>
                <a:cs typeface="Segoe UI" panose="020B0502040204020203" pitchFamily="34" charset="0"/>
              </a:rPr>
              <a:t>Confidence Interval Question</a:t>
            </a:r>
            <a:endParaRPr b="0" dirty="0">
              <a:latin typeface="Segoe UI" panose="020B0502040204020203" pitchFamily="34" charset="0"/>
              <a:cs typeface="Segoe UI" panose="020B0502040204020203" pitchFamily="34" charset="0"/>
            </a:endParaRPr>
          </a:p>
        </p:txBody>
      </p:sp>
      <p:sp>
        <p:nvSpPr>
          <p:cNvPr id="288" name="Google Shape;288;p46"/>
          <p:cNvSpPr txBox="1">
            <a:spLocks noGrp="1"/>
          </p:cNvSpPr>
          <p:nvPr>
            <p:ph type="body" idx="1"/>
          </p:nvPr>
        </p:nvSpPr>
        <p:spPr>
          <a:xfrm>
            <a:off x="428170" y="1291771"/>
            <a:ext cx="8527144" cy="3389086"/>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dirty="0">
                <a:solidFill>
                  <a:srgbClr val="000000"/>
                </a:solidFill>
                <a:latin typeface="Segoe UI" panose="020B0502040204020203" pitchFamily="34" charset="0"/>
                <a:cs typeface="Segoe UI" panose="020B0502040204020203" pitchFamily="34" charset="0"/>
              </a:rPr>
              <a:t>How many people should they survey to guarantee that the 95% confidence interval is no wider than 0.1? </a:t>
            </a:r>
            <a:endParaRPr sz="1400" i="1" dirty="0">
              <a:latin typeface="Segoe UI" panose="020B0502040204020203" pitchFamily="34" charset="0"/>
              <a:cs typeface="Segoe UI" panose="020B0502040204020203" pitchFamily="34" charset="0"/>
            </a:endParaRPr>
          </a:p>
          <a:p>
            <a:pPr marL="0" lvl="0" indent="0" algn="l" rtl="0">
              <a:lnSpc>
                <a:spcPct val="115000"/>
              </a:lnSpc>
              <a:spcBef>
                <a:spcPts val="1600"/>
              </a:spcBef>
              <a:spcAft>
                <a:spcPts val="0"/>
              </a:spcAft>
              <a:buNone/>
            </a:pPr>
            <a:r>
              <a:rPr lang="en" sz="1100" dirty="0">
                <a:solidFill>
                  <a:srgbClr val="0000FF"/>
                </a:solidFill>
                <a:latin typeface="Segoe UI" panose="020B0502040204020203" pitchFamily="34" charset="0"/>
                <a:cs typeface="Segoe UI" panose="020B0502040204020203" pitchFamily="34" charset="0"/>
              </a:rPr>
              <a:t>The sample proportion is normally distributed with standard deviation given by: </a:t>
            </a:r>
            <a:endParaRPr sz="1100" dirty="0">
              <a:solidFill>
                <a:srgbClr val="0000FF"/>
              </a:solidFill>
              <a:latin typeface="Segoe UI" panose="020B0502040204020203" pitchFamily="34" charset="0"/>
              <a:cs typeface="Segoe UI" panose="020B0502040204020203" pitchFamily="34" charset="0"/>
            </a:endParaRPr>
          </a:p>
          <a:p>
            <a:pPr marL="457200" lvl="1" indent="0">
              <a:lnSpc>
                <a:spcPct val="115000"/>
              </a:lnSpc>
              <a:spcBef>
                <a:spcPts val="600"/>
              </a:spcBef>
              <a:spcAft>
                <a:spcPts val="1200"/>
              </a:spcAft>
              <a:buNone/>
            </a:pPr>
            <a:r>
              <a:rPr lang="en" sz="1100" dirty="0">
                <a:solidFill>
                  <a:srgbClr val="0000FF"/>
                </a:solidFill>
                <a:latin typeface="Segoe UI" panose="020B0502040204020203" pitchFamily="34" charset="0"/>
                <a:cs typeface="Segoe UI" panose="020B0502040204020203" pitchFamily="34" charset="0"/>
              </a:rPr>
              <a:t>SD</a:t>
            </a:r>
            <a:r>
              <a:rPr lang="en" sz="1100" baseline="-25000" dirty="0">
                <a:solidFill>
                  <a:srgbClr val="0000FF"/>
                </a:solidFill>
                <a:latin typeface="Segoe UI" panose="020B0502040204020203" pitchFamily="34" charset="0"/>
                <a:cs typeface="Segoe UI" panose="020B0502040204020203" pitchFamily="34" charset="0"/>
              </a:rPr>
              <a:t>sample_mean</a:t>
            </a:r>
            <a:r>
              <a:rPr lang="en" sz="1100" dirty="0">
                <a:solidFill>
                  <a:srgbClr val="0000FF"/>
                </a:solidFill>
                <a:latin typeface="Segoe UI" panose="020B0502040204020203" pitchFamily="34" charset="0"/>
                <a:cs typeface="Segoe UI" panose="020B0502040204020203" pitchFamily="34" charset="0"/>
              </a:rPr>
              <a:t> = SD</a:t>
            </a:r>
            <a:r>
              <a:rPr lang="en" sz="1100" baseline="-25000" dirty="0">
                <a:solidFill>
                  <a:srgbClr val="0000FF"/>
                </a:solidFill>
                <a:latin typeface="Segoe UI" panose="020B0502040204020203" pitchFamily="34" charset="0"/>
                <a:cs typeface="Segoe UI" panose="020B0502040204020203" pitchFamily="34" charset="0"/>
              </a:rPr>
              <a:t>population</a:t>
            </a:r>
            <a:r>
              <a:rPr lang="en" sz="1100" dirty="0">
                <a:solidFill>
                  <a:srgbClr val="0000FF"/>
                </a:solidFill>
                <a:latin typeface="Segoe UI" panose="020B0502040204020203" pitchFamily="34" charset="0"/>
                <a:cs typeface="Segoe UI" panose="020B0502040204020203" pitchFamily="34" charset="0"/>
              </a:rPr>
              <a:t>/sqrt(n), where n is the sample size. </a:t>
            </a:r>
            <a:endParaRPr sz="1100" dirty="0">
              <a:solidFill>
                <a:srgbClr val="0000FF"/>
              </a:solidFill>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None/>
            </a:pPr>
            <a:r>
              <a:rPr lang="en" sz="1100" dirty="0">
                <a:solidFill>
                  <a:srgbClr val="0000FF"/>
                </a:solidFill>
                <a:latin typeface="Segoe UI" panose="020B0502040204020203" pitchFamily="34" charset="0"/>
                <a:cs typeface="Segoe UI" panose="020B0502040204020203" pitchFamily="34" charset="0"/>
              </a:rPr>
              <a:t>A 95% confidence interval for a normally distributed random variable has width 4*SD, so the answer to this question is given by solving the inequality: </a:t>
            </a:r>
          </a:p>
          <a:p>
            <a:pPr marL="457200" lvl="1" indent="0">
              <a:lnSpc>
                <a:spcPct val="115000"/>
              </a:lnSpc>
              <a:spcBef>
                <a:spcPts val="600"/>
              </a:spcBef>
              <a:spcAft>
                <a:spcPts val="1200"/>
              </a:spcAft>
              <a:buNone/>
            </a:pPr>
            <a:r>
              <a:rPr lang="en" sz="1100" dirty="0">
                <a:solidFill>
                  <a:srgbClr val="0000FF"/>
                </a:solidFill>
                <a:latin typeface="Segoe UI" panose="020B0502040204020203" pitchFamily="34" charset="0"/>
                <a:cs typeface="Segoe UI" panose="020B0502040204020203" pitchFamily="34" charset="0"/>
              </a:rPr>
              <a:t>0.1 &gt;= 4*SD</a:t>
            </a:r>
            <a:r>
              <a:rPr lang="en" sz="1100" baseline="-25000" dirty="0">
                <a:solidFill>
                  <a:srgbClr val="0000FF"/>
                </a:solidFill>
                <a:latin typeface="Segoe UI" panose="020B0502040204020203" pitchFamily="34" charset="0"/>
                <a:cs typeface="Segoe UI" panose="020B0502040204020203" pitchFamily="34" charset="0"/>
              </a:rPr>
              <a:t>sample_mean </a:t>
            </a:r>
            <a:r>
              <a:rPr lang="en" sz="1100" dirty="0">
                <a:solidFill>
                  <a:srgbClr val="0000FF"/>
                </a:solidFill>
                <a:latin typeface="Segoe UI" panose="020B0502040204020203" pitchFamily="34" charset="0"/>
                <a:cs typeface="Segoe UI" panose="020B0502040204020203" pitchFamily="34" charset="0"/>
              </a:rPr>
              <a:t>= 4 * SD</a:t>
            </a:r>
            <a:r>
              <a:rPr lang="en" sz="1100" baseline="-25000" dirty="0">
                <a:solidFill>
                  <a:srgbClr val="0000FF"/>
                </a:solidFill>
                <a:latin typeface="Segoe UI" panose="020B0502040204020203" pitchFamily="34" charset="0"/>
                <a:cs typeface="Segoe UI" panose="020B0502040204020203" pitchFamily="34" charset="0"/>
              </a:rPr>
              <a:t>population </a:t>
            </a:r>
            <a:r>
              <a:rPr lang="en" sz="1100" dirty="0">
                <a:solidFill>
                  <a:srgbClr val="0000FF"/>
                </a:solidFill>
                <a:latin typeface="Segoe UI" panose="020B0502040204020203" pitchFamily="34" charset="0"/>
                <a:cs typeface="Segoe UI" panose="020B0502040204020203" pitchFamily="34" charset="0"/>
              </a:rPr>
              <a:t>/ sqrt(n) </a:t>
            </a:r>
            <a:endParaRPr sz="1100" dirty="0">
              <a:solidFill>
                <a:srgbClr val="0000FF"/>
              </a:solidFill>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None/>
            </a:pPr>
            <a:r>
              <a:rPr lang="en" sz="1100" dirty="0">
                <a:solidFill>
                  <a:srgbClr val="0000FF"/>
                </a:solidFill>
                <a:latin typeface="Segoe UI" panose="020B0502040204020203" pitchFamily="34" charset="0"/>
                <a:cs typeface="Segoe UI" panose="020B0502040204020203" pitchFamily="34" charset="0"/>
              </a:rPr>
              <a:t>Since we don’t know SD</a:t>
            </a:r>
            <a:r>
              <a:rPr lang="en" sz="1100" baseline="-25000" dirty="0">
                <a:solidFill>
                  <a:srgbClr val="0000FF"/>
                </a:solidFill>
                <a:latin typeface="Segoe UI" panose="020B0502040204020203" pitchFamily="34" charset="0"/>
                <a:cs typeface="Segoe UI" panose="020B0502040204020203" pitchFamily="34" charset="0"/>
              </a:rPr>
              <a:t>population</a:t>
            </a:r>
            <a:r>
              <a:rPr lang="en" sz="1100" dirty="0">
                <a:solidFill>
                  <a:srgbClr val="0000FF"/>
                </a:solidFill>
                <a:latin typeface="Segoe UI" panose="020B0502040204020203" pitchFamily="34" charset="0"/>
                <a:cs typeface="Segoe UI" panose="020B0502040204020203" pitchFamily="34" charset="0"/>
              </a:rPr>
              <a:t>, we can take an upper bound. The upper bound is given by 0.5.</a:t>
            </a:r>
          </a:p>
          <a:p>
            <a:pPr marL="0" lvl="0" indent="0" algn="l" rtl="0">
              <a:lnSpc>
                <a:spcPct val="115000"/>
              </a:lnSpc>
              <a:spcBef>
                <a:spcPts val="0"/>
              </a:spcBef>
              <a:spcAft>
                <a:spcPts val="0"/>
              </a:spcAft>
              <a:buNone/>
            </a:pPr>
            <a:endParaRPr lang="en" sz="1100" dirty="0">
              <a:solidFill>
                <a:srgbClr val="0000FF"/>
              </a:solidFill>
              <a:latin typeface="Segoe UI" panose="020B0502040204020203" pitchFamily="34" charset="0"/>
              <a:cs typeface="Segoe UI" panose="020B0502040204020203" pitchFamily="34" charset="0"/>
            </a:endParaRPr>
          </a:p>
          <a:p>
            <a:pPr marL="457200" lvl="1" indent="0">
              <a:lnSpc>
                <a:spcPct val="100000"/>
              </a:lnSpc>
              <a:buNone/>
            </a:pPr>
            <a:r>
              <a:rPr lang="en-US" sz="1100" dirty="0">
                <a:solidFill>
                  <a:srgbClr val="0000FF"/>
                </a:solidFill>
                <a:latin typeface="Segoe UI" panose="020B0502040204020203" pitchFamily="34" charset="0"/>
                <a:cs typeface="Segoe UI" panose="020B0502040204020203" pitchFamily="34" charset="0"/>
              </a:rPr>
              <a:t>0.1 &gt;= 4 * </a:t>
            </a:r>
            <a:r>
              <a:rPr lang="en-US" sz="1100" dirty="0" err="1">
                <a:solidFill>
                  <a:srgbClr val="0000FF"/>
                </a:solidFill>
                <a:latin typeface="Segoe UI" panose="020B0502040204020203" pitchFamily="34" charset="0"/>
                <a:cs typeface="Segoe UI" panose="020B0502040204020203" pitchFamily="34" charset="0"/>
              </a:rPr>
              <a:t>SD</a:t>
            </a:r>
            <a:r>
              <a:rPr lang="en-US" sz="1100" baseline="-25000" dirty="0" err="1">
                <a:solidFill>
                  <a:srgbClr val="0000FF"/>
                </a:solidFill>
                <a:latin typeface="Segoe UI" panose="020B0502040204020203" pitchFamily="34" charset="0"/>
                <a:cs typeface="Segoe UI" panose="020B0502040204020203" pitchFamily="34" charset="0"/>
              </a:rPr>
              <a:t>sample_means</a:t>
            </a:r>
            <a:endParaRPr lang="en-US" sz="1100" baseline="-25000" dirty="0">
              <a:solidFill>
                <a:srgbClr val="0000FF"/>
              </a:solidFill>
              <a:latin typeface="Segoe UI" panose="020B0502040204020203" pitchFamily="34" charset="0"/>
              <a:cs typeface="Segoe UI" panose="020B0502040204020203" pitchFamily="34" charset="0"/>
            </a:endParaRPr>
          </a:p>
          <a:p>
            <a:pPr marL="457200" lvl="0" indent="0" algn="l" rtl="0">
              <a:lnSpc>
                <a:spcPct val="100000"/>
              </a:lnSpc>
              <a:spcBef>
                <a:spcPts val="0"/>
              </a:spcBef>
              <a:spcAft>
                <a:spcPts val="0"/>
              </a:spcAft>
              <a:buClr>
                <a:schemeClr val="dk1"/>
              </a:buClr>
              <a:buSzPts val="1100"/>
              <a:buFont typeface="Arial"/>
              <a:buNone/>
            </a:pPr>
            <a:endParaRPr sz="1100" baseline="-25000" dirty="0">
              <a:solidFill>
                <a:srgbClr val="0000FF"/>
              </a:solidFill>
              <a:latin typeface="Segoe UI" panose="020B0502040204020203" pitchFamily="34" charset="0"/>
              <a:cs typeface="Segoe UI" panose="020B0502040204020203" pitchFamily="34" charset="0"/>
            </a:endParaRPr>
          </a:p>
          <a:p>
            <a:pPr marL="45720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Segoe UI" panose="020B0502040204020203" pitchFamily="34" charset="0"/>
                <a:cs typeface="Segoe UI" panose="020B0502040204020203" pitchFamily="34" charset="0"/>
              </a:rPr>
              <a:t>0.1 &gt;= 4 SD</a:t>
            </a:r>
            <a:r>
              <a:rPr lang="en" sz="1100" baseline="-25000" dirty="0">
                <a:solidFill>
                  <a:srgbClr val="0000FF"/>
                </a:solidFill>
                <a:latin typeface="Segoe UI" panose="020B0502040204020203" pitchFamily="34" charset="0"/>
                <a:cs typeface="Segoe UI" panose="020B0502040204020203" pitchFamily="34" charset="0"/>
              </a:rPr>
              <a:t>population</a:t>
            </a:r>
            <a:r>
              <a:rPr lang="en" sz="1100" dirty="0">
                <a:solidFill>
                  <a:srgbClr val="0000FF"/>
                </a:solidFill>
                <a:latin typeface="Segoe UI" panose="020B0502040204020203" pitchFamily="34" charset="0"/>
                <a:cs typeface="Segoe UI" panose="020B0502040204020203" pitchFamily="34" charset="0"/>
              </a:rPr>
              <a:t> / sqrt(n)</a:t>
            </a:r>
            <a:endParaRPr sz="1100" dirty="0">
              <a:solidFill>
                <a:srgbClr val="0000FF"/>
              </a:solidFill>
              <a:latin typeface="Segoe UI" panose="020B0502040204020203" pitchFamily="34" charset="0"/>
              <a:cs typeface="Segoe UI" panose="020B0502040204020203" pitchFamily="34" charset="0"/>
            </a:endParaRPr>
          </a:p>
          <a:p>
            <a:pPr marL="457200" lvl="0" indent="0" algn="l" rtl="0">
              <a:lnSpc>
                <a:spcPct val="100000"/>
              </a:lnSpc>
              <a:spcBef>
                <a:spcPts val="0"/>
              </a:spcBef>
              <a:spcAft>
                <a:spcPts val="0"/>
              </a:spcAft>
              <a:buClr>
                <a:schemeClr val="dk1"/>
              </a:buClr>
              <a:buSzPts val="1100"/>
              <a:buFont typeface="Arial"/>
              <a:buNone/>
            </a:pPr>
            <a:endParaRPr sz="1100" dirty="0">
              <a:solidFill>
                <a:srgbClr val="0000FF"/>
              </a:solidFill>
              <a:latin typeface="Segoe UI" panose="020B0502040204020203" pitchFamily="34" charset="0"/>
              <a:cs typeface="Segoe UI" panose="020B0502040204020203" pitchFamily="34" charset="0"/>
            </a:endParaRPr>
          </a:p>
          <a:p>
            <a:pPr marL="457200" lvl="0" indent="0" algn="l" rtl="0">
              <a:lnSpc>
                <a:spcPct val="100000"/>
              </a:lnSpc>
              <a:spcBef>
                <a:spcPts val="0"/>
              </a:spcBef>
              <a:spcAft>
                <a:spcPts val="0"/>
              </a:spcAft>
              <a:buClr>
                <a:srgbClr val="000000"/>
              </a:buClr>
              <a:buSzPts val="1400"/>
              <a:buFont typeface="Arial"/>
              <a:buNone/>
            </a:pPr>
            <a:r>
              <a:rPr lang="en" sz="1100" dirty="0">
                <a:solidFill>
                  <a:srgbClr val="0000FF"/>
                </a:solidFill>
                <a:latin typeface="Segoe UI" panose="020B0502040204020203" pitchFamily="34" charset="0"/>
                <a:cs typeface="Segoe UI" panose="020B0502040204020203" pitchFamily="34" charset="0"/>
              </a:rPr>
              <a:t>0.1 &gt;= 4 (.5) / sqrt(n) </a:t>
            </a:r>
            <a:endParaRPr sz="1100" dirty="0">
              <a:solidFill>
                <a:srgbClr val="0000FF"/>
              </a:solidFill>
              <a:latin typeface="Segoe UI" panose="020B0502040204020203" pitchFamily="34" charset="0"/>
              <a:cs typeface="Segoe UI" panose="020B0502040204020203" pitchFamily="34" charset="0"/>
            </a:endParaRPr>
          </a:p>
          <a:p>
            <a:pPr marL="0" lvl="0" indent="0" algn="l" rtl="0">
              <a:lnSpc>
                <a:spcPct val="115000"/>
              </a:lnSpc>
              <a:spcBef>
                <a:spcPts val="1600"/>
              </a:spcBef>
              <a:spcAft>
                <a:spcPts val="0"/>
              </a:spcAft>
              <a:buNone/>
            </a:pPr>
            <a:endParaRPr sz="1400" dirty="0">
              <a:solidFill>
                <a:srgbClr val="0000FF"/>
              </a:solidFill>
              <a:latin typeface="Segoe UI" panose="020B0502040204020203" pitchFamily="34" charset="0"/>
              <a:cs typeface="Segoe UI" panose="020B0502040204020203" pitchFamily="34" charset="0"/>
            </a:endParaRPr>
          </a:p>
          <a:p>
            <a:pPr marL="0" lvl="0" indent="0" algn="l" rtl="0">
              <a:lnSpc>
                <a:spcPct val="115000"/>
              </a:lnSpc>
              <a:spcBef>
                <a:spcPts val="1600"/>
              </a:spcBef>
              <a:spcAft>
                <a:spcPts val="0"/>
              </a:spcAft>
              <a:buNone/>
            </a:pPr>
            <a:endParaRPr sz="1400" dirty="0">
              <a:solidFill>
                <a:srgbClr val="0000FF"/>
              </a:solidFill>
              <a:latin typeface="Segoe UI" panose="020B0502040204020203" pitchFamily="34" charset="0"/>
              <a:cs typeface="Segoe UI" panose="020B0502040204020203" pitchFamily="34" charset="0"/>
            </a:endParaRPr>
          </a:p>
          <a:p>
            <a:pPr marL="0" lvl="0" indent="0" algn="l" rtl="0">
              <a:lnSpc>
                <a:spcPct val="115000"/>
              </a:lnSpc>
              <a:spcBef>
                <a:spcPts val="1600"/>
              </a:spcBef>
              <a:spcAft>
                <a:spcPts val="0"/>
              </a:spcAft>
              <a:buNone/>
            </a:pPr>
            <a:endParaRPr sz="1400"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9219406F-87AF-421D-814A-1E64698E9D4D}"/>
              </a:ext>
            </a:extLst>
          </p:cNvPr>
          <p:cNvSpPr txBox="1"/>
          <p:nvPr/>
        </p:nvSpPr>
        <p:spPr>
          <a:xfrm>
            <a:off x="3178628" y="3605964"/>
            <a:ext cx="4572000" cy="430887"/>
          </a:xfrm>
          <a:prstGeom prst="rect">
            <a:avLst/>
          </a:prstGeom>
          <a:noFill/>
        </p:spPr>
        <p:txBody>
          <a:bodyPr wrap="square">
            <a:spAutoFit/>
          </a:bodyPr>
          <a:lstStyle/>
          <a:p>
            <a:pPr marL="457200" lvl="0" indent="0" algn="l" rtl="0">
              <a:lnSpc>
                <a:spcPct val="100000"/>
              </a:lnSpc>
              <a:spcBef>
                <a:spcPts val="0"/>
              </a:spcBef>
              <a:spcAft>
                <a:spcPts val="0"/>
              </a:spcAft>
              <a:buClr>
                <a:schemeClr val="dk1"/>
              </a:buClr>
              <a:buSzPts val="1100"/>
              <a:buFont typeface="Arial"/>
              <a:buNone/>
            </a:pPr>
            <a:r>
              <a:rPr lang="pt-BR" sz="1100" dirty="0">
                <a:solidFill>
                  <a:srgbClr val="0000FF"/>
                </a:solidFill>
                <a:latin typeface="Segoe UI" panose="020B0502040204020203" pitchFamily="34" charset="0"/>
                <a:cs typeface="Segoe UI" panose="020B0502040204020203" pitchFamily="34" charset="0"/>
              </a:rPr>
              <a:t>Solve for n:          n &gt;= (2/0.1)^2 = 400</a:t>
            </a:r>
          </a:p>
          <a:p>
            <a:pPr marL="457200" lvl="0" indent="0" algn="l" rtl="0">
              <a:lnSpc>
                <a:spcPct val="100000"/>
              </a:lnSpc>
              <a:spcBef>
                <a:spcPts val="0"/>
              </a:spcBef>
              <a:spcAft>
                <a:spcPts val="0"/>
              </a:spcAft>
              <a:buClr>
                <a:schemeClr val="dk1"/>
              </a:buClr>
              <a:buSzPts val="1100"/>
              <a:buFont typeface="Arial"/>
              <a:buNone/>
            </a:pPr>
            <a:r>
              <a:rPr lang="pt-BR" sz="1100" b="1" dirty="0">
                <a:solidFill>
                  <a:srgbClr val="0000FF"/>
                </a:solidFill>
                <a:latin typeface="Segoe UI" panose="020B0502040204020203" pitchFamily="34" charset="0"/>
                <a:cs typeface="Segoe UI" panose="020B0502040204020203" pitchFamily="34" charset="0"/>
              </a:rPr>
              <a:t>		    n &gt;= 400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9" name="Rectangle 148">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Rectangle 150">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3" name="Straight Connector 152">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5" name="Rectangle 15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57" name="Rectangle 156">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Rectangle 158">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Google Shape;194;p33">
            <a:extLst>
              <a:ext uri="{FF2B5EF4-FFF2-40B4-BE49-F238E27FC236}">
                <a16:creationId xmlns:a16="http://schemas.microsoft.com/office/drawing/2014/main" id="{25487A9D-FC59-469B-B03D-11284BEB2DD4}"/>
              </a:ext>
            </a:extLst>
          </p:cNvPr>
          <p:cNvSpPr txBox="1">
            <a:spLocks noGrp="1"/>
          </p:cNvSpPr>
          <p:nvPr>
            <p:ph type="title"/>
          </p:nvPr>
        </p:nvSpPr>
        <p:spPr>
          <a:xfrm>
            <a:off x="6106218" y="171324"/>
            <a:ext cx="3033518" cy="2475864"/>
          </a:xfrm>
          <a:prstGeom prst="rect">
            <a:avLst/>
          </a:prstGeom>
        </p:spPr>
        <p:txBody>
          <a:bodyPr spcFirstLastPara="1" vert="horz" lIns="91440" tIns="45720" rIns="91440" bIns="45720" rtlCol="0" anchor="ctr" anchorCtr="0">
            <a:normAutofit/>
          </a:bodyPr>
          <a:lstStyle/>
          <a:p>
            <a:pPr algn="ctr" defTabSz="914400">
              <a:spcAft>
                <a:spcPts val="600"/>
              </a:spcAft>
              <a:buClrTx/>
            </a:pPr>
            <a:r>
              <a:rPr lang="en-US" b="0" spc="-50" dirty="0">
                <a:solidFill>
                  <a:srgbClr val="FFFFFF"/>
                </a:solidFill>
                <a:latin typeface="Segoe UI" panose="020B0502040204020203" pitchFamily="34" charset="0"/>
                <a:cs typeface="Segoe UI" panose="020B0502040204020203" pitchFamily="34" charset="0"/>
              </a:rPr>
              <a:t>Addition Rule</a:t>
            </a:r>
          </a:p>
        </p:txBody>
      </p:sp>
      <p:sp>
        <p:nvSpPr>
          <p:cNvPr id="10" name="Google Shape;266;p56">
            <a:extLst>
              <a:ext uri="{FF2B5EF4-FFF2-40B4-BE49-F238E27FC236}">
                <a16:creationId xmlns:a16="http://schemas.microsoft.com/office/drawing/2014/main" id="{55353428-6857-417B-B1F1-359C7BE1B62C}"/>
              </a:ext>
            </a:extLst>
          </p:cNvPr>
          <p:cNvSpPr txBox="1">
            <a:spLocks/>
          </p:cNvSpPr>
          <p:nvPr/>
        </p:nvSpPr>
        <p:spPr>
          <a:xfrm>
            <a:off x="261054" y="1144806"/>
            <a:ext cx="5649018" cy="3115473"/>
          </a:xfrm>
          <a:prstGeom prst="rect">
            <a:avLst/>
          </a:prstGeom>
        </p:spPr>
        <p:txBody>
          <a:bodyPr spcFirstLastPara="1" wrap="square" lIns="91425" tIns="91425" rIns="91425" bIns="91425" anchor="t" anchorCtr="0">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If event </a:t>
            </a:r>
            <a:r>
              <a:rPr kumimoji="0" lang="en-US" sz="18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A</a:t>
            </a: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can happen in </a:t>
            </a:r>
            <a:r>
              <a:rPr kumimoji="0" lang="en-US" sz="18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exactly one</a:t>
            </a: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of two ways, then</a:t>
            </a: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marR="0" lvl="0" indent="0" algn="ctr"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P(</a:t>
            </a:r>
            <a:r>
              <a:rPr kumimoji="0" lang="en-US" sz="18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A</a:t>
            </a:r>
            <a:r>
              <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rPr>
              <a:t>)  =   P(first way)  +  P(second way)</a:t>
            </a:r>
          </a:p>
          <a:p>
            <a:pPr marL="0" marR="0" lvl="0" indent="0" algn="ctr"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marR="0" lvl="0" indent="0" algn="l" defTabSz="685800" rtl="0" eaLnBrk="1" fontAlgn="auto" latinLnBrk="0" hangingPunct="1">
              <a:lnSpc>
                <a:spcPct val="90000"/>
              </a:lnSpc>
              <a:spcBef>
                <a:spcPts val="480"/>
              </a:spcBef>
              <a:spcAft>
                <a:spcPts val="0"/>
              </a:spcAft>
              <a:buClr>
                <a:srgbClr val="1CADE4"/>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sym typeface="Arial"/>
            </a:endParaRPr>
          </a:p>
          <a:p>
            <a:pPr marL="0" indent="0">
              <a:spcAft>
                <a:spcPts val="1200"/>
              </a:spcAft>
              <a:buFont typeface="Calibri" panose="020F0502020204030204" pitchFamily="34" charset="0"/>
              <a:buNone/>
            </a:pPr>
            <a:r>
              <a:rPr lang="en-US" sz="1800" dirty="0">
                <a:latin typeface="Segoe UI" panose="020B0502040204020203" pitchFamily="34" charset="0"/>
                <a:ea typeface="Helvetica Neue"/>
                <a:cs typeface="Segoe UI" panose="020B0502040204020203" pitchFamily="34" charset="0"/>
                <a:sym typeface="Helvetica Neue"/>
              </a:rPr>
              <a:t>If I flip a coin three times, what is the probability I get exactly 1 Head?</a:t>
            </a:r>
          </a:p>
          <a:p>
            <a:pPr marL="0" lvl="0" indent="0" algn="l" rtl="0">
              <a:spcBef>
                <a:spcPts val="480"/>
              </a:spcBef>
              <a:spcAft>
                <a:spcPts val="0"/>
              </a:spcAft>
              <a:buNone/>
            </a:pPr>
            <a:r>
              <a:rPr lang="en-US" sz="1800" dirty="0">
                <a:solidFill>
                  <a:srgbClr val="FF0000"/>
                </a:solidFill>
                <a:latin typeface="Segoe UI" panose="020B0502040204020203" pitchFamily="34" charset="0"/>
                <a:ea typeface="Helvetica Neue"/>
                <a:cs typeface="Segoe UI" panose="020B0502040204020203" pitchFamily="34" charset="0"/>
                <a:sym typeface="Helvetica Neue"/>
              </a:rPr>
              <a:t>P(exactly 1 Head) = P(HTT) + P(THT) + P(TTH)</a:t>
            </a:r>
          </a:p>
          <a:p>
            <a:pPr marL="0" lvl="0" indent="0" algn="l" rtl="0">
              <a:spcBef>
                <a:spcPts val="480"/>
              </a:spcBef>
              <a:spcAft>
                <a:spcPts val="0"/>
              </a:spcAft>
              <a:buNone/>
            </a:pPr>
            <a:r>
              <a:rPr lang="en-US" sz="1800" dirty="0">
                <a:solidFill>
                  <a:srgbClr val="FF0000"/>
                </a:solidFill>
                <a:latin typeface="Segoe UI" panose="020B0502040204020203" pitchFamily="34" charset="0"/>
                <a:ea typeface="Helvetica Neue"/>
                <a:cs typeface="Segoe UI" panose="020B0502040204020203" pitchFamily="34" charset="0"/>
                <a:sym typeface="Helvetica Neue"/>
              </a:rPr>
              <a:t>	= (½)(½)(½) + (½)(½)(½) + (½)(½)(½)</a:t>
            </a:r>
          </a:p>
          <a:p>
            <a:pPr marL="0" indent="0">
              <a:spcAft>
                <a:spcPts val="1200"/>
              </a:spcAft>
              <a:buFont typeface="Calibri" panose="020F0502020204030204" pitchFamily="34" charset="0"/>
              <a:buNone/>
            </a:pPr>
            <a:endParaRPr lang="en-US" sz="1800" dirty="0">
              <a:latin typeface="Segoe UI" panose="020B0502040204020203" pitchFamily="34" charset="0"/>
              <a:ea typeface="Helvetica Neue"/>
              <a:cs typeface="Segoe UI" panose="020B0502040204020203" pitchFamily="34" charset="0"/>
              <a:sym typeface="Helvetica Neue"/>
            </a:endParaRPr>
          </a:p>
        </p:txBody>
      </p:sp>
    </p:spTree>
    <p:extLst>
      <p:ext uri="{BB962C8B-B14F-4D97-AF65-F5344CB8AC3E}">
        <p14:creationId xmlns:p14="http://schemas.microsoft.com/office/powerpoint/2010/main" val="365397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9" name="Rectangle 148">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Rectangle 150">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3" name="Straight Connector 152">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5" name="Rectangle 15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57" name="Rectangle 156">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Rectangle 158">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Google Shape;194;p33">
            <a:extLst>
              <a:ext uri="{FF2B5EF4-FFF2-40B4-BE49-F238E27FC236}">
                <a16:creationId xmlns:a16="http://schemas.microsoft.com/office/drawing/2014/main" id="{25487A9D-FC59-469B-B03D-11284BEB2DD4}"/>
              </a:ext>
            </a:extLst>
          </p:cNvPr>
          <p:cNvSpPr txBox="1">
            <a:spLocks noGrp="1"/>
          </p:cNvSpPr>
          <p:nvPr>
            <p:ph type="title"/>
          </p:nvPr>
        </p:nvSpPr>
        <p:spPr>
          <a:xfrm>
            <a:off x="6106218" y="171324"/>
            <a:ext cx="3033518" cy="2475864"/>
          </a:xfrm>
          <a:prstGeom prst="rect">
            <a:avLst/>
          </a:prstGeom>
        </p:spPr>
        <p:txBody>
          <a:bodyPr spcFirstLastPara="1" vert="horz" lIns="91440" tIns="45720" rIns="91440" bIns="45720" rtlCol="0" anchor="ctr" anchorCtr="0">
            <a:normAutofit/>
          </a:bodyPr>
          <a:lstStyle/>
          <a:p>
            <a:pPr algn="ctr" defTabSz="914400">
              <a:spcAft>
                <a:spcPts val="600"/>
              </a:spcAft>
              <a:buClrTx/>
            </a:pPr>
            <a:r>
              <a:rPr lang="en" b="0" dirty="0">
                <a:solidFill>
                  <a:schemeClr val="bg1"/>
                </a:solidFill>
                <a:latin typeface="Segoe UI" panose="020B0502040204020203" pitchFamily="34" charset="0"/>
                <a:cs typeface="Segoe UI" panose="020B0502040204020203" pitchFamily="34" charset="0"/>
              </a:rPr>
              <a:t>With vs. Without Replacement</a:t>
            </a:r>
            <a:endParaRPr lang="en-US" b="0" spc="-50" dirty="0">
              <a:solidFill>
                <a:schemeClr val="bg1"/>
              </a:solidFill>
              <a:latin typeface="Segoe UI" panose="020B0502040204020203" pitchFamily="34" charset="0"/>
              <a:cs typeface="Segoe UI" panose="020B0502040204020203" pitchFamily="34" charset="0"/>
            </a:endParaRPr>
          </a:p>
        </p:txBody>
      </p:sp>
      <p:sp>
        <p:nvSpPr>
          <p:cNvPr id="11" name="Google Shape;150;p26">
            <a:extLst>
              <a:ext uri="{FF2B5EF4-FFF2-40B4-BE49-F238E27FC236}">
                <a16:creationId xmlns:a16="http://schemas.microsoft.com/office/drawing/2014/main" id="{792631A8-B430-434A-9CF6-C3E83AE2A86A}"/>
              </a:ext>
            </a:extLst>
          </p:cNvPr>
          <p:cNvSpPr txBox="1">
            <a:spLocks noGrp="1"/>
          </p:cNvSpPr>
          <p:nvPr>
            <p:ph type="body" idx="1"/>
          </p:nvPr>
        </p:nvSpPr>
        <p:spPr>
          <a:xfrm>
            <a:off x="208430" y="701634"/>
            <a:ext cx="5526742" cy="302226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r>
              <a:rPr lang="en" sz="2000" dirty="0">
                <a:latin typeface="Segoe UI" panose="020B0502040204020203" pitchFamily="34" charset="0"/>
                <a:ea typeface="Helvetica Neue"/>
                <a:cs typeface="Segoe UI" panose="020B0502040204020203" pitchFamily="34" charset="0"/>
                <a:sym typeface="Helvetica Neue"/>
              </a:rPr>
              <a:t>When we sample </a:t>
            </a:r>
            <a:r>
              <a:rPr lang="en" sz="2000" i="1" dirty="0">
                <a:latin typeface="Segoe UI" panose="020B0502040204020203" pitchFamily="34" charset="0"/>
                <a:ea typeface="Helvetica Neue"/>
                <a:cs typeface="Segoe UI" panose="020B0502040204020203" pitchFamily="34" charset="0"/>
                <a:sym typeface="Helvetica Neue"/>
              </a:rPr>
              <a:t>with replacement</a:t>
            </a:r>
            <a:r>
              <a:rPr lang="en" sz="2000" dirty="0">
                <a:latin typeface="Segoe UI" panose="020B0502040204020203" pitchFamily="34" charset="0"/>
                <a:ea typeface="Helvetica Neue"/>
                <a:cs typeface="Segoe UI" panose="020B0502040204020203" pitchFamily="34" charset="0"/>
                <a:sym typeface="Helvetica Neue"/>
              </a:rPr>
              <a:t>, one event does not affect another (independence).</a:t>
            </a:r>
            <a:endParaRPr sz="2000" dirty="0">
              <a:latin typeface="Segoe UI" panose="020B0502040204020203" pitchFamily="34" charset="0"/>
              <a:ea typeface="Helvetica Neue"/>
              <a:cs typeface="Segoe UI" panose="020B0502040204020203" pitchFamily="34" charset="0"/>
              <a:sym typeface="Helvetica Neue"/>
            </a:endParaRPr>
          </a:p>
          <a:p>
            <a:pPr marL="0" lvl="0" indent="0" algn="l" rtl="0">
              <a:spcBef>
                <a:spcPts val="480"/>
              </a:spcBef>
              <a:spcAft>
                <a:spcPts val="0"/>
              </a:spcAft>
              <a:buNone/>
            </a:pPr>
            <a:endParaRPr lang="en-US" sz="2000" dirty="0">
              <a:latin typeface="Segoe UI" panose="020B0502040204020203" pitchFamily="34" charset="0"/>
              <a:ea typeface="Helvetica Neue"/>
              <a:cs typeface="Segoe UI" panose="020B0502040204020203" pitchFamily="34" charset="0"/>
              <a:sym typeface="Helvetica Neue"/>
            </a:endParaRPr>
          </a:p>
          <a:p>
            <a:pPr marL="0" lvl="0" indent="0" algn="l" rtl="0">
              <a:spcBef>
                <a:spcPts val="480"/>
              </a:spcBef>
              <a:spcAft>
                <a:spcPts val="0"/>
              </a:spcAft>
              <a:buNone/>
            </a:pPr>
            <a:endParaRPr sz="2000" dirty="0">
              <a:latin typeface="Segoe UI" panose="020B0502040204020203" pitchFamily="34" charset="0"/>
              <a:ea typeface="Helvetica Neue"/>
              <a:cs typeface="Segoe UI" panose="020B0502040204020203" pitchFamily="34" charset="0"/>
              <a:sym typeface="Helvetica Neue"/>
            </a:endParaRPr>
          </a:p>
          <a:p>
            <a:pPr marL="0" lvl="0" indent="0" algn="l" rtl="0">
              <a:spcBef>
                <a:spcPts val="480"/>
              </a:spcBef>
              <a:spcAft>
                <a:spcPts val="0"/>
              </a:spcAft>
              <a:buNone/>
            </a:pPr>
            <a:r>
              <a:rPr lang="en" sz="2000" dirty="0">
                <a:latin typeface="Segoe UI" panose="020B0502040204020203" pitchFamily="34" charset="0"/>
                <a:ea typeface="Helvetica Neue"/>
                <a:cs typeface="Segoe UI" panose="020B0502040204020203" pitchFamily="34" charset="0"/>
                <a:sym typeface="Helvetica Neue"/>
              </a:rPr>
              <a:t>When we sample </a:t>
            </a:r>
            <a:r>
              <a:rPr lang="en" sz="2000" i="1" dirty="0">
                <a:latin typeface="Segoe UI" panose="020B0502040204020203" pitchFamily="34" charset="0"/>
                <a:ea typeface="Helvetica Neue"/>
                <a:cs typeface="Segoe UI" panose="020B0502040204020203" pitchFamily="34" charset="0"/>
                <a:sym typeface="Helvetica Neue"/>
              </a:rPr>
              <a:t>without replacement</a:t>
            </a:r>
            <a:r>
              <a:rPr lang="en" sz="2000" dirty="0">
                <a:latin typeface="Segoe UI" panose="020B0502040204020203" pitchFamily="34" charset="0"/>
                <a:ea typeface="Helvetica Neue"/>
                <a:cs typeface="Segoe UI" panose="020B0502040204020203" pitchFamily="34" charset="0"/>
                <a:sym typeface="Helvetica Neue"/>
              </a:rPr>
              <a:t>, one event can affect another (dependence). </a:t>
            </a:r>
            <a:endParaRPr sz="2000" dirty="0">
              <a:latin typeface="Segoe UI" panose="020B0502040204020203" pitchFamily="34" charset="0"/>
              <a:ea typeface="Helvetica Neue"/>
              <a:cs typeface="Segoe UI" panose="020B0502040204020203" pitchFamily="34" charset="0"/>
              <a:sym typeface="Helvetica Neue"/>
            </a:endParaRPr>
          </a:p>
          <a:p>
            <a:pPr marL="0" lvl="0" indent="0" algn="l" rtl="0">
              <a:spcBef>
                <a:spcPts val="480"/>
              </a:spcBef>
              <a:spcAft>
                <a:spcPts val="0"/>
              </a:spcAft>
              <a:buNone/>
            </a:pPr>
            <a:endParaRPr dirty="0">
              <a:latin typeface="Segoe UI" panose="020B0502040204020203" pitchFamily="34" charset="0"/>
              <a:ea typeface="Helvetica Neue"/>
              <a:cs typeface="Segoe UI" panose="020B0502040204020203" pitchFamily="34" charset="0"/>
              <a:sym typeface="Helvetica Neue"/>
            </a:endParaRPr>
          </a:p>
        </p:txBody>
      </p:sp>
    </p:spTree>
    <p:extLst>
      <p:ext uri="{BB962C8B-B14F-4D97-AF65-F5344CB8AC3E}">
        <p14:creationId xmlns:p14="http://schemas.microsoft.com/office/powerpoint/2010/main" val="427260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9" name="Rectangle 148">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Rectangle 150">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3" name="Straight Connector 152">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5" name="Rectangle 15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57" name="Rectangle 156">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Rectangle 158">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Google Shape;194;p33">
            <a:extLst>
              <a:ext uri="{FF2B5EF4-FFF2-40B4-BE49-F238E27FC236}">
                <a16:creationId xmlns:a16="http://schemas.microsoft.com/office/drawing/2014/main" id="{25487A9D-FC59-469B-B03D-11284BEB2DD4}"/>
              </a:ext>
            </a:extLst>
          </p:cNvPr>
          <p:cNvSpPr txBox="1">
            <a:spLocks noGrp="1"/>
          </p:cNvSpPr>
          <p:nvPr>
            <p:ph type="title"/>
          </p:nvPr>
        </p:nvSpPr>
        <p:spPr>
          <a:xfrm>
            <a:off x="6106218" y="171324"/>
            <a:ext cx="3033518" cy="2475864"/>
          </a:xfrm>
          <a:prstGeom prst="rect">
            <a:avLst/>
          </a:prstGeom>
        </p:spPr>
        <p:txBody>
          <a:bodyPr spcFirstLastPara="1" vert="horz" lIns="91440" tIns="45720" rIns="91440" bIns="45720" rtlCol="0" anchor="ctr" anchorCtr="0">
            <a:normAutofit/>
          </a:bodyPr>
          <a:lstStyle/>
          <a:p>
            <a:pPr algn="ctr" defTabSz="914400">
              <a:spcAft>
                <a:spcPts val="600"/>
              </a:spcAft>
              <a:buClrTx/>
            </a:pPr>
            <a:r>
              <a:rPr lang="en" b="0" dirty="0">
                <a:solidFill>
                  <a:schemeClr val="bg1"/>
                </a:solidFill>
                <a:latin typeface="Segoe UI" panose="020B0502040204020203" pitchFamily="34" charset="0"/>
                <a:cs typeface="Segoe UI" panose="020B0502040204020203" pitchFamily="34" charset="0"/>
              </a:rPr>
              <a:t>With vs. Without Replacement</a:t>
            </a:r>
            <a:endParaRPr lang="en-US" b="0" spc="-50" dirty="0">
              <a:solidFill>
                <a:schemeClr val="bg1"/>
              </a:solidFill>
              <a:latin typeface="Segoe UI" panose="020B0502040204020203" pitchFamily="34" charset="0"/>
              <a:cs typeface="Segoe UI" panose="020B0502040204020203" pitchFamily="34" charset="0"/>
            </a:endParaRPr>
          </a:p>
        </p:txBody>
      </p:sp>
      <p:sp>
        <p:nvSpPr>
          <p:cNvPr id="12" name="Google Shape;155;p27">
            <a:extLst>
              <a:ext uri="{FF2B5EF4-FFF2-40B4-BE49-F238E27FC236}">
                <a16:creationId xmlns:a16="http://schemas.microsoft.com/office/drawing/2014/main" id="{24A41F36-7AFF-421B-8F3E-C8CA3ECF8E10}"/>
              </a:ext>
            </a:extLst>
          </p:cNvPr>
          <p:cNvSpPr txBox="1">
            <a:spLocks/>
          </p:cNvSpPr>
          <p:nvPr/>
        </p:nvSpPr>
        <p:spPr>
          <a:xfrm>
            <a:off x="387324" y="586481"/>
            <a:ext cx="5440359" cy="3353100"/>
          </a:xfrm>
          <a:prstGeom prst="rect">
            <a:avLst/>
          </a:prstGeom>
          <a:noFill/>
          <a:ln>
            <a:noFill/>
          </a:ln>
        </p:spPr>
        <p:txBody>
          <a:bodyPr spcFirstLastPara="1" vert="horz" wrap="square" lIns="91425" tIns="91425" rIns="91425" bIns="91425" rtlCol="0" anchor="t" anchorCtr="0">
            <a:noAutofit/>
          </a:bodyPr>
          <a:lstStyle>
            <a:lvl1pPr marL="457200" lvl="0" indent="-381000" algn="l" defTabSz="685800" rtl="0" eaLnBrk="1" latinLnBrk="0" hangingPunct="1">
              <a:lnSpc>
                <a:spcPct val="90000"/>
              </a:lnSpc>
              <a:spcBef>
                <a:spcPts val="480"/>
              </a:spcBef>
              <a:spcAft>
                <a:spcPts val="0"/>
              </a:spcAft>
              <a:buClr>
                <a:schemeClr val="accent1"/>
              </a:buClr>
              <a:buSzPts val="24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914400" lvl="1" indent="-381000" algn="l" defTabSz="685800" rtl="0" eaLnBrk="1" latinLnBrk="0" hangingPunct="1">
              <a:lnSpc>
                <a:spcPct val="90000"/>
              </a:lnSpc>
              <a:spcBef>
                <a:spcPts val="0"/>
              </a:spcBef>
              <a:spcAft>
                <a:spcPts val="0"/>
              </a:spcAft>
              <a:buClr>
                <a:schemeClr val="accent1"/>
              </a:buClr>
              <a:buSzPts val="2400"/>
              <a:buFont typeface="Calibri" pitchFamily="34" charset="0"/>
              <a:buChar char="○"/>
              <a:defRPr sz="2400" kern="1200">
                <a:solidFill>
                  <a:schemeClr val="tx1">
                    <a:lumMod val="75000"/>
                    <a:lumOff val="25000"/>
                  </a:schemeClr>
                </a:solidFill>
                <a:latin typeface="+mn-lt"/>
                <a:ea typeface="+mn-ea"/>
                <a:cs typeface="+mn-cs"/>
              </a:defRPr>
            </a:lvl2pPr>
            <a:lvl3pPr marL="1371600" lvl="2" indent="-381000" algn="l" defTabSz="685800" rtl="0" eaLnBrk="1" latinLnBrk="0" hangingPunct="1">
              <a:lnSpc>
                <a:spcPct val="90000"/>
              </a:lnSpc>
              <a:spcBef>
                <a:spcPts val="0"/>
              </a:spcBef>
              <a:spcAft>
                <a:spcPts val="0"/>
              </a:spcAft>
              <a:buClr>
                <a:schemeClr val="accent1"/>
              </a:buClr>
              <a:buSzPts val="2400"/>
              <a:buFont typeface="Calibri" pitchFamily="34" charset="0"/>
              <a:buChar char="■"/>
              <a:defRPr sz="2400" kern="1200">
                <a:solidFill>
                  <a:schemeClr val="tx1">
                    <a:lumMod val="75000"/>
                    <a:lumOff val="25000"/>
                  </a:schemeClr>
                </a:solidFill>
                <a:latin typeface="+mn-lt"/>
                <a:ea typeface="+mn-ea"/>
                <a:cs typeface="+mn-cs"/>
              </a:defRPr>
            </a:lvl3pPr>
            <a:lvl4pPr marL="1828800" lvl="3"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4pPr>
            <a:lvl5pPr marL="2286000" lvl="4"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5pPr>
            <a:lvl6pPr marL="2743200" lvl="5"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6pPr>
            <a:lvl7pPr marL="3200400" lvl="6"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7pPr>
            <a:lvl8pPr marL="3657600" lvl="7"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8pPr>
            <a:lvl9pPr marL="4114800" lvl="8" indent="-342900" algn="l" defTabSz="685800" rtl="0" eaLnBrk="1" latinLnBrk="0" hangingPunct="1">
              <a:lnSpc>
                <a:spcPct val="90000"/>
              </a:lnSpc>
              <a:spcBef>
                <a:spcPts val="0"/>
              </a:spcBef>
              <a:spcAft>
                <a:spcPts val="0"/>
              </a:spcAft>
              <a:buClr>
                <a:schemeClr val="accent1"/>
              </a:buClr>
              <a:buSzPts val="1800"/>
              <a:buFont typeface="Calibri" pitchFamily="34" charset="0"/>
              <a:buChar char="■"/>
              <a:defRPr sz="1800" kern="1200">
                <a:solidFill>
                  <a:schemeClr val="tx1">
                    <a:lumMod val="75000"/>
                    <a:lumOff val="25000"/>
                  </a:schemeClr>
                </a:solidFill>
                <a:latin typeface="+mn-lt"/>
                <a:ea typeface="+mn-ea"/>
                <a:cs typeface="+mn-cs"/>
              </a:defRPr>
            </a:lvl9pPr>
          </a:lstStyle>
          <a:p>
            <a:pPr marL="0" indent="0">
              <a:spcBef>
                <a:spcPts val="1200"/>
              </a:spcBef>
              <a:buFont typeface="Calibri" panose="020F0502020204030204" pitchFamily="34" charset="0"/>
              <a:buNone/>
            </a:pPr>
            <a:r>
              <a:rPr lang="en-US" sz="2000" dirty="0">
                <a:latin typeface="Segoe UI" panose="020B0502040204020203" pitchFamily="34" charset="0"/>
                <a:ea typeface="Helvetica Neue"/>
                <a:cs typeface="Segoe UI" panose="020B0502040204020203" pitchFamily="34" charset="0"/>
                <a:sym typeface="Helvetica Neue"/>
              </a:rPr>
              <a:t>Example: We have 4 blue marbles and 5 red marbles.</a:t>
            </a:r>
          </a:p>
          <a:p>
            <a:pPr>
              <a:spcBef>
                <a:spcPts val="1200"/>
              </a:spcBef>
              <a:buSzPct val="100000"/>
              <a:buFont typeface="Helvetica Neue"/>
              <a:buChar char="●"/>
            </a:pPr>
            <a:r>
              <a:rPr lang="en-US" sz="2000" dirty="0">
                <a:latin typeface="Segoe UI" panose="020B0502040204020203" pitchFamily="34" charset="0"/>
                <a:ea typeface="Helvetica Neue"/>
                <a:cs typeface="Segoe UI" panose="020B0502040204020203" pitchFamily="34" charset="0"/>
                <a:sym typeface="Helvetica Neue"/>
              </a:rPr>
              <a:t>What is the probability that if I draw two marbles with replacement I get one red marble and </a:t>
            </a:r>
            <a:r>
              <a:rPr lang="en-US" sz="2000" i="1" dirty="0">
                <a:latin typeface="Segoe UI" panose="020B0502040204020203" pitchFamily="34" charset="0"/>
                <a:ea typeface="Helvetica Neue"/>
                <a:cs typeface="Segoe UI" panose="020B0502040204020203" pitchFamily="34" charset="0"/>
                <a:sym typeface="Helvetica Neue"/>
              </a:rPr>
              <a:t>then</a:t>
            </a:r>
            <a:r>
              <a:rPr lang="en-US" sz="2000" dirty="0">
                <a:latin typeface="Segoe UI" panose="020B0502040204020203" pitchFamily="34" charset="0"/>
                <a:ea typeface="Helvetica Neue"/>
                <a:cs typeface="Segoe UI" panose="020B0502040204020203" pitchFamily="34" charset="0"/>
                <a:sym typeface="Helvetica Neue"/>
              </a:rPr>
              <a:t> one blue marble? </a:t>
            </a:r>
          </a:p>
          <a:p>
            <a:pPr>
              <a:spcBef>
                <a:spcPts val="1200"/>
              </a:spcBef>
              <a:buSzPct val="100000"/>
              <a:buFont typeface="Helvetica Neue"/>
              <a:buChar char="●"/>
            </a:pPr>
            <a:r>
              <a:rPr lang="en-US" sz="2000" dirty="0">
                <a:latin typeface="Segoe UI" panose="020B0502040204020203" pitchFamily="34" charset="0"/>
                <a:ea typeface="Helvetica Neue"/>
                <a:cs typeface="Segoe UI" panose="020B0502040204020203" pitchFamily="34" charset="0"/>
                <a:sym typeface="Helvetica Neue"/>
              </a:rPr>
              <a:t>What about without replacement?</a:t>
            </a:r>
          </a:p>
        </p:txBody>
      </p:sp>
    </p:spTree>
    <p:extLst>
      <p:ext uri="{BB962C8B-B14F-4D97-AF65-F5344CB8AC3E}">
        <p14:creationId xmlns:p14="http://schemas.microsoft.com/office/powerpoint/2010/main" val="14960772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2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5055</Words>
  <Application>Microsoft Office PowerPoint</Application>
  <PresentationFormat>On-screen Show (16:9)</PresentationFormat>
  <Paragraphs>416</Paragraphs>
  <Slides>64</Slides>
  <Notes>63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64</vt:i4>
      </vt:variant>
    </vt:vector>
  </HeadingPairs>
  <TitlesOfParts>
    <vt:vector size="76" baseType="lpstr">
      <vt:lpstr>Consolas</vt:lpstr>
      <vt:lpstr>Arial</vt:lpstr>
      <vt:lpstr>Open Sans</vt:lpstr>
      <vt:lpstr>Cambria Math</vt:lpstr>
      <vt:lpstr>Helvetica Neue</vt:lpstr>
      <vt:lpstr>Calibri Light</vt:lpstr>
      <vt:lpstr>Courier New</vt:lpstr>
      <vt:lpstr>Calibri</vt:lpstr>
      <vt:lpstr>Bembo</vt:lpstr>
      <vt:lpstr>Segoe UI</vt:lpstr>
      <vt:lpstr>Retrospect</vt:lpstr>
      <vt:lpstr>2_Retrospect</vt:lpstr>
      <vt:lpstr>STOR 120: Foundations of Statistics and Data Science</vt:lpstr>
      <vt:lpstr>Probability</vt:lpstr>
      <vt:lpstr>Probability</vt:lpstr>
      <vt:lpstr>Multiplication Rule</vt:lpstr>
      <vt:lpstr>Multiplication Rule</vt:lpstr>
      <vt:lpstr>Addition Rule</vt:lpstr>
      <vt:lpstr>Addition Rule</vt:lpstr>
      <vt:lpstr>With vs. Without Replacement</vt:lpstr>
      <vt:lpstr>With vs. Without Replacement</vt:lpstr>
      <vt:lpstr>With vs. Without Replacement</vt:lpstr>
      <vt:lpstr>The Complement Rule</vt:lpstr>
      <vt:lpstr>The Complement Rule</vt:lpstr>
      <vt:lpstr>Hypothesis Testing Basics</vt:lpstr>
      <vt:lpstr>Hypothesis Testing:  Terms to Know</vt:lpstr>
      <vt:lpstr>Null &amp; Alternative</vt:lpstr>
      <vt:lpstr>Test Statistic</vt:lpstr>
      <vt:lpstr>P-value</vt:lpstr>
      <vt:lpstr>P-value Code</vt:lpstr>
      <vt:lpstr>P-Value Interpretation</vt:lpstr>
      <vt:lpstr>Practice: Adeel Loses</vt:lpstr>
      <vt:lpstr>Practice: Adeel Loses</vt:lpstr>
      <vt:lpstr>Practice: Adeel Loses </vt:lpstr>
      <vt:lpstr>Practice: Delivery Wait Times</vt:lpstr>
      <vt:lpstr>Practice: Delivery Wait Times</vt:lpstr>
      <vt:lpstr>Practice: Delivery Wait Times</vt:lpstr>
      <vt:lpstr>Practice: Delivery Wait Times</vt:lpstr>
      <vt:lpstr>Practice: Delivery Wait Times</vt:lpstr>
      <vt:lpstr>A/B Testing and Decisions</vt:lpstr>
      <vt:lpstr>A/B Testing</vt:lpstr>
      <vt:lpstr>A/B Testing &amp; Hypothesis Testing</vt:lpstr>
      <vt:lpstr>Fish</vt:lpstr>
      <vt:lpstr>Fish</vt:lpstr>
      <vt:lpstr>Fish</vt:lpstr>
      <vt:lpstr>Fish</vt:lpstr>
      <vt:lpstr>Fish</vt:lpstr>
      <vt:lpstr>Fish</vt:lpstr>
      <vt:lpstr>PowerPoint Presentation</vt:lpstr>
      <vt:lpstr>Bird Nests</vt:lpstr>
      <vt:lpstr>Bird Nests</vt:lpstr>
      <vt:lpstr>PowerPoint Presentation</vt:lpstr>
      <vt:lpstr>PowerPoint Presentation</vt:lpstr>
      <vt:lpstr>Bird Nests</vt:lpstr>
      <vt:lpstr>Bird Nests</vt:lpstr>
      <vt:lpstr>The Bootstrap and CIs </vt:lpstr>
      <vt:lpstr>Bootstrap  </vt:lpstr>
      <vt:lpstr>Bootstrap</vt:lpstr>
      <vt:lpstr>Similarity between HT and Bootstrap CI </vt:lpstr>
      <vt:lpstr>Bootstrap Code  </vt:lpstr>
      <vt:lpstr>Bootstrap Code (Solution)  </vt:lpstr>
      <vt:lpstr>Confidence Intervals</vt:lpstr>
      <vt:lpstr>95% Confidence Intervals</vt:lpstr>
      <vt:lpstr>Is This What a CI Means?</vt:lpstr>
      <vt:lpstr>Using CI for Hypothesis Test</vt:lpstr>
      <vt:lpstr>CI Question</vt:lpstr>
      <vt:lpstr>CI Question Answer</vt:lpstr>
      <vt:lpstr>CI Question Answer</vt:lpstr>
      <vt:lpstr>Central Limit Theorem</vt:lpstr>
      <vt:lpstr>Central Limit Theorem</vt:lpstr>
      <vt:lpstr>Why is CLT useful for CI?</vt:lpstr>
      <vt:lpstr>Confidence Interval Question</vt:lpstr>
      <vt:lpstr>Confidence Interval Question</vt:lpstr>
      <vt:lpstr>Confidence Interval Question</vt:lpstr>
      <vt:lpstr>Confidence Interval Question</vt:lpstr>
      <vt:lpstr>Confidence Interval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2020-10-15T18:14:38Z</dcterms:created>
  <dcterms:modified xsi:type="dcterms:W3CDTF">2021-10-26T16:39:12Z</dcterms:modified>
</cp:coreProperties>
</file>