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65" r:id="rId4"/>
    <p:sldId id="285" r:id="rId5"/>
    <p:sldId id="340" r:id="rId6"/>
    <p:sldId id="317" r:id="rId7"/>
    <p:sldId id="318" r:id="rId8"/>
    <p:sldId id="298" r:id="rId9"/>
    <p:sldId id="324" r:id="rId10"/>
    <p:sldId id="315" r:id="rId11"/>
    <p:sldId id="316" r:id="rId12"/>
    <p:sldId id="319" r:id="rId13"/>
    <p:sldId id="320" r:id="rId14"/>
    <p:sldId id="321" r:id="rId15"/>
    <p:sldId id="326" r:id="rId16"/>
    <p:sldId id="327" r:id="rId17"/>
    <p:sldId id="332" r:id="rId18"/>
    <p:sldId id="339" r:id="rId19"/>
    <p:sldId id="335" r:id="rId20"/>
    <p:sldId id="341" r:id="rId21"/>
    <p:sldId id="342" r:id="rId22"/>
    <p:sldId id="343" r:id="rId23"/>
    <p:sldId id="344" r:id="rId2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66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D6ECD-FE36-4ED9-A055-0DACE662BDE1}" v="5" dt="2021-08-12T14:03:37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80" autoAdjust="0"/>
    <p:restoredTop sz="94541" autoAdjust="0"/>
  </p:normalViewPr>
  <p:slideViewPr>
    <p:cSldViewPr>
      <p:cViewPr varScale="1">
        <p:scale>
          <a:sx n="70" d="100"/>
          <a:sy n="70" d="100"/>
        </p:scale>
        <p:origin x="84" y="8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CE85FEFD-27DB-46EF-BFE0-7A3A141A5842}" type="slidenum">
              <a:rPr lang="en-US" sz="1400">
                <a:solidFill>
                  <a:schemeClr val="tx1"/>
                </a:solidFill>
              </a:rPr>
              <a:pPr/>
              <a:t>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271" indent="-302027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110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354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598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7842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086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329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7574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2 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E54309F-EBD6-4A57-9EBF-31242CF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29087"/>
            <a:ext cx="6096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Chapter 0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	All Chapter 0 exercises</a:t>
            </a:r>
          </a:p>
          <a:p>
            <a:pPr>
              <a:spcBef>
                <a:spcPct val="0"/>
              </a:spcBef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Homework 0 due Monday at 5pm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Distance vs. Introversion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679576" y="1867793"/>
            <a:ext cx="8836025" cy="35702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#These use the mosaic package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tally(~Introvert,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DistanceHome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Introvert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	Extroversion Introversion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38           41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mean(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Distance~Introvert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DistanceHome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Extroversion Introversion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	    365.6026    1288.5939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Distance~Introvert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DistanceHome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	 Extroversion Introversion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	     1094.443     2559.412 </a:t>
            </a:r>
          </a:p>
          <a:p>
            <a:pPr>
              <a:spcBef>
                <a:spcPts val="12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boxplot(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Distance~Introvert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DistanceHome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horizontal=TRUE)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0" y="5899066"/>
            <a:ext cx="9662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 dirty="0"/>
              <a:t>Does Introversion appear to be helpful for predicting Distance? </a:t>
            </a:r>
          </a:p>
        </p:txBody>
      </p:sp>
      <p:sp>
        <p:nvSpPr>
          <p:cNvPr id="4" name="AutoShape 4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://rstudio.stlawu.local:8787/graphics/plot.png?width=451&amp;height=332&amp;randomizer=1378588110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http://rstudio.stlawu.local:8787/graphics/plot.png?width=745&amp;height=511&amp;randomizer=-80010286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Model with a Binary Predictor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4548" y="3124200"/>
            <a:ext cx="8077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where X = Introversion</a:t>
            </a:r>
          </a:p>
          <a:p>
            <a:pPr>
              <a:spcBef>
                <a:spcPct val="0"/>
              </a:spcBef>
            </a:pPr>
            <a:r>
              <a:rPr lang="el-GR" dirty="0"/>
              <a:t>μ</a:t>
            </a:r>
            <a:r>
              <a:rPr lang="en-US" baseline="-25000" dirty="0"/>
              <a:t>1 </a:t>
            </a:r>
            <a:r>
              <a:rPr lang="en-US" dirty="0"/>
              <a:t>= mean distance for Extroverts</a:t>
            </a:r>
          </a:p>
          <a:p>
            <a:pPr>
              <a:spcBef>
                <a:spcPct val="0"/>
              </a:spcBef>
            </a:pPr>
            <a:r>
              <a:rPr lang="el-GR" dirty="0"/>
              <a:t>μ</a:t>
            </a:r>
            <a:r>
              <a:rPr lang="en-US" baseline="-25000" dirty="0"/>
              <a:t>2 </a:t>
            </a:r>
            <a:r>
              <a:rPr lang="en-US" dirty="0"/>
              <a:t>= mean distance for Introverts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64786" y="1900535"/>
                <a:ext cx="47461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charset="0"/>
                        </a:rPr>
                        <m:t>𝑌</m:t>
                      </m:r>
                      <m:r>
                        <a:rPr lang="en-US" sz="6000" i="1">
                          <a:latin typeface="Cambria Math" charset="0"/>
                        </a:rPr>
                        <m:t>=</m:t>
                      </m:r>
                      <m:r>
                        <a:rPr lang="en-US" sz="6000" i="1">
                          <a:latin typeface="Cambria Math" charset="0"/>
                        </a:rPr>
                        <m:t>𝑓</m:t>
                      </m:r>
                      <m:r>
                        <a:rPr lang="en-US" sz="6000" i="1">
                          <a:latin typeface="Cambria Math" charset="0"/>
                        </a:rPr>
                        <m:t>(</m:t>
                      </m:r>
                      <m:r>
                        <a:rPr lang="en-US" sz="6000" i="1">
                          <a:latin typeface="Cambria Math" charset="0"/>
                        </a:rPr>
                        <m:t>𝑋</m:t>
                      </m:r>
                      <m:r>
                        <a:rPr lang="en-US" sz="6000" i="1">
                          <a:latin typeface="Cambria Math" charset="0"/>
                        </a:rPr>
                        <m:t>)+ </m:t>
                      </m:r>
                      <m:r>
                        <a:rPr lang="en-US" sz="6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86" y="1900535"/>
                <a:ext cx="47461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638938" y="5176599"/>
            <a:ext cx="1847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0" y="5257801"/>
            <a:ext cx="91440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696201" y="5638801"/>
            <a:ext cx="63766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38938" y="5165746"/>
                <a:ext cx="6886063" cy="1121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Extroversion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Introversion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38" y="5165746"/>
                <a:ext cx="6886063" cy="112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2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Two-sample T-Test Difference in Means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581400" y="1855304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/>
              <a:t>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l-GR" dirty="0"/>
              <a:t>μ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2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2055320"/>
            <a:ext cx="304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Compare to a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t-distribution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36290" y="4196908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Welch Two Sample t-test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data:  Distance by Introvert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 = -2.1103,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55.025, p-value = 0.03939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-1799.48957   -46.49298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 in group Extroversion mean in group Introversion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365.6026                  1288.5939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05600" y="5692126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What does this mean?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 flipV="1">
            <a:off x="6629400" y="5196594"/>
            <a:ext cx="1143000" cy="59460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4000" y="3553086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Distance~Introvert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DistanceHome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015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357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P-Value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929825"/>
            <a:ext cx="99822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p-value</a:t>
            </a:r>
            <a:r>
              <a:rPr lang="en-US" dirty="0"/>
              <a:t> is the proportion of samples, </a:t>
            </a:r>
            <a:r>
              <a:rPr lang="en-US" i="1" dirty="0"/>
              <a:t>when the H</a:t>
            </a:r>
            <a:r>
              <a:rPr lang="en-US" i="1" baseline="-25000" dirty="0"/>
              <a:t>0</a:t>
            </a:r>
            <a:r>
              <a:rPr lang="en-US" i="1" dirty="0"/>
              <a:t> is true</a:t>
            </a:r>
            <a:r>
              <a:rPr lang="en-US" dirty="0"/>
              <a:t>, that would be as (or more) extreme as the observed sample.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733253"/>
            <a:ext cx="861059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Decision: </a:t>
            </a:r>
            <a:r>
              <a:rPr lang="en-US" sz="3200" dirty="0">
                <a:solidFill>
                  <a:schemeClr val="bg1"/>
                </a:solidFill>
              </a:rPr>
              <a:t>Reject H</a:t>
            </a:r>
            <a:r>
              <a:rPr lang="en-US" sz="3200" baseline="-25000" dirty="0">
                <a:solidFill>
                  <a:schemeClr val="bg1"/>
                </a:solidFill>
              </a:rPr>
              <a:t>0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i="1" dirty="0"/>
              <a:t>only</a:t>
            </a:r>
            <a:r>
              <a:rPr lang="en-US" sz="3200" dirty="0"/>
              <a:t> when the p-value is small.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50292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For distance home the Introvert variable does improve the model significantly? </a:t>
            </a:r>
          </a:p>
        </p:txBody>
      </p:sp>
    </p:spTree>
    <p:extLst>
      <p:ext uri="{BB962C8B-B14F-4D97-AF65-F5344CB8AC3E}">
        <p14:creationId xmlns:p14="http://schemas.microsoft.com/office/powerpoint/2010/main" val="415822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Normality?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3716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two-sample t-test assumes both samples are from normal populations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0960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Does normality look reasonable?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65" y="2133600"/>
            <a:ext cx="608047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5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Domestic Distance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0720" y="1353273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look only at distances that are really “drivable”?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311401"/>
            <a:ext cx="8527774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Domestic=subset(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DistanceHome,Distance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&lt;250)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head(Domestic)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8374" y="3386263"/>
            <a:ext cx="8534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Distance~Introvert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data=Domestic, horizontal=TRUE)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4045816"/>
            <a:ext cx="383809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Domestic Distance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1813" y="1103137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look only at distances that are really “drivable”?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971538"/>
            <a:ext cx="8534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Distance~Introvert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data=Domestic)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920" y="2661359"/>
            <a:ext cx="853440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Distance by Introvert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0.09629,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51.968, p-value = 0.9237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-33.17687  36.52132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in group Extroversion mean in group Introversion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67.16667                   65.49444 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5257801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For distance home (only including students less than 250 miles from home) the Introvert variable does not improve the model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32131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0" y="2514600"/>
            <a:ext cx="396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Review of Inferential Reasoning</a:t>
            </a:r>
          </a:p>
        </p:txBody>
      </p:sp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1743"/>
            <a:ext cx="8107680" cy="5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1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To Get A Stat2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981201"/>
            <a:ext cx="990600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All of the datasets for the Stat2 textbook are stored in an R package called Stat2Data. 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You need to load the Stat2Data package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load an existing dataset, just call it with data( 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BaseballTimes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see what's in the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use View( )  to put in the viewer or head( ) to show the first few cases</a:t>
            </a:r>
          </a:p>
          <a:p>
            <a:pPr>
              <a:spcBef>
                <a:spcPts val="12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BaseballTimes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19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Inference Review: 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26515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look only at distances that are really “drivable”?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514" y="1965429"/>
            <a:ext cx="598131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Domestic=subset(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DistanceHome,Distance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&lt;250)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943600" y="5167314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E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I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4" y="2545974"/>
            <a:ext cx="5427486" cy="41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Distance to Home</a:t>
            </a:r>
          </a:p>
        </p:txBody>
      </p:sp>
      <p:sp>
        <p:nvSpPr>
          <p:cNvPr id="40265" name="Text Box 329"/>
          <p:cNvSpPr txBox="1">
            <a:spLocks noChangeArrowheads="1"/>
          </p:cNvSpPr>
          <p:nvPr/>
        </p:nvSpPr>
        <p:spPr bwMode="auto">
          <a:xfrm>
            <a:off x="1200150" y="1978551"/>
            <a:ext cx="102489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Question: </a:t>
            </a:r>
          </a:p>
          <a:p>
            <a:r>
              <a:rPr lang="en-US" sz="3200" dirty="0"/>
              <a:t>How can we predict the distance from campus to home for Carolina students? </a:t>
            </a:r>
          </a:p>
        </p:txBody>
      </p:sp>
      <p:sp>
        <p:nvSpPr>
          <p:cNvPr id="40266" name="Text Box 330"/>
          <p:cNvSpPr txBox="1">
            <a:spLocks noChangeArrowheads="1"/>
          </p:cNvSpPr>
          <p:nvPr/>
        </p:nvSpPr>
        <p:spPr bwMode="auto">
          <a:xfrm>
            <a:off x="1200150" y="4191000"/>
            <a:ext cx="102489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Data: Estimated distance to home (in miles) for students taking STOR 455 in a previous semester. 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2552700" y="5791200"/>
            <a:ext cx="754380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Predictor variables: Start with </a:t>
            </a:r>
            <a:r>
              <a:rPr lang="en-US" sz="3200" i="1" dirty="0"/>
              <a:t>none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12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Inference Review: 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26515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look only at distances that are really “drivable”?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514" y="1965429"/>
            <a:ext cx="598131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Domestic=subset(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DistanceHome,Distance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&lt;250)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90015-BB98-4FB3-AC67-452CE7F6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2" y="2545974"/>
            <a:ext cx="5338717" cy="4187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387D64-F6BE-4343-8CBA-D83F53A3B937}"/>
              </a:ext>
            </a:extLst>
          </p:cNvPr>
          <p:cNvSpPr txBox="1"/>
          <p:nvPr/>
        </p:nvSpPr>
        <p:spPr>
          <a:xfrm>
            <a:off x="5837629" y="2526970"/>
            <a:ext cx="4936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 93.3% chance that we would receive a samples with a difference as extreme as we did if the null hypothesis is true.</a:t>
            </a:r>
          </a:p>
          <a:p>
            <a:r>
              <a:rPr lang="en-US" sz="2000" dirty="0"/>
              <a:t>p-value = 0.933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E9303649-C6E1-420D-8F36-55C4B6E3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67314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E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I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8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Inference Review: 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26515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look only at distances that are really “drivable”?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514" y="1965429"/>
            <a:ext cx="598131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Domestic=subset(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DistanceHome,Distance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&lt;250)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87D64-F6BE-4343-8CBA-D83F53A3B937}"/>
              </a:ext>
            </a:extLst>
          </p:cNvPr>
          <p:cNvSpPr txBox="1"/>
          <p:nvPr/>
        </p:nvSpPr>
        <p:spPr>
          <a:xfrm>
            <a:off x="5837629" y="2526970"/>
            <a:ext cx="4936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 93.3% chance that we would receive a samples with a difference as extreme as we did if the null hypothesis is true.</a:t>
            </a:r>
          </a:p>
          <a:p>
            <a:r>
              <a:rPr lang="en-US" sz="2000" dirty="0"/>
              <a:t>p-value = 0.933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E9303649-C6E1-420D-8F36-55C4B6E3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67314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E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I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AE070-BA91-4D55-A44E-9924B8C98C76}"/>
              </a:ext>
            </a:extLst>
          </p:cNvPr>
          <p:cNvSpPr txBox="1"/>
          <p:nvPr/>
        </p:nvSpPr>
        <p:spPr>
          <a:xfrm>
            <a:off x="152400" y="2573367"/>
            <a:ext cx="4724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p-value is greater than 0.05, we fail to reject the null hypothesis.</a:t>
            </a:r>
          </a:p>
          <a:p>
            <a:r>
              <a:rPr lang="en-US" sz="2000" dirty="0"/>
              <a:t>There is not evidence to suggest that there is a difference in the number of miles from home Carolina students are (of those students 250 miles or less) based on if they are introverts or extroverts.</a:t>
            </a:r>
          </a:p>
        </p:txBody>
      </p:sp>
    </p:spTree>
    <p:extLst>
      <p:ext uri="{BB962C8B-B14F-4D97-AF65-F5344CB8AC3E}">
        <p14:creationId xmlns:p14="http://schemas.microsoft.com/office/powerpoint/2010/main" val="297916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Domestic Distance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16002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look only at distances that are really “drivable”?</a:t>
            </a:r>
          </a:p>
        </p:txBody>
      </p:sp>
      <p:sp>
        <p:nvSpPr>
          <p:cNvPr id="5" name="Rectangle 4"/>
          <p:cNvSpPr/>
          <p:nvPr/>
        </p:nvSpPr>
        <p:spPr>
          <a:xfrm>
            <a:off x="856307" y="2184403"/>
            <a:ext cx="8534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Distance~Introvert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data=Domestic)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6307" y="2874224"/>
            <a:ext cx="853440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Distance by Introvert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0.09629,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51.968, p-value = 0.9237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-33.17687  36.52132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in group Extroversion mean in group Introversion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67.16667                   65.49444 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5256816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For distance home (only including students less than 250 miles from home) the Introvert variable does not improve the model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392993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Homework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002D0-8915-4E0E-BD78-86806226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10" y="1447800"/>
            <a:ext cx="6682380" cy="52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Constant Model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410493" y="2161629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177480" progId="Equation.3">
                  <p:embed/>
                </p:oleObj>
              </mc:Choice>
              <mc:Fallback>
                <p:oleObj name="Equation" r:id="rId2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493" y="2161629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43600" y="2414041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where </a:t>
            </a:r>
            <a:r>
              <a:rPr lang="en-US" sz="3200" i="1" dirty="0"/>
              <a:t>c</a:t>
            </a:r>
            <a:r>
              <a:rPr lang="en-US" sz="3200" dirty="0"/>
              <a:t> is an (unknown) constant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057400" y="3707961"/>
            <a:ext cx="8305800" cy="2043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Terminology:</a:t>
            </a:r>
          </a:p>
          <a:p>
            <a:r>
              <a:rPr lang="en-US" sz="3200" dirty="0"/>
              <a:t>The constant</a:t>
            </a:r>
            <a:r>
              <a:rPr lang="en-US" sz="3200" i="1" dirty="0"/>
              <a:t> c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bg1"/>
                </a:solidFill>
              </a:rPr>
              <a:t>parameter </a:t>
            </a:r>
            <a:r>
              <a:rPr lang="en-US" sz="3200" dirty="0"/>
              <a:t>of this model.</a:t>
            </a:r>
          </a:p>
          <a:p>
            <a:r>
              <a:rPr lang="en-US" sz="3200" dirty="0"/>
              <a:t>We use data to provide a </a:t>
            </a:r>
            <a:r>
              <a:rPr lang="en-US" sz="3200" dirty="0">
                <a:solidFill>
                  <a:schemeClr val="bg1"/>
                </a:solidFill>
              </a:rPr>
              <a:t>sample estimate</a:t>
            </a:r>
            <a:r>
              <a:rPr lang="en-US" sz="3200" dirty="0"/>
              <a:t> of </a:t>
            </a:r>
            <a:r>
              <a:rPr lang="en-US" sz="3200" i="1" dirty="0"/>
              <a:t>c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857500" y="5958681"/>
                <a:ext cx="6477000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How should we estimate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/>
                  <a:t> from data?</a:t>
                </a:r>
              </a:p>
            </p:txBody>
          </p:sp>
        </mc:Choice>
        <mc:Fallback xmlns="">
          <p:sp>
            <p:nvSpPr>
              <p:cNvPr id="348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0" y="5958681"/>
                <a:ext cx="6477000" cy="579438"/>
              </a:xfrm>
              <a:prstGeom prst="rect">
                <a:avLst/>
              </a:prstGeom>
              <a:blipFill>
                <a:blip r:embed="rId5"/>
                <a:stretch>
                  <a:fillRect l="-2448" t="-14583" r="-471" b="-32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Predicted Value for Response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1752603"/>
            <a:ext cx="1059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Get an </a:t>
            </a:r>
            <a:r>
              <a:rPr lang="en-US" dirty="0">
                <a:solidFill>
                  <a:schemeClr val="bg1"/>
                </a:solidFill>
              </a:rPr>
              <a:t>estimate</a:t>
            </a:r>
            <a:r>
              <a:rPr lang="en-US" dirty="0"/>
              <a:t> for </a:t>
            </a:r>
            <a:r>
              <a:rPr lang="en-US" i="1" dirty="0"/>
              <a:t>Y</a:t>
            </a:r>
            <a:r>
              <a:rPr lang="en-US" dirty="0"/>
              <a:t> using the predictors and the model with estimated parameters.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 Box 4"/>
              <p:cNvSpPr txBox="1">
                <a:spLocks noChangeArrowheads="1"/>
              </p:cNvSpPr>
              <p:nvPr/>
            </p:nvSpPr>
            <p:spPr bwMode="auto">
              <a:xfrm>
                <a:off x="2346960" y="3160215"/>
                <a:ext cx="7543800" cy="661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Notation:</a:t>
                </a:r>
                <a:r>
                  <a:rPr lang="en-US" dirty="0"/>
                  <a:t> The predicted </a:t>
                </a:r>
                <a:r>
                  <a:rPr lang="en-US" i="1" dirty="0"/>
                  <a:t>y</a:t>
                </a:r>
                <a:r>
                  <a:rPr lang="en-US" dirty="0"/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960" y="3160215"/>
                <a:ext cx="7543800" cy="661400"/>
              </a:xfrm>
              <a:prstGeom prst="rect">
                <a:avLst/>
              </a:prstGeom>
              <a:blipFill>
                <a:blip r:embed="rId2"/>
                <a:stretch>
                  <a:fillRect l="-2423" t="-14679" b="-3027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133600" y="48768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3" name="Text Box 8"/>
              <p:cNvSpPr txBox="1">
                <a:spLocks noChangeArrowheads="1"/>
              </p:cNvSpPr>
              <p:nvPr/>
            </p:nvSpPr>
            <p:spPr bwMode="auto">
              <a:xfrm>
                <a:off x="4404360" y="4876803"/>
                <a:ext cx="5486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</a:t>
                </a:r>
                <a:r>
                  <a:rPr lang="en-US" dirty="0"/>
                  <a:t>(sample mean)</a:t>
                </a:r>
              </a:p>
            </p:txBody>
          </p:sp>
        </mc:Choice>
        <mc:Fallback xmlns="">
          <p:sp>
            <p:nvSpPr>
              <p:cNvPr id="308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4360" y="4876803"/>
                <a:ext cx="5486400" cy="646331"/>
              </a:xfrm>
              <a:prstGeom prst="rect">
                <a:avLst/>
              </a:prstGeom>
              <a:blipFill>
                <a:blip r:embed="rId3"/>
                <a:stretch>
                  <a:fillRect t="-15094" r="-1333" b="-33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038603"/>
                <a:ext cx="678180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the constant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603"/>
                <a:ext cx="6781800" cy="598177"/>
              </a:xfrm>
              <a:prstGeom prst="rect">
                <a:avLst/>
              </a:prstGeom>
              <a:blipFill>
                <a:blip r:embed="rId4"/>
                <a:stretch>
                  <a:fillRect l="-233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4419600" y="5663200"/>
                <a:ext cx="6096000" cy="66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dirty="0"/>
                  <a:t>(sample median)</a:t>
                </a:r>
              </a:p>
            </p:txBody>
          </p:sp>
        </mc:Choice>
        <mc:Fallback xmlns="">
          <p:sp>
            <p:nvSpPr>
              <p:cNvPr id="1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5663200"/>
                <a:ext cx="6096000" cy="661400"/>
              </a:xfrm>
              <a:prstGeom prst="rect">
                <a:avLst/>
              </a:prstGeom>
              <a:blipFill>
                <a:blip r:embed="rId5"/>
                <a:stretch>
                  <a:fillRect t="-14679" b="-302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8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842D0-6080-489B-A6AE-BEF158DC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009969"/>
            <a:ext cx="11849100" cy="46166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```{r}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a package needed to use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() function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install packages before first using it for the first time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readr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(mosaic)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DistanceHome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into the environment from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github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DistanceHome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 &lt;-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("https://raw.githubusercontent.com/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JAMcLean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/STOR455/master/data/DistanceHome.csv")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Alternative way to load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(remove # to use)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DistanceHome.csv must be saved in the same folder as this notebook!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#DistanceHome &lt;-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("DistanceHome.csv")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Shows the variables and first 6 cases (by default)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head(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DistanceHome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</a:t>
            </a:r>
            <a:endParaRPr lang="pt-BR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4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141429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Summarize the </a:t>
            </a:r>
            <a:r>
              <a:rPr lang="en-US" sz="3200" i="1" dirty="0"/>
              <a:t>Distance</a:t>
            </a:r>
            <a:r>
              <a:rPr lang="en-US" sz="3200" dirty="0"/>
              <a:t> variable  - Numerical: mean and median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3699809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dataframe$variable_name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mean(DistanceHome$Distance)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median(DistanceHome$Distance)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844.6234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113</a:t>
            </a:r>
          </a:p>
        </p:txBody>
      </p:sp>
    </p:spTree>
    <p:extLst>
      <p:ext uri="{BB962C8B-B14F-4D97-AF65-F5344CB8AC3E}">
        <p14:creationId xmlns:p14="http://schemas.microsoft.com/office/powerpoint/2010/main" val="224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14131"/>
            <a:ext cx="1101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Summarize the </a:t>
            </a:r>
            <a:r>
              <a:rPr lang="en-US" sz="3200" i="1" dirty="0"/>
              <a:t>Distance</a:t>
            </a:r>
            <a:r>
              <a:rPr lang="en-US" sz="3200" dirty="0"/>
              <a:t> variable - Graphical: histogram, boxplot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3600" y="2399347"/>
            <a:ext cx="79248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hist(DistanceHome$Distance)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boxplot(DistanceHome$Distance, horizontal = TRUE)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9C46C-46FA-4845-8C11-9C1C52FA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38503"/>
            <a:ext cx="4735180" cy="2926080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F82B1212-CB0D-4702-85E4-63B032E89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AA74D7-C413-475B-AE0B-23058F926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07" y="3738503"/>
            <a:ext cx="4735183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4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Can we use a predictor to improve the model?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33600" y="2362203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Hours to travel home?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00400" y="3276603"/>
            <a:ext cx="556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See Chapter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4114803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Introvert?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0" y="4876803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Two-sample t-test for a difference in means</a:t>
            </a:r>
          </a:p>
        </p:txBody>
      </p:sp>
    </p:spTree>
    <p:extLst>
      <p:ext uri="{BB962C8B-B14F-4D97-AF65-F5344CB8AC3E}">
        <p14:creationId xmlns:p14="http://schemas.microsoft.com/office/powerpoint/2010/main" val="11406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Mosaic Package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173850"/>
            <a:ext cx="883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General use of “formulas”</a:t>
            </a:r>
          </a:p>
          <a:p>
            <a:pPr marL="514350" indent="-514350">
              <a:buAutoNum type="arabicPeriod"/>
            </a:pPr>
            <a:r>
              <a:rPr lang="en-US" sz="2800" dirty="0"/>
              <a:t>Uses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to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/>
              <a:t>minimize need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dataframe$variable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4852983"/>
            <a:ext cx="830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Distance~Introvert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DistanceHome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5903894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 ~ explanatory</a:t>
            </a:r>
          </a:p>
          <a:p>
            <a:pPr algn="ctr">
              <a:spcBef>
                <a:spcPts val="0"/>
              </a:spcBef>
            </a:pPr>
            <a:r>
              <a:rPr lang="en-US" sz="2800" dirty="0"/>
              <a:t>(formula)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276600" y="5241430"/>
            <a:ext cx="304800" cy="7620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724400" y="5230997"/>
            <a:ext cx="304800" cy="7620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807029" y="431163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2032338"/>
            <a:ext cx="83058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("mosaic")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library(mosaic)</a:t>
            </a:r>
          </a:p>
        </p:txBody>
      </p:sp>
    </p:spTree>
    <p:extLst>
      <p:ext uri="{BB962C8B-B14F-4D97-AF65-F5344CB8AC3E}">
        <p14:creationId xmlns:p14="http://schemas.microsoft.com/office/powerpoint/2010/main" val="4054479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Widescreen</PresentationFormat>
  <Paragraphs>182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2 </vt:lpstr>
      <vt:lpstr>Example: Distance to Home</vt:lpstr>
      <vt:lpstr>Example: Constant Model</vt:lpstr>
      <vt:lpstr>Predicted Value for Response</vt:lpstr>
      <vt:lpstr>A First RStudio Session</vt:lpstr>
      <vt:lpstr>A First RStudio Session</vt:lpstr>
      <vt:lpstr>A First RStudio Session</vt:lpstr>
      <vt:lpstr>Can we use a predictor to improve the model? </vt:lpstr>
      <vt:lpstr>Mosaic Package</vt:lpstr>
      <vt:lpstr>Distance vs. Introversion</vt:lpstr>
      <vt:lpstr>Model with a Binary Predictor</vt:lpstr>
      <vt:lpstr>Two-sample T-Test Difference in Means</vt:lpstr>
      <vt:lpstr>P-Value</vt:lpstr>
      <vt:lpstr>Normality?</vt:lpstr>
      <vt:lpstr>Domestic Distance</vt:lpstr>
      <vt:lpstr>Domestic Distance</vt:lpstr>
      <vt:lpstr>Review of Inferential Reasoning</vt:lpstr>
      <vt:lpstr>To Get A Stat2 Dataset</vt:lpstr>
      <vt:lpstr>Inference Review: Hypothesis Testing</vt:lpstr>
      <vt:lpstr>Inference Review: Hypothesis Testing</vt:lpstr>
      <vt:lpstr>Inference Review: Hypothesis Testing</vt:lpstr>
      <vt:lpstr>Domestic Distance</vt:lpstr>
      <vt:lpstr>Homework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2020-08-11T20:30:15Z</dcterms:created>
  <dcterms:modified xsi:type="dcterms:W3CDTF">2021-08-12T14:07:32Z</dcterms:modified>
</cp:coreProperties>
</file>