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5" r:id="rId3"/>
    <p:sldId id="327" r:id="rId4"/>
    <p:sldId id="326" r:id="rId5"/>
    <p:sldId id="330" r:id="rId6"/>
    <p:sldId id="332" r:id="rId7"/>
    <p:sldId id="335" r:id="rId8"/>
    <p:sldId id="365" r:id="rId9"/>
    <p:sldId id="336" r:id="rId10"/>
    <p:sldId id="339" r:id="rId11"/>
    <p:sldId id="367" r:id="rId12"/>
    <p:sldId id="344" r:id="rId13"/>
    <p:sldId id="345" r:id="rId14"/>
    <p:sldId id="341" r:id="rId15"/>
    <p:sldId id="342" r:id="rId16"/>
    <p:sldId id="346" r:id="rId17"/>
    <p:sldId id="347" r:id="rId18"/>
    <p:sldId id="348" r:id="rId19"/>
    <p:sldId id="368" r:id="rId20"/>
    <p:sldId id="350" r:id="rId21"/>
    <p:sldId id="351" r:id="rId22"/>
    <p:sldId id="352" r:id="rId23"/>
    <p:sldId id="353" r:id="rId24"/>
    <p:sldId id="354" r:id="rId25"/>
    <p:sldId id="355" r:id="rId26"/>
    <p:sldId id="364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EB402-7117-478B-9017-A40B0FB4FE76}" v="1" dt="2021-08-12T14:31:32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12" autoAdjust="0"/>
  </p:normalViewPr>
  <p:slideViewPr>
    <p:cSldViewPr>
      <p:cViewPr varScale="1">
        <p:scale>
          <a:sx n="123" d="100"/>
          <a:sy n="123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2A8F8C2-8A68-4BBF-B14D-1418B68368F3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0437AB8-DDD5-4128-97E9-483FDDC0936F}" type="slidenum">
              <a:rPr lang="en-US" sz="1300">
                <a:solidFill>
                  <a:schemeClr val="tx1"/>
                </a:solidFill>
              </a:rPr>
              <a:pPr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1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19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F555921-AD95-4222-A4A7-E0344E43B627}" type="slidenum">
              <a:rPr lang="en-US" sz="1300">
                <a:solidFill>
                  <a:schemeClr val="tx1"/>
                </a:solidFill>
              </a:rPr>
              <a:pPr/>
              <a:t>21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F555921-AD95-4222-A4A7-E0344E43B627}" type="slidenum">
              <a:rPr lang="en-US" sz="1300">
                <a:solidFill>
                  <a:schemeClr val="tx1"/>
                </a:solidFill>
              </a:rPr>
              <a:pPr/>
              <a:t>22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9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6985-30B0-4885-AC7F-166DA3DD97A8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25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28DAFD8-0277-4D4C-BEAA-6267FBC43881}" type="slidenum">
              <a:rPr lang="en-US" sz="1300">
                <a:solidFill>
                  <a:schemeClr val="tx1"/>
                </a:solidFill>
              </a:rPr>
              <a:pPr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00CCF-428F-43C7-8D44-69ACE4863282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236B876-05A4-4158-BF8B-7107A88C1EE9}" type="slidenum">
              <a:rPr lang="en-US" sz="1300">
                <a:solidFill>
                  <a:schemeClr val="tx1"/>
                </a:solidFill>
              </a:rPr>
              <a:pPr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3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1A049-1B95-49FD-8AAC-EC200C9BC17F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ogebra.org/m/UxJQorB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0800" y="45720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1.1-1.6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#1.3, 5, 7, 9, 15, 17, 21, 23, 25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8213" r="2041"/>
          <a:stretch/>
        </p:blipFill>
        <p:spPr>
          <a:xfrm>
            <a:off x="355600" y="2079767"/>
            <a:ext cx="4224219" cy="302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087818"/>
            <a:ext cx="3762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http://rstudio.stlawu.local:8787/graphics/plot.png?width=527&amp;height=511&amp;randomizer=9589167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599" y="5253335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consistent curvature or non-linear patterns</a:t>
            </a:r>
          </a:p>
        </p:txBody>
      </p:sp>
      <p:pic>
        <p:nvPicPr>
          <p:cNvPr id="7170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A2775E43-7826-4898-A725-1AA95BED6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7342" y="3691103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lightly Frowning Face Emoji (U+1F641)">
            <a:extLst>
              <a:ext uri="{FF2B5EF4-FFF2-40B4-BE49-F238E27FC236}">
                <a16:creationId xmlns:a16="http://schemas.microsoft.com/office/drawing/2014/main" id="{EFCF8872-98A1-4AD2-A304-96269718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77" y="3702334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5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83058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3200400"/>
            <a:ext cx="5577840" cy="34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FE02C0-9C7D-4D5A-82E7-23CEEDAD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97092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1" y="2438400"/>
            <a:ext cx="4402109" cy="327883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79119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Is it Linear?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1231874" y="1540503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Plot </a:t>
            </a:r>
            <a:r>
              <a:rPr lang="en-US" dirty="0"/>
              <a:t>the residuals vs. the predictions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4098539" cy="327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://rstudio.stlawu.local:8787/graphics/plot.png?width=645&amp;height=473&amp;randomizer=138715126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8D396F4A-C2CC-4220-B659-24A81608E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8436" y="4405636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37C7510D-70CC-4879-9DEF-B6B70151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4" y="4405636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More Regression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results of the linear model in a variable: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84915"/>
            <a:ext cx="777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mod1=lm(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799"/>
            <a:ext cx="8534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summary(mod1) 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#gives more information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mod1$residuals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#contains residuals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mod1$fitted.values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#contains fitted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091" y="363968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then access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203005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19200"/>
            <a:ext cx="73152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mod1=lm(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summary(mod1)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Distance ~ Hours, data = Domestic)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-88.892  -4.680   2.172   7.082  26.141 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 on 52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0.9181,	Adjusted R-squared:  0.9165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 on 1 and 52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Summary in R</a:t>
            </a:r>
          </a:p>
        </p:txBody>
      </p:sp>
    </p:spTree>
    <p:extLst>
      <p:ext uri="{BB962C8B-B14F-4D97-AF65-F5344CB8AC3E}">
        <p14:creationId xmlns:p14="http://schemas.microsoft.com/office/powerpoint/2010/main" val="94648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24258"/>
            <a:ext cx="8305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plot(mod1$residuals~mod1$fitted.values)</a:t>
            </a:r>
          </a:p>
          <a:p>
            <a:r>
              <a:rPr lang="is-I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abline(a=0, b=0)</a:t>
            </a:r>
            <a:endParaRPr lang="en-US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45" y="3076523"/>
            <a:ext cx="577091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B4225-ABA9-46BE-BCC4-D55CB4A6E391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CAFBE3C-EC94-4C50-A173-3EBD1947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7901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972" y="2639047"/>
            <a:ext cx="3949399" cy="2694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Is the Variance Constant?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609601" y="1863386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Look at a scatterplot with the regression line drawn on it.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7" y="2639047"/>
            <a:ext cx="3368691" cy="26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09556" y="5714625"/>
            <a:ext cx="57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“fan-shaped</a:t>
            </a:r>
            <a:r>
              <a:rPr lang="en-US"/>
              <a:t>” pattern</a:t>
            </a:r>
            <a:endParaRPr lang="en-US" dirty="0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B6440671-2955-42BD-9FEA-B97D7C7D3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4036920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lightly Frowning Face Emoji (U+1F641)">
            <a:extLst>
              <a:ext uri="{FF2B5EF4-FFF2-40B4-BE49-F238E27FC236}">
                <a16:creationId xmlns:a16="http://schemas.microsoft.com/office/drawing/2014/main" id="{A10FC7F7-744B-49C6-A1DD-340AA71A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99" y="4114800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1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83058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3200400"/>
            <a:ext cx="5577840" cy="34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Single Quantitative Predictor Model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65524" y="1981200"/>
            <a:ext cx="7315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Notation:</a:t>
            </a:r>
            <a:r>
              <a:rPr lang="en-US" dirty="0"/>
              <a:t>    Y = Response variable</a:t>
            </a:r>
          </a:p>
          <a:p>
            <a:pPr>
              <a:spcBef>
                <a:spcPct val="0"/>
              </a:spcBef>
            </a:pPr>
            <a:r>
              <a:rPr lang="en-US" dirty="0"/>
              <a:t>	       X = Predictor variable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33569" y="2878099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Assume (for now) that both Y and X are quantitative variables.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8486"/>
              </p:ext>
            </p:extLst>
          </p:nvPr>
        </p:nvGraphicFramePr>
        <p:xfrm>
          <a:off x="2690769" y="4442991"/>
          <a:ext cx="474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769" y="4442991"/>
                        <a:ext cx="474980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14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9F62C43-6460-4000-80FA-39FEE920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9FAAA-175E-4BD0-A79D-723512847E0B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0EAF6-F16C-4079-AAA9-D8FF221916B7}"/>
              </a:ext>
            </a:extLst>
          </p:cNvPr>
          <p:cNvSpPr txBox="1"/>
          <p:nvPr/>
        </p:nvSpPr>
        <p:spPr>
          <a:xfrm>
            <a:off x="0" y="292512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70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9" y="2590800"/>
            <a:ext cx="3937635" cy="331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3" y="2590800"/>
            <a:ext cx="3937635" cy="3312319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739320" y="1649219"/>
            <a:ext cx="687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a histogram of the residuals 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34" y="2590800"/>
            <a:ext cx="4140398" cy="331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076" y="6055693"/>
            <a:ext cx="707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clear </a:t>
            </a:r>
            <a:r>
              <a:rPr lang="en-US" dirty="0" err="1"/>
              <a:t>skewness</a:t>
            </a:r>
            <a:r>
              <a:rPr lang="en-US" dirty="0"/>
              <a:t> and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8028" y="3240501"/>
            <a:ext cx="2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AutoShape 5" descr="http://rstudio.stlawu.local:8787/graphics/plot.png?width=645&amp;height=473&amp;randomizer=-36685826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Smile Emoji Images, Stock Photos &amp; Vectors | Shutterstock">
            <a:extLst>
              <a:ext uri="{FF2B5EF4-FFF2-40B4-BE49-F238E27FC236}">
                <a16:creationId xmlns:a16="http://schemas.microsoft.com/office/drawing/2014/main" id="{16289433-90CF-4AC1-964D-8631856F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9" b="93750" l="6989" r="89785">
                        <a14:foregroundMark x1="7527" y1="49432" x2="7527" y2="49432"/>
                        <a14:foregroundMark x1="51075" y1="88068" x2="51075" y2="88068"/>
                        <a14:foregroundMark x1="52151" y1="67045" x2="52151" y2="67045"/>
                        <a14:foregroundMark x1="40860" y1="65909" x2="40860" y2="65909"/>
                        <a14:foregroundMark x1="31183" y1="61364" x2="31183" y2="61364"/>
                        <a14:foregroundMark x1="33333" y1="66477" x2="33333" y2="66477"/>
                        <a14:foregroundMark x1="43011" y1="68182" x2="43011" y2="68182"/>
                        <a14:foregroundMark x1="52688" y1="68182" x2="62366" y2="68182"/>
                        <a14:foregroundMark x1="76882" y1="68750" x2="76882" y2="68750"/>
                        <a14:foregroundMark x1="58602" y1="11364" x2="58602" y2="11364"/>
                        <a14:foregroundMark x1="90323" y1="46591" x2="90323" y2="46591"/>
                        <a14:foregroundMark x1="46774" y1="93750" x2="46774" y2="93750"/>
                        <a14:foregroundMark x1="25269" y1="64773" x2="25269" y2="64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9755" y="3176258"/>
            <a:ext cx="72344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lightly Frowning Face Emoji (U+1F641)">
            <a:extLst>
              <a:ext uri="{FF2B5EF4-FFF2-40B4-BE49-F238E27FC236}">
                <a16:creationId xmlns:a16="http://schemas.microsoft.com/office/drawing/2014/main" id="{04936760-8065-462C-90F5-F66ED63D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13" b="92578" l="8594" r="92188">
                        <a14:foregroundMark x1="47266" y1="8203" x2="47266" y2="8203"/>
                        <a14:foregroundMark x1="8594" y1="39063" x2="8594" y2="39063"/>
                        <a14:foregroundMark x1="92578" y1="40234" x2="92578" y2="40234"/>
                        <a14:foregroundMark x1="58594" y1="92578" x2="58594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64" y="3205039"/>
            <a:ext cx="674569" cy="6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4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4" name="AutoShape 5" descr="http://rstudio.stlawu.local:8787/graphics/plot.png?width=645&amp;height=473&amp;randomizer=-36685826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659" y="1818628"/>
            <a:ext cx="59188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mod1$residuals)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59" y="2673625"/>
            <a:ext cx="59188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2420034"/>
            <a:ext cx="6038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Look at a </a:t>
            </a:r>
            <a:r>
              <a:rPr lang="en-US" i="1" dirty="0"/>
              <a:t>normal quantile plot 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3701" y="3791636"/>
            <a:ext cx="64770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Scatterplot of  residuals vs. a “perfect” normal sample.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Straight line ↔ Normal data</a:t>
            </a:r>
          </a:p>
        </p:txBody>
      </p:sp>
    </p:spTree>
    <p:extLst>
      <p:ext uri="{BB962C8B-B14F-4D97-AF65-F5344CB8AC3E}">
        <p14:creationId xmlns:p14="http://schemas.microsoft.com/office/powerpoint/2010/main" val="395098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Are the Residuals Normal?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751901"/>
            <a:ext cx="5943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</a:p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(mod1$residuals)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1" y="3196387"/>
            <a:ext cx="562293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2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0791C5-A2AB-4FF3-9559-3DAB41CA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416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C023F-7AC5-4084-807D-5095DBE25989}"/>
              </a:ext>
            </a:extLst>
          </p:cNvPr>
          <p:cNvSpPr txBox="1"/>
          <p:nvPr/>
        </p:nvSpPr>
        <p:spPr>
          <a:xfrm>
            <a:off x="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D64E3-8F44-4852-BFCE-2DEB41139BB7}"/>
              </a:ext>
            </a:extLst>
          </p:cNvPr>
          <p:cNvSpPr txBox="1"/>
          <p:nvPr/>
        </p:nvSpPr>
        <p:spPr>
          <a:xfrm>
            <a:off x="0" y="292512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C08F1-6AE5-4B29-9BCF-89E1DDE48569}"/>
              </a:ext>
            </a:extLst>
          </p:cNvPr>
          <p:cNvSpPr txBox="1"/>
          <p:nvPr/>
        </p:nvSpPr>
        <p:spPr>
          <a:xfrm>
            <a:off x="21672" y="371469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</a:rPr>
              <a:t>_?_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83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43100" y="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much Variability is Expected?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320" y="1143000"/>
            <a:ext cx="3657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(54, 0, 18.26)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370452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83793"/>
            <a:ext cx="370452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780" y="2133600"/>
            <a:ext cx="370452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780" y="4484408"/>
            <a:ext cx="37045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700" y="151512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3429000"/>
            <a:ext cx="5334000" cy="3124200"/>
            <a:chOff x="768" y="2160"/>
            <a:chExt cx="3360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1" cy="19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8" y="3696"/>
              <a:ext cx="3120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225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48" y="3696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3352800" y="3429000"/>
            <a:ext cx="3276600" cy="21336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 rot="20006962">
            <a:off x="3332328" y="4217244"/>
            <a:ext cx="2996768" cy="672791"/>
            <a:chOff x="1584" y="2004"/>
            <a:chExt cx="1632" cy="1609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6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84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88" y="2580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28" y="267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52" y="291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112" y="248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20" y="20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80" y="32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48" y="243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58000" y="1930618"/>
            <a:ext cx="327818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 line that best summarizes the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0830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Scatterplot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199" y="1358317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</p:txBody>
      </p:sp>
      <p:sp>
        <p:nvSpPr>
          <p:cNvPr id="5" name="AutoShape 2" descr="http://rstudio.stlawu.local:8787/graphics/plot.png?width=534&amp;height=486&amp;randomizer=-101661497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86346"/>
            <a:ext cx="74148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3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Least Square Regression in R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Response~Predictor,data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1" y="2590800"/>
            <a:ext cx="8686799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Distance ~ Hours, data = Domestic)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Hours  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-11.06        59.98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1318" y="6096000"/>
                <a:ext cx="4895763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𝐷𝑖𝑠𝑡𝑎𝑛𝑐𝑒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−11.06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59.98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𝐻𝑜𝑢𝑟𝑠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18" y="6096000"/>
                <a:ext cx="4895763" cy="379206"/>
              </a:xfrm>
              <a:prstGeom prst="rect">
                <a:avLst/>
              </a:prstGeom>
              <a:blipFill>
                <a:blip r:embed="rId3"/>
                <a:stretch>
                  <a:fillRect l="-871" t="-16129" r="-1617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Plot with Fitted Line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83058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mod1=lm(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Distance~Hours,data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=Domestic)</a:t>
            </a:r>
          </a:p>
          <a:p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3200400"/>
            <a:ext cx="5577840" cy="34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4101" y="5876281"/>
            <a:ext cx="517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Interactive Regression Model</a:t>
            </a:r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828281"/>
            <a:ext cx="5683284" cy="28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Widescreen</PresentationFormat>
  <Paragraphs>185</Paragraphs>
  <Slides>26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3</vt:lpstr>
      <vt:lpstr>Single Quantitative Predictor Model</vt:lpstr>
      <vt:lpstr>Simple Linear Model</vt:lpstr>
      <vt:lpstr>Simple Linear Model</vt:lpstr>
      <vt:lpstr>Scatterplot in R</vt:lpstr>
      <vt:lpstr>Least Square Regression in R</vt:lpstr>
      <vt:lpstr>R – Plot with Fitted Line </vt:lpstr>
      <vt:lpstr>Simple Linear Model</vt:lpstr>
      <vt:lpstr>Simple Linear Model- Conditions</vt:lpstr>
      <vt:lpstr>Is it Linear?</vt:lpstr>
      <vt:lpstr>R – Plot with Fitted Line </vt:lpstr>
      <vt:lpstr>Simple Linear Model- Conditions</vt:lpstr>
      <vt:lpstr>Is it Linear?</vt:lpstr>
      <vt:lpstr>More Regression in R</vt:lpstr>
      <vt:lpstr>Model Summary in R</vt:lpstr>
      <vt:lpstr>R – Plot with Fitted Line </vt:lpstr>
      <vt:lpstr>Simple Linear Model- Conditions</vt:lpstr>
      <vt:lpstr>Is the Variance Constant?</vt:lpstr>
      <vt:lpstr>R – Plot with Fitted Line </vt:lpstr>
      <vt:lpstr>Simple Linear Model- Conditions</vt:lpstr>
      <vt:lpstr>Are the Residuals Normal?</vt:lpstr>
      <vt:lpstr>Are the Residuals Normal?</vt:lpstr>
      <vt:lpstr>Are the Residuals Normal?</vt:lpstr>
      <vt:lpstr>Are the Residuals Normal?</vt:lpstr>
      <vt:lpstr>Simple Linear Model- Conditions</vt:lpstr>
      <vt:lpstr>How much Variability is Expected?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2021-08-12T14:31:47Z</dcterms:modified>
</cp:coreProperties>
</file>