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5" r:id="rId3"/>
    <p:sldId id="327" r:id="rId4"/>
    <p:sldId id="326" r:id="rId5"/>
    <p:sldId id="336" r:id="rId6"/>
    <p:sldId id="339" r:id="rId7"/>
    <p:sldId id="345" r:id="rId8"/>
    <p:sldId id="347" r:id="rId9"/>
    <p:sldId id="348" r:id="rId10"/>
    <p:sldId id="350" r:id="rId11"/>
    <p:sldId id="351" r:id="rId12"/>
    <p:sldId id="354" r:id="rId13"/>
    <p:sldId id="355" r:id="rId14"/>
    <p:sldId id="359" r:id="rId15"/>
    <p:sldId id="360" r:id="rId16"/>
    <p:sldId id="361" r:id="rId17"/>
    <p:sldId id="362" r:id="rId18"/>
    <p:sldId id="363" r:id="rId19"/>
    <p:sldId id="369" r:id="rId20"/>
    <p:sldId id="370" r:id="rId21"/>
    <p:sldId id="366" r:id="rId22"/>
    <p:sldId id="367" r:id="rId2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66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86162-4270-4D2C-8120-5CB8C0ABE13B}" v="4" dt="2021-08-25T12:45:09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12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F555921-AD95-4222-A4A7-E0344E43B627}" type="slidenum">
              <a:rPr lang="en-US" sz="1300">
                <a:solidFill>
                  <a:schemeClr val="tx1"/>
                </a:solidFill>
              </a:rPr>
              <a:pPr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33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28DAFD8-0277-4D4C-BEAA-6267FBC43881}" type="slidenum">
              <a:rPr lang="en-US" sz="1300">
                <a:solidFill>
                  <a:schemeClr val="tx1"/>
                </a:solidFill>
              </a:rPr>
              <a:pPr/>
              <a:t>12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42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13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4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4850237-8CC7-4786-8184-765A176DFB0B}" type="slidenum">
              <a:rPr lang="en-US" sz="1300">
                <a:solidFill>
                  <a:schemeClr val="tx1"/>
                </a:solidFill>
              </a:rPr>
              <a:pPr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4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D8B1379-E850-491E-9182-1456E4F20086}" type="slidenum">
              <a:rPr lang="en-US" sz="1300">
                <a:solidFill>
                  <a:schemeClr val="tx1"/>
                </a:solidFill>
              </a:rPr>
              <a:pPr/>
              <a:t>15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73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4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924F0DC9-7B8B-4159-9EA4-9F1FB1A20BC8}" type="slidenum">
              <a:rPr lang="en-US" sz="1300">
                <a:solidFill>
                  <a:schemeClr val="tx1"/>
                </a:solidFill>
              </a:rPr>
              <a:pPr/>
              <a:t>16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66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4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CA2F0D95-15A7-44C6-977C-6E504787DFC4}" type="slidenum">
              <a:rPr lang="en-US" sz="1300">
                <a:solidFill>
                  <a:schemeClr val="tx1"/>
                </a:solidFill>
              </a:rPr>
              <a:pPr/>
              <a:t>17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0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883" indent="-285724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2898" indent="-22858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057" indent="-22858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217" indent="-22858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376" indent="-22858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535" indent="-22858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8695" indent="-22858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5854" indent="-22858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C11373BE-9998-4286-B077-A6CF22C9F418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18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883" indent="-285724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2898" indent="-22858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057" indent="-22858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217" indent="-22858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376" indent="-22858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535" indent="-22858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8695" indent="-22858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5854" indent="-22858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F75C20C-CCB1-4A75-ABC2-4E36DDCA1152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6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B6985-30B0-4885-AC7F-166DA3DD97A8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70ABB-1DD1-43E3-85D5-A9AAAA00E57F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5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236B876-05A4-4158-BF8B-7107A88C1EE9}" type="slidenum">
              <a:rPr lang="en-US" sz="1300">
                <a:solidFill>
                  <a:schemeClr val="tx1"/>
                </a:solidFill>
              </a:rPr>
              <a:pPr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31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2A8F8C2-8A68-4BBF-B14D-1418B68368F3}" type="slidenum">
              <a:rPr lang="en-US" sz="1300">
                <a:solidFill>
                  <a:schemeClr val="tx1"/>
                </a:solidFill>
              </a:rPr>
              <a:pPr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3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2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0437AB8-DDD5-4128-97E9-483FDDC0936F}" type="slidenum">
              <a:rPr lang="en-US" sz="1300">
                <a:solidFill>
                  <a:schemeClr val="tx1"/>
                </a:solidFill>
              </a:rPr>
              <a:pPr/>
              <a:t>9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17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stlawu.edu:3838/stat343/PlanetSlide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4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0" y="4953000"/>
            <a:ext cx="63706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Read: 	1.1-1.4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Exercises: 1.27, 29abc, 31, 32abc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9F62C43-6460-4000-80FA-39FEE9206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70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69" y="2590800"/>
            <a:ext cx="3937635" cy="3312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03" y="2590800"/>
            <a:ext cx="3937635" cy="3312319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Are the Residuals Normal?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739320" y="1649219"/>
            <a:ext cx="6877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at a histogram of the residuals 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34" y="2590800"/>
            <a:ext cx="4140398" cy="331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36076" y="6055693"/>
            <a:ext cx="707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clear </a:t>
            </a:r>
            <a:r>
              <a:rPr lang="en-US" dirty="0" err="1"/>
              <a:t>skewness</a:t>
            </a:r>
            <a:r>
              <a:rPr lang="en-US" dirty="0"/>
              <a:t> and outliers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8028" y="3240501"/>
            <a:ext cx="23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AutoShape 5" descr="http://rstudio.stlawu.local:8787/graphics/plot.png?width=645&amp;height=473&amp;randomizer=-366858261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 descr="Smile Emoji Images, Stock Photos &amp; Vectors | Shutterstock">
            <a:extLst>
              <a:ext uri="{FF2B5EF4-FFF2-40B4-BE49-F238E27FC236}">
                <a16:creationId xmlns:a16="http://schemas.microsoft.com/office/drawing/2014/main" id="{16289433-90CF-4AC1-964D-8631856F3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59" b="93750" l="6989" r="89785">
                        <a14:foregroundMark x1="7527" y1="49432" x2="7527" y2="49432"/>
                        <a14:foregroundMark x1="51075" y1="88068" x2="51075" y2="88068"/>
                        <a14:foregroundMark x1="52151" y1="67045" x2="52151" y2="67045"/>
                        <a14:foregroundMark x1="40860" y1="65909" x2="40860" y2="65909"/>
                        <a14:foregroundMark x1="31183" y1="61364" x2="31183" y2="61364"/>
                        <a14:foregroundMark x1="33333" y1="66477" x2="33333" y2="66477"/>
                        <a14:foregroundMark x1="43011" y1="68182" x2="43011" y2="68182"/>
                        <a14:foregroundMark x1="52688" y1="68182" x2="62366" y2="68182"/>
                        <a14:foregroundMark x1="76882" y1="68750" x2="76882" y2="68750"/>
                        <a14:foregroundMark x1="58602" y1="11364" x2="58602" y2="11364"/>
                        <a14:foregroundMark x1="90323" y1="46591" x2="90323" y2="46591"/>
                        <a14:foregroundMark x1="46774" y1="93750" x2="46774" y2="93750"/>
                        <a14:foregroundMark x1="25269" y1="64773" x2="25269" y2="64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89755" y="3176258"/>
            <a:ext cx="72344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lightly Frowning Face Emoji (U+1F641)">
            <a:extLst>
              <a:ext uri="{FF2B5EF4-FFF2-40B4-BE49-F238E27FC236}">
                <a16:creationId xmlns:a16="http://schemas.microsoft.com/office/drawing/2014/main" id="{04936760-8065-462C-90F5-F66ED63D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813" b="92578" l="8594" r="92188">
                        <a14:foregroundMark x1="47266" y1="8203" x2="47266" y2="8203"/>
                        <a14:foregroundMark x1="8594" y1="39063" x2="8594" y2="39063"/>
                        <a14:foregroundMark x1="92578" y1="40234" x2="92578" y2="40234"/>
                        <a14:foregroundMark x1="58594" y1="92578" x2="58594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64" y="3205039"/>
            <a:ext cx="674569" cy="6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4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Are the Residuals Normal?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751901"/>
            <a:ext cx="5943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qqnorm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(mod1$residuals)</a:t>
            </a:r>
          </a:p>
          <a:p>
            <a:pPr>
              <a:spcBef>
                <a:spcPts val="0"/>
              </a:spcBef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qqline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(mod1$residuals)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1" y="3196387"/>
            <a:ext cx="562293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2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60791C5-A2AB-4FF3-9559-3DAB41CA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</a:p>
          <a:p>
            <a:pPr>
              <a:buFont typeface="+mj-lt"/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5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55383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12192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What to do when regression assumptions are violated?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7848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</a:rPr>
              <a:t>Examples:</a:t>
            </a:r>
            <a:endParaRPr lang="en-US" dirty="0"/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Nonlinear patterns in residuals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Heteroscedasticity (</a:t>
            </a:r>
            <a:r>
              <a:rPr lang="en-US" dirty="0" err="1"/>
              <a:t>nonconstant</a:t>
            </a:r>
            <a:r>
              <a:rPr lang="en-US" dirty="0"/>
              <a:t> variance)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Lack of normality in residuals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Outliers: influential points, large residuals</a:t>
            </a:r>
          </a:p>
        </p:txBody>
      </p:sp>
    </p:spTree>
    <p:extLst>
      <p:ext uri="{BB962C8B-B14F-4D97-AF65-F5344CB8AC3E}">
        <p14:creationId xmlns:p14="http://schemas.microsoft.com/office/powerpoint/2010/main" val="299488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Data Transformations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7162800" cy="3937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 marL="677863" indent="-677863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Can be used to:</a:t>
            </a:r>
          </a:p>
          <a:p>
            <a:pPr>
              <a:buFontTx/>
              <a:buAutoNum type="alphaLcParenBoth"/>
            </a:pPr>
            <a:r>
              <a:rPr lang="en-US" sz="3600" dirty="0"/>
              <a:t>Address non-linear patterns</a:t>
            </a:r>
          </a:p>
          <a:p>
            <a:pPr>
              <a:buFontTx/>
              <a:buAutoNum type="alphaLcParenBoth"/>
            </a:pPr>
            <a:r>
              <a:rPr lang="en-US" sz="3600" dirty="0"/>
              <a:t>Stabilize variance</a:t>
            </a:r>
          </a:p>
          <a:p>
            <a:pPr>
              <a:buFontTx/>
              <a:buAutoNum type="alphaLcParenBoth"/>
            </a:pPr>
            <a:r>
              <a:rPr lang="en-US" sz="3600" dirty="0"/>
              <a:t>Remove skewness from residuals</a:t>
            </a:r>
          </a:p>
          <a:p>
            <a:pPr>
              <a:buFontTx/>
              <a:buAutoNum type="alphaLcParenBoth"/>
            </a:pPr>
            <a:r>
              <a:rPr lang="en-US" sz="3600" dirty="0"/>
              <a:t>Minimize effects of outliers</a:t>
            </a:r>
          </a:p>
        </p:txBody>
      </p:sp>
    </p:spTree>
    <p:extLst>
      <p:ext uri="{BB962C8B-B14F-4D97-AF65-F5344CB8AC3E}">
        <p14:creationId xmlns:p14="http://schemas.microsoft.com/office/powerpoint/2010/main" val="206647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Common Transformations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533400" y="1473650"/>
            <a:ext cx="891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For either the response (</a:t>
            </a:r>
            <a:r>
              <a:rPr lang="en-US" sz="3600" i="1" dirty="0">
                <a:solidFill>
                  <a:schemeClr val="bg1"/>
                </a:solidFill>
              </a:rPr>
              <a:t>Y</a:t>
            </a:r>
            <a:r>
              <a:rPr lang="en-US" sz="3600" dirty="0">
                <a:solidFill>
                  <a:schemeClr val="bg1"/>
                </a:solidFill>
              </a:rPr>
              <a:t>) or predictor (</a:t>
            </a:r>
            <a:r>
              <a:rPr lang="en-US" sz="3600" i="1" dirty="0">
                <a:solidFill>
                  <a:schemeClr val="bg1"/>
                </a:solidFill>
              </a:rPr>
              <a:t>X</a:t>
            </a:r>
            <a:r>
              <a:rPr lang="en-US" sz="3600" dirty="0">
                <a:solidFill>
                  <a:schemeClr val="bg1"/>
                </a:solidFill>
              </a:rPr>
              <a:t>)...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524000" y="2362200"/>
            <a:ext cx="358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Logarithm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1447800" y="3048000"/>
            <a:ext cx="358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Square root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990600" y="3886200"/>
            <a:ext cx="358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Exponentiation</a:t>
            </a: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1066800" y="4800600"/>
            <a:ext cx="358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Power function</a:t>
            </a: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1295400" y="5562600"/>
            <a:ext cx="358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Reciprocal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32737" y="2351689"/>
                <a:ext cx="27325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l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𝑜𝑔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37" y="2351689"/>
                <a:ext cx="273257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19752" y="3035082"/>
                <a:ext cx="2375338" cy="639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rad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52" y="3035082"/>
                <a:ext cx="2375338" cy="639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25012" y="3947033"/>
                <a:ext cx="2375338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Y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012" y="3947033"/>
                <a:ext cx="2375338" cy="5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32737" y="4786168"/>
                <a:ext cx="23753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37" y="4786168"/>
                <a:ext cx="237533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0" y="5651481"/>
                <a:ext cx="23753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→1/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51481"/>
                <a:ext cx="237533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45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  <a:hlinkClick r:id="rId3"/>
              </a:rPr>
              <a:t>Example: Planets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990600" y="1894106"/>
            <a:ext cx="6858000" cy="427809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Y = Length of the “year” for planets</a:t>
            </a:r>
          </a:p>
          <a:p>
            <a:r>
              <a:rPr lang="en-US" dirty="0"/>
              <a:t>X = Distance from the sun</a:t>
            </a:r>
          </a:p>
          <a:p>
            <a:pPr algn="ctr">
              <a:spcBef>
                <a:spcPct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Try scatterplots and LM with</a:t>
            </a:r>
          </a:p>
          <a:p>
            <a:pPr algn="ctr">
              <a:spcBef>
                <a:spcPct val="0"/>
              </a:spcBef>
            </a:pPr>
            <a:r>
              <a:rPr lang="en-US" dirty="0"/>
              <a:t>Year vs. Distance</a:t>
            </a:r>
          </a:p>
          <a:p>
            <a:pPr algn="ctr">
              <a:spcBef>
                <a:spcPct val="0"/>
              </a:spcBef>
            </a:pPr>
            <a:r>
              <a:rPr lang="en-US" dirty="0"/>
              <a:t>log(Year) vs. Distance</a:t>
            </a:r>
          </a:p>
          <a:p>
            <a:pPr algn="ctr">
              <a:spcBef>
                <a:spcPct val="0"/>
              </a:spcBef>
            </a:pPr>
            <a:r>
              <a:rPr lang="en-US" dirty="0"/>
              <a:t>Year vs. log(Distance)</a:t>
            </a:r>
          </a:p>
          <a:p>
            <a:pPr algn="ctr">
              <a:spcBef>
                <a:spcPct val="0"/>
              </a:spcBef>
            </a:pPr>
            <a:r>
              <a:rPr lang="en-US" dirty="0"/>
              <a:t>log(Year) vs. log(Distance)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6172200"/>
            <a:ext cx="800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transformation gives the best linearity? </a:t>
            </a:r>
          </a:p>
        </p:txBody>
      </p:sp>
    </p:spTree>
    <p:extLst>
      <p:ext uri="{BB962C8B-B14F-4D97-AF65-F5344CB8AC3E}">
        <p14:creationId xmlns:p14="http://schemas.microsoft.com/office/powerpoint/2010/main" val="120930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Planet Transformations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" t="6638" r="938"/>
          <a:stretch/>
        </p:blipFill>
        <p:spPr>
          <a:xfrm>
            <a:off x="594557" y="1447800"/>
            <a:ext cx="3230486" cy="2561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136" r="972"/>
          <a:stretch/>
        </p:blipFill>
        <p:spPr>
          <a:xfrm>
            <a:off x="4320773" y="1461448"/>
            <a:ext cx="3229349" cy="2547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7101" r="101"/>
          <a:stretch/>
        </p:blipFill>
        <p:spPr>
          <a:xfrm>
            <a:off x="594558" y="4160500"/>
            <a:ext cx="3257781" cy="2548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-1" t="6713" r="-257"/>
          <a:stretch/>
        </p:blipFill>
        <p:spPr>
          <a:xfrm>
            <a:off x="4320772" y="4149858"/>
            <a:ext cx="3269466" cy="25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55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Fitting the Planet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1447800"/>
                <a:ext cx="8510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log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600" i="1">
                          <a:latin typeface="Cambria Math"/>
                        </a:rPr>
                        <m:t>𝑌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𝑒𝑎𝑟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log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47800"/>
                <a:ext cx="851024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5801" y="2212167"/>
            <a:ext cx="8640171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log(Year) ~ log(Distance), data = Planets)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(Intercept)  log(Distance) 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-0.003434       1.502061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4334578"/>
                <a:ext cx="9144000" cy="48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=−0.0034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+1.502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34578"/>
                <a:ext cx="9144000" cy="483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5801" y="5036961"/>
            <a:ext cx="289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Exponentiate</a:t>
            </a:r>
            <a:r>
              <a:rPr lang="en-US" dirty="0"/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0601" y="5709910"/>
                <a:ext cx="6997700" cy="478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𝑌𝑒𝑎𝑟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−0.0034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+1.502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5709910"/>
                <a:ext cx="6997700" cy="47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85" y="6285223"/>
                <a:ext cx="4343400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0.997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1.502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85" y="6285223"/>
                <a:ext cx="4343400" cy="465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42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Single Quantitative Predictor Model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265524" y="1981200"/>
            <a:ext cx="73152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Notation:</a:t>
            </a:r>
            <a:r>
              <a:rPr lang="en-US" dirty="0"/>
              <a:t>    Y = Response variable</a:t>
            </a:r>
          </a:p>
          <a:p>
            <a:pPr>
              <a:spcBef>
                <a:spcPct val="0"/>
              </a:spcBef>
            </a:pPr>
            <a:r>
              <a:rPr lang="en-US" dirty="0"/>
              <a:t>	       X = Predictor variable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233569" y="2878099"/>
            <a:ext cx="754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/>
              <a:t>Assume (for now) that both Y and X are quantitative variables.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298486"/>
              </p:ext>
            </p:extLst>
          </p:nvPr>
        </p:nvGraphicFramePr>
        <p:xfrm>
          <a:off x="2690769" y="4442991"/>
          <a:ext cx="4749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769" y="4442991"/>
                        <a:ext cx="4749800" cy="1082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14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65" y="2514600"/>
            <a:ext cx="4846320" cy="4076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579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Fitting the Planet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850" y="1524000"/>
            <a:ext cx="79293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Year~Distance,data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=Planets)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curve(0.996566*(x^1.5020611), add=TRUE)</a:t>
            </a:r>
          </a:p>
        </p:txBody>
      </p:sp>
    </p:spTree>
    <p:extLst>
      <p:ext uri="{BB962C8B-B14F-4D97-AF65-F5344CB8AC3E}">
        <p14:creationId xmlns:p14="http://schemas.microsoft.com/office/powerpoint/2010/main" val="2473657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Mammal Species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057400" y="1600201"/>
            <a:ext cx="7772400" cy="1311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Y = Number of mammal species on an island</a:t>
            </a:r>
          </a:p>
          <a:p>
            <a:r>
              <a:rPr lang="en-US" dirty="0"/>
              <a:t>X = Area of the island</a:t>
            </a:r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1981200" y="28194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Data on fourteen islands in Southeast Asia are stored in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</a:rPr>
              <a:t>SpeciesArea</a:t>
            </a:r>
            <a:r>
              <a:rPr lang="en-US" b="1" dirty="0"/>
              <a:t> </a:t>
            </a:r>
            <a:r>
              <a:rPr lang="en-US" dirty="0"/>
              <a:t>(in Stats2Data)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3962400"/>
            <a:ext cx="76962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SpeciesArea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SpeciesArea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Name   Area Species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logArea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logSpecies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Borneo 743244     129 13.51880    4.85981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Sumatra 473607     126 13.06810    4.83628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   Java 125628      78 11.74110    4.35671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 Bangka  11964      38  9.38966    3.63759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Bunguran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1594      24  7.37400    3.17805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Banggi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450      18  6.10925    2.89037</a:t>
            </a:r>
          </a:p>
        </p:txBody>
      </p:sp>
    </p:spTree>
    <p:extLst>
      <p:ext uri="{BB962C8B-B14F-4D97-AF65-F5344CB8AC3E}">
        <p14:creationId xmlns:p14="http://schemas.microsoft.com/office/powerpoint/2010/main" val="4125592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47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0700" y="151512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Single quantitative predictor</a:t>
            </a:r>
          </a:p>
          <a:p>
            <a:r>
              <a:rPr lang="en-US" dirty="0"/>
              <a:t>Y = Quantitative response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057400" y="3429000"/>
            <a:ext cx="5334000" cy="3124200"/>
            <a:chOff x="768" y="2160"/>
            <a:chExt cx="3360" cy="196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344" y="2160"/>
              <a:ext cx="1" cy="196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08" y="3696"/>
              <a:ext cx="3120" cy="1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68" y="2256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648" y="3696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 bwMode="auto">
          <a:xfrm flipV="1">
            <a:off x="3352800" y="3429000"/>
            <a:ext cx="3276600" cy="21336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20"/>
          <p:cNvGrpSpPr>
            <a:grpSpLocks/>
          </p:cNvGrpSpPr>
          <p:nvPr/>
        </p:nvGrpSpPr>
        <p:grpSpPr bwMode="auto">
          <a:xfrm rot="20006962">
            <a:off x="3332328" y="4217244"/>
            <a:ext cx="2996768" cy="672791"/>
            <a:chOff x="1584" y="2004"/>
            <a:chExt cx="1632" cy="1609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016" y="3012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584" y="3012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688" y="2580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928" y="267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352" y="291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112" y="248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120" y="200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1680" y="320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448" y="243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58000" y="1930618"/>
            <a:ext cx="3278188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a line that best summarizes the trend in the data.</a:t>
            </a:r>
          </a:p>
        </p:txBody>
      </p:sp>
    </p:spTree>
    <p:extLst>
      <p:ext uri="{BB962C8B-B14F-4D97-AF65-F5344CB8AC3E}">
        <p14:creationId xmlns:p14="http://schemas.microsoft.com/office/powerpoint/2010/main" val="108307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Simple Linear Model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295400" y="2212208"/>
            <a:ext cx="7239000" cy="2169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4400" dirty="0">
                <a:solidFill>
                  <a:srgbClr val="FF0000"/>
                </a:solidFill>
              </a:rPr>
              <a:t>           </a:t>
            </a:r>
            <a:r>
              <a:rPr lang="en-US" sz="5400" dirty="0">
                <a:solidFill>
                  <a:schemeClr val="accent2"/>
                </a:solidFill>
              </a:rPr>
              <a:t>Y = 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en-US" sz="5400" baseline="-25000" dirty="0">
                <a:solidFill>
                  <a:schemeClr val="accent2"/>
                </a:solidFill>
                <a:sym typeface="Symbol" pitchFamily="18" charset="2"/>
              </a:rPr>
              <a:t>o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 + </a:t>
            </a:r>
            <a:r>
              <a:rPr lang="en-US" sz="5400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X + 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48132" name="AutoShape 4"/>
          <p:cNvSpPr>
            <a:spLocks/>
          </p:cNvSpPr>
          <p:nvPr/>
        </p:nvSpPr>
        <p:spPr bwMode="auto">
          <a:xfrm>
            <a:off x="1524000" y="3660008"/>
            <a:ext cx="1828800" cy="584775"/>
          </a:xfrm>
          <a:prstGeom prst="borderCallout1">
            <a:avLst>
              <a:gd name="adj1" fmla="val 17954"/>
              <a:gd name="adj2" fmla="val 104167"/>
              <a:gd name="adj3" fmla="val -84537"/>
              <a:gd name="adj4" fmla="val 144792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intercept</a:t>
            </a:r>
            <a:endParaRPr lang="en-US" sz="4400" dirty="0"/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3810000" y="3964808"/>
            <a:ext cx="1295400" cy="584775"/>
          </a:xfrm>
          <a:prstGeom prst="borderCallout1">
            <a:avLst>
              <a:gd name="adj1" fmla="val 17954"/>
              <a:gd name="adj2" fmla="val 105884"/>
              <a:gd name="adj3" fmla="val -141398"/>
              <a:gd name="adj4" fmla="val 135296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slope</a:t>
            </a:r>
            <a:endParaRPr lang="en-US" sz="4400"/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>
            <a:off x="7924800" y="1983607"/>
            <a:ext cx="1676400" cy="1077218"/>
          </a:xfrm>
          <a:prstGeom prst="borderCallout1">
            <a:avLst>
              <a:gd name="adj1" fmla="val 10171"/>
              <a:gd name="adj2" fmla="val -4546"/>
              <a:gd name="adj3" fmla="val 51838"/>
              <a:gd name="adj4" fmla="val -22917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random error</a:t>
            </a:r>
            <a:endParaRPr lang="en-US" sz="4400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362200" y="4878594"/>
            <a:ext cx="7772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/>
              <a:t>Assume:  </a:t>
            </a:r>
            <a:r>
              <a:rPr lang="en-US">
                <a:sym typeface="Symbol" pitchFamily="18" charset="2"/>
              </a:rPr>
              <a:t> ~ N( 0, 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 and independent</a:t>
            </a:r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400300" y="5609638"/>
            <a:ext cx="7848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dirty="0"/>
              <a:t>Three parameters to estimate: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,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, 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138" name="AutoShape 10"/>
          <p:cNvSpPr>
            <a:spLocks/>
          </p:cNvSpPr>
          <p:nvPr/>
        </p:nvSpPr>
        <p:spPr bwMode="auto">
          <a:xfrm>
            <a:off x="609600" y="1945866"/>
            <a:ext cx="1828800" cy="584775"/>
          </a:xfrm>
          <a:prstGeom prst="borderCallout1">
            <a:avLst>
              <a:gd name="adj1" fmla="val 17954"/>
              <a:gd name="adj2" fmla="val 104167"/>
              <a:gd name="adj3" fmla="val 92519"/>
              <a:gd name="adj4" fmla="val 126477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response</a:t>
            </a:r>
            <a:endParaRPr lang="en-US" sz="4400" dirty="0"/>
          </a:p>
        </p:txBody>
      </p:sp>
      <p:sp>
        <p:nvSpPr>
          <p:cNvPr id="48139" name="AutoShape 11"/>
          <p:cNvSpPr>
            <a:spLocks/>
          </p:cNvSpPr>
          <p:nvPr/>
        </p:nvSpPr>
        <p:spPr bwMode="auto">
          <a:xfrm>
            <a:off x="6400800" y="3660008"/>
            <a:ext cx="1828800" cy="584775"/>
          </a:xfrm>
          <a:prstGeom prst="borderCallout1">
            <a:avLst>
              <a:gd name="adj1" fmla="val 10171"/>
              <a:gd name="adj2" fmla="val -4167"/>
              <a:gd name="adj3" fmla="val -103954"/>
              <a:gd name="adj4" fmla="val -4343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predictor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7112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27BFC1A-CB28-40F0-8CE9-8AC887A8B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Zero Mean: </a:t>
            </a:r>
            <a:r>
              <a:rPr lang="en-US" dirty="0">
                <a:solidFill>
                  <a:srgbClr val="FFFF66"/>
                </a:solidFill>
              </a:rPr>
              <a:t>The distribution of the errors is centered at zero.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71242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8213" r="2041"/>
          <a:stretch/>
        </p:blipFill>
        <p:spPr>
          <a:xfrm>
            <a:off x="355600" y="2079767"/>
            <a:ext cx="4224219" cy="302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Is it Linear?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2087818"/>
            <a:ext cx="37623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 descr="http://rstudio.stlawu.local:8787/graphics/plot.png?width=527&amp;height=511&amp;randomizer=9589167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5599" y="5253335"/>
            <a:ext cx="833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consistent curvature or non-linear patterns</a:t>
            </a:r>
          </a:p>
        </p:txBody>
      </p:sp>
      <p:pic>
        <p:nvPicPr>
          <p:cNvPr id="7170" name="Picture 2" descr="Smile Emoji Images, Stock Photos &amp; Vectors | Shutterstock">
            <a:extLst>
              <a:ext uri="{FF2B5EF4-FFF2-40B4-BE49-F238E27FC236}">
                <a16:creationId xmlns:a16="http://schemas.microsoft.com/office/drawing/2014/main" id="{A2775E43-7826-4898-A725-1AA95BED6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9" b="93750" l="6989" r="89785">
                        <a14:foregroundMark x1="7527" y1="49432" x2="7527" y2="49432"/>
                        <a14:foregroundMark x1="51075" y1="88068" x2="51075" y2="88068"/>
                        <a14:foregroundMark x1="52151" y1="67045" x2="52151" y2="67045"/>
                        <a14:foregroundMark x1="40860" y1="65909" x2="40860" y2="65909"/>
                        <a14:foregroundMark x1="31183" y1="61364" x2="31183" y2="61364"/>
                        <a14:foregroundMark x1="33333" y1="66477" x2="33333" y2="66477"/>
                        <a14:foregroundMark x1="43011" y1="68182" x2="43011" y2="68182"/>
                        <a14:foregroundMark x1="52688" y1="68182" x2="62366" y2="68182"/>
                        <a14:foregroundMark x1="76882" y1="68750" x2="76882" y2="68750"/>
                        <a14:foregroundMark x1="58602" y1="11364" x2="58602" y2="11364"/>
                        <a14:foregroundMark x1="90323" y1="46591" x2="90323" y2="46591"/>
                        <a14:foregroundMark x1="46774" y1="93750" x2="46774" y2="93750"/>
                        <a14:foregroundMark x1="25269" y1="64773" x2="25269" y2="64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97342" y="3691103"/>
            <a:ext cx="72344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lightly Frowning Face Emoji (U+1F641)">
            <a:extLst>
              <a:ext uri="{FF2B5EF4-FFF2-40B4-BE49-F238E27FC236}">
                <a16:creationId xmlns:a16="http://schemas.microsoft.com/office/drawing/2014/main" id="{EFCF8872-98A1-4AD2-A304-96269718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3" b="92578" l="8594" r="92188">
                        <a14:foregroundMark x1="47266" y1="8203" x2="47266" y2="8203"/>
                        <a14:foregroundMark x1="8594" y1="39063" x2="8594" y2="39063"/>
                        <a14:foregroundMark x1="92578" y1="40234" x2="92578" y2="40234"/>
                        <a14:foregroundMark x1="58594" y1="92578" x2="58594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77" y="3702334"/>
            <a:ext cx="674569" cy="6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5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1" y="2438400"/>
            <a:ext cx="4402109" cy="3278830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679119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Is it Linear?</a:t>
            </a:r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1231874" y="1540503"/>
            <a:ext cx="6877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Plot </a:t>
            </a:r>
            <a:r>
              <a:rPr lang="en-US" dirty="0"/>
              <a:t>the residuals vs. the predictions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4098539" cy="327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://rstudio.stlawu.local:8787/graphics/plot.png?width=645&amp;height=473&amp;randomizer=1387151263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mile Emoji Images, Stock Photos &amp; Vectors | Shutterstock">
            <a:extLst>
              <a:ext uri="{FF2B5EF4-FFF2-40B4-BE49-F238E27FC236}">
                <a16:creationId xmlns:a16="http://schemas.microsoft.com/office/drawing/2014/main" id="{8D396F4A-C2CC-4220-B659-24A81608E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9" b="93750" l="6989" r="89785">
                        <a14:foregroundMark x1="7527" y1="49432" x2="7527" y2="49432"/>
                        <a14:foregroundMark x1="51075" y1="88068" x2="51075" y2="88068"/>
                        <a14:foregroundMark x1="52151" y1="67045" x2="52151" y2="67045"/>
                        <a14:foregroundMark x1="40860" y1="65909" x2="40860" y2="65909"/>
                        <a14:foregroundMark x1="31183" y1="61364" x2="31183" y2="61364"/>
                        <a14:foregroundMark x1="33333" y1="66477" x2="33333" y2="66477"/>
                        <a14:foregroundMark x1="43011" y1="68182" x2="43011" y2="68182"/>
                        <a14:foregroundMark x1="52688" y1="68182" x2="62366" y2="68182"/>
                        <a14:foregroundMark x1="76882" y1="68750" x2="76882" y2="68750"/>
                        <a14:foregroundMark x1="58602" y1="11364" x2="58602" y2="11364"/>
                        <a14:foregroundMark x1="90323" y1="46591" x2="90323" y2="46591"/>
                        <a14:foregroundMark x1="46774" y1="93750" x2="46774" y2="93750"/>
                        <a14:foregroundMark x1="25269" y1="64773" x2="25269" y2="64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88436" y="4405636"/>
            <a:ext cx="72344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lightly Frowning Face Emoji (U+1F641)">
            <a:extLst>
              <a:ext uri="{FF2B5EF4-FFF2-40B4-BE49-F238E27FC236}">
                <a16:creationId xmlns:a16="http://schemas.microsoft.com/office/drawing/2014/main" id="{37C7510D-70CC-4879-9DEF-B6B70151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3" b="92578" l="8594" r="92188">
                        <a14:foregroundMark x1="47266" y1="8203" x2="47266" y2="8203"/>
                        <a14:foregroundMark x1="8594" y1="39063" x2="8594" y2="39063"/>
                        <a14:foregroundMark x1="92578" y1="40234" x2="92578" y2="40234"/>
                        <a14:foregroundMark x1="58594" y1="92578" x2="58594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24" y="4405636"/>
            <a:ext cx="674569" cy="6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CAFBE3C-EC94-4C50-A173-3EBD1947C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Zero Mean: </a:t>
            </a:r>
            <a:r>
              <a:rPr lang="en-US" dirty="0">
                <a:solidFill>
                  <a:srgbClr val="FFFF66"/>
                </a:solidFill>
              </a:rPr>
              <a:t>The distribution of the errors is centered at zero.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7901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972" y="2639047"/>
            <a:ext cx="3949399" cy="2694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Is the Variance Constant?</a:t>
            </a: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609601" y="1863386"/>
            <a:ext cx="838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Look at a scatterplot with the regression line drawn on it.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47" y="2639047"/>
            <a:ext cx="3368691" cy="269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809556" y="5714625"/>
            <a:ext cx="577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“fan-shaped</a:t>
            </a:r>
            <a:r>
              <a:rPr lang="en-US"/>
              <a:t>” pattern</a:t>
            </a:r>
            <a:endParaRPr lang="en-US" dirty="0"/>
          </a:p>
        </p:txBody>
      </p:sp>
      <p:pic>
        <p:nvPicPr>
          <p:cNvPr id="2" name="Picture 2" descr="Smile Emoji Images, Stock Photos &amp; Vectors | Shutterstock">
            <a:extLst>
              <a:ext uri="{FF2B5EF4-FFF2-40B4-BE49-F238E27FC236}">
                <a16:creationId xmlns:a16="http://schemas.microsoft.com/office/drawing/2014/main" id="{B6440671-2955-42BD-9FEA-B97D7C7D3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9" b="93750" l="6989" r="89785">
                        <a14:foregroundMark x1="7527" y1="49432" x2="7527" y2="49432"/>
                        <a14:foregroundMark x1="51075" y1="88068" x2="51075" y2="88068"/>
                        <a14:foregroundMark x1="52151" y1="67045" x2="52151" y2="67045"/>
                        <a14:foregroundMark x1="40860" y1="65909" x2="40860" y2="65909"/>
                        <a14:foregroundMark x1="31183" y1="61364" x2="31183" y2="61364"/>
                        <a14:foregroundMark x1="33333" y1="66477" x2="33333" y2="66477"/>
                        <a14:foregroundMark x1="43011" y1="68182" x2="43011" y2="68182"/>
                        <a14:foregroundMark x1="52688" y1="68182" x2="62366" y2="68182"/>
                        <a14:foregroundMark x1="76882" y1="68750" x2="76882" y2="68750"/>
                        <a14:foregroundMark x1="58602" y1="11364" x2="58602" y2="11364"/>
                        <a14:foregroundMark x1="90323" y1="46591" x2="90323" y2="46591"/>
                        <a14:foregroundMark x1="46774" y1="93750" x2="46774" y2="93750"/>
                        <a14:foregroundMark x1="25269" y1="64773" x2="25269" y2="64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2800" y="4036920"/>
            <a:ext cx="72344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lightly Frowning Face Emoji (U+1F641)">
            <a:extLst>
              <a:ext uri="{FF2B5EF4-FFF2-40B4-BE49-F238E27FC236}">
                <a16:creationId xmlns:a16="http://schemas.microsoft.com/office/drawing/2014/main" id="{A10FC7F7-744B-49C6-A1DD-340AA71A3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3" b="92578" l="8594" r="92188">
                        <a14:foregroundMark x1="47266" y1="8203" x2="47266" y2="8203"/>
                        <a14:foregroundMark x1="8594" y1="39063" x2="8594" y2="39063"/>
                        <a14:foregroundMark x1="92578" y1="40234" x2="92578" y2="40234"/>
                        <a14:foregroundMark x1="58594" y1="92578" x2="58594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99" y="4114800"/>
            <a:ext cx="674569" cy="6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166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Widescreen</PresentationFormat>
  <Paragraphs>157</Paragraphs>
  <Slides>22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Class 4</vt:lpstr>
      <vt:lpstr>Single Quantitative Predictor Model</vt:lpstr>
      <vt:lpstr>Simple Linear Model</vt:lpstr>
      <vt:lpstr>Simple Linear Model</vt:lpstr>
      <vt:lpstr>Simple Linear Model- Conditions</vt:lpstr>
      <vt:lpstr>Is it Linear?</vt:lpstr>
      <vt:lpstr>Is it Linear?</vt:lpstr>
      <vt:lpstr>Simple Linear Model- Conditions</vt:lpstr>
      <vt:lpstr>Is the Variance Constant?</vt:lpstr>
      <vt:lpstr>Simple Linear Model- Conditions</vt:lpstr>
      <vt:lpstr>Are the Residuals Normal?</vt:lpstr>
      <vt:lpstr>Are the Residuals Normal?</vt:lpstr>
      <vt:lpstr>Simple Linear Model- Conditions</vt:lpstr>
      <vt:lpstr>What to do when regression assumptions are violated?</vt:lpstr>
      <vt:lpstr>Data Transformations</vt:lpstr>
      <vt:lpstr>Common Transformations</vt:lpstr>
      <vt:lpstr>Example: Planets</vt:lpstr>
      <vt:lpstr>Planet Transformations</vt:lpstr>
      <vt:lpstr>Fitting the Planet Model</vt:lpstr>
      <vt:lpstr>Fitting the Planet Model</vt:lpstr>
      <vt:lpstr>Example: Mammal Species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2020-08-12T21:13:31Z</dcterms:created>
  <dcterms:modified xsi:type="dcterms:W3CDTF">2021-08-25T12:45:11Z</dcterms:modified>
</cp:coreProperties>
</file>