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25" r:id="rId3"/>
    <p:sldId id="327" r:id="rId4"/>
    <p:sldId id="326" r:id="rId5"/>
    <p:sldId id="336" r:id="rId6"/>
    <p:sldId id="359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400" r:id="rId19"/>
    <p:sldId id="399" r:id="rId20"/>
    <p:sldId id="389" r:id="rId21"/>
    <p:sldId id="390" r:id="rId22"/>
    <p:sldId id="391" r:id="rId23"/>
    <p:sldId id="392" r:id="rId24"/>
    <p:sldId id="393" r:id="rId25"/>
    <p:sldId id="394" r:id="rId26"/>
    <p:sldId id="395" r:id="rId27"/>
    <p:sldId id="396" r:id="rId28"/>
    <p:sldId id="402" r:id="rId29"/>
    <p:sldId id="398" r:id="rId30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66"/>
    <a:srgbClr val="000000"/>
    <a:srgbClr val="660066"/>
    <a:srgbClr val="003366"/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7746AE-B5E6-4668-9D27-90CBB81F715B}" v="27" dt="2021-08-30T12:29:38.2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12" autoAdjust="0"/>
  </p:normalViewPr>
  <p:slideViewPr>
    <p:cSldViewPr>
      <p:cViewPr varScale="1">
        <p:scale>
          <a:sx n="80" d="100"/>
          <a:sy n="80" d="100"/>
        </p:scale>
        <p:origin x="136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90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52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13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88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79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06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84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22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34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9B6985-30B0-4885-AC7F-166DA3DD97A8}" type="slidenum">
              <a:rPr lang="en-US"/>
              <a:pPr/>
              <a:t>2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9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970ABB-1DD1-43E3-85D5-A9AAAA00E57F}" type="slidenum">
              <a:rPr lang="en-US"/>
              <a:pPr/>
              <a:t>4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84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B3776F-744E-4585-AE47-41060799AA9B}" type="slidenum">
              <a:rPr lang="en-US"/>
              <a:pPr/>
              <a:t>5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85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4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4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4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4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34850237-8CC7-4786-8184-765A176DFB0B}" type="slidenum">
              <a:rPr lang="en-US" sz="1300">
                <a:solidFill>
                  <a:schemeClr val="tx1"/>
                </a:solidFill>
              </a:rPr>
              <a:pPr/>
              <a:t>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6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2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86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65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53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06C8F-BBD6-478F-8680-60DABE6BA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4FCE-6A64-4D30-B3B4-05F7AEF4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81F1-DDA4-4CEE-93E7-30FCF85FA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3D9E-AB53-4751-8955-16C0539C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4CFD-47D5-4D58-B1C8-53476D7E0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55C76-C9DD-4FB5-9102-E4750A98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06D0-6B10-4639-A094-69DA07BD3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DB222-110D-433A-9454-118EB947B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E26F-A5D0-4B47-A8F3-E4B6E6D6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8B8EC-85E2-4FC2-BAE2-3752E45E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346F-BD07-4B2F-A814-E57F5BFB1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9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it.albany.edu/stat/outlier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mclean.web.unc.edu/files/2019/09/Wand-et-al-_2001_.pdf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9144000" cy="3581400"/>
          </a:xfrm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4800" b="1" dirty="0">
                <a:solidFill>
                  <a:schemeClr val="bg1"/>
                </a:solidFill>
              </a:rPr>
              <a:t>STOR 455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Class 6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114800" y="4953000"/>
            <a:ext cx="43053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</a:rPr>
              <a:t>Read: 	1.5</a:t>
            </a:r>
          </a:p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</a:rPr>
              <a:t>Exercises: #1.33, 43, 47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Example: Men’s Olympic Long Jump</a:t>
            </a:r>
          </a:p>
        </p:txBody>
      </p:sp>
      <p:sp>
        <p:nvSpPr>
          <p:cNvPr id="11268" name="TextBox 5"/>
          <p:cNvSpPr txBox="1">
            <a:spLocks noChangeArrowheads="1"/>
          </p:cNvSpPr>
          <p:nvPr/>
        </p:nvSpPr>
        <p:spPr bwMode="auto">
          <a:xfrm>
            <a:off x="7239000" y="1808754"/>
            <a:ext cx="3810000" cy="52322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LongJumpOlympics2016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369FF3-2F61-4290-AA61-40FA8B1E8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820774"/>
            <a:ext cx="6666667" cy="4114286"/>
          </a:xfrm>
          <a:prstGeom prst="rect">
            <a:avLst/>
          </a:prstGeom>
        </p:spPr>
      </p:pic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flipV="1">
            <a:off x="3037088" y="2326751"/>
            <a:ext cx="1001512" cy="187849"/>
          </a:xfrm>
          <a:prstGeom prst="straightConnector1">
            <a:avLst/>
          </a:prstGeom>
          <a:noFill/>
          <a:ln w="9525" algn="ctr">
            <a:solidFill>
              <a:srgbClr val="0033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85727" y="2316587"/>
            <a:ext cx="2068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Bob </a:t>
            </a:r>
            <a:r>
              <a:rPr lang="en-US" sz="1800" dirty="0" err="1">
                <a:solidFill>
                  <a:schemeClr val="tx1"/>
                </a:solidFill>
              </a:rPr>
              <a:t>Beamon</a:t>
            </a:r>
            <a:r>
              <a:rPr lang="en-US" sz="1800" dirty="0">
                <a:solidFill>
                  <a:schemeClr val="tx1"/>
                </a:solidFill>
              </a:rPr>
              <a:t> (1968)</a:t>
            </a:r>
          </a:p>
        </p:txBody>
      </p:sp>
    </p:spTree>
    <p:extLst>
      <p:ext uri="{BB962C8B-B14F-4D97-AF65-F5344CB8AC3E}">
        <p14:creationId xmlns:p14="http://schemas.microsoft.com/office/powerpoint/2010/main" val="1030558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E8C2C2-DC4F-425B-B817-0613754766B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222486"/>
            <a:ext cx="4704933" cy="5028943"/>
          </a:xfrm>
          <a:prstGeom prst="rect">
            <a:avLst/>
          </a:prstGeom>
        </p:spPr>
      </p:pic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4942834" y="4682902"/>
            <a:ext cx="6515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>
                <a:solidFill>
                  <a:schemeClr val="accent2"/>
                </a:solidFill>
              </a:rPr>
              <a:t>Q</a:t>
            </a:r>
            <a:r>
              <a:rPr lang="en-US" sz="2400" baseline="-25000" dirty="0">
                <a:solidFill>
                  <a:schemeClr val="accent2"/>
                </a:solidFill>
              </a:rPr>
              <a:t>1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08901" name="Text Box 5"/>
          <p:cNvSpPr txBox="1">
            <a:spLocks noChangeArrowheads="1"/>
          </p:cNvSpPr>
          <p:nvPr/>
        </p:nvSpPr>
        <p:spPr bwMode="auto">
          <a:xfrm>
            <a:off x="4893957" y="2750686"/>
            <a:ext cx="6515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>
                <a:solidFill>
                  <a:schemeClr val="accent2"/>
                </a:solidFill>
              </a:rPr>
              <a:t>Q</a:t>
            </a:r>
            <a:r>
              <a:rPr lang="en-US" sz="2400" baseline="-25000" dirty="0">
                <a:solidFill>
                  <a:schemeClr val="accent2"/>
                </a:solidFill>
              </a:rPr>
              <a:t>3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08902" name="Line 6"/>
          <p:cNvSpPr>
            <a:spLocks noChangeShapeType="1"/>
          </p:cNvSpPr>
          <p:nvPr/>
        </p:nvSpPr>
        <p:spPr bwMode="auto">
          <a:xfrm flipH="1" flipV="1">
            <a:off x="4343402" y="4362488"/>
            <a:ext cx="599430" cy="46166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1800"/>
          </a:p>
        </p:txBody>
      </p:sp>
      <p:sp>
        <p:nvSpPr>
          <p:cNvPr id="208903" name="Line 7"/>
          <p:cNvSpPr>
            <a:spLocks noChangeShapeType="1"/>
          </p:cNvSpPr>
          <p:nvPr/>
        </p:nvSpPr>
        <p:spPr bwMode="auto">
          <a:xfrm flipH="1">
            <a:off x="4343400" y="3035199"/>
            <a:ext cx="599427" cy="46166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1800"/>
          </a:p>
        </p:txBody>
      </p:sp>
      <p:sp>
        <p:nvSpPr>
          <p:cNvPr id="208904" name="Line 8"/>
          <p:cNvSpPr>
            <a:spLocks noChangeShapeType="1"/>
          </p:cNvSpPr>
          <p:nvPr/>
        </p:nvSpPr>
        <p:spPr bwMode="auto">
          <a:xfrm rot="5400000">
            <a:off x="2284161" y="3942343"/>
            <a:ext cx="826369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1800"/>
          </a:p>
        </p:txBody>
      </p:sp>
      <p:sp>
        <p:nvSpPr>
          <p:cNvPr id="208905" name="Text Box 9"/>
          <p:cNvSpPr txBox="1">
            <a:spLocks noChangeArrowheads="1"/>
          </p:cNvSpPr>
          <p:nvPr/>
        </p:nvSpPr>
        <p:spPr bwMode="auto">
          <a:xfrm>
            <a:off x="1927314" y="3591590"/>
            <a:ext cx="7700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</a:rPr>
              <a:t>IQR</a:t>
            </a:r>
          </a:p>
        </p:txBody>
      </p:sp>
      <p:sp>
        <p:nvSpPr>
          <p:cNvPr id="208906" name="Text Box 10"/>
          <p:cNvSpPr txBox="1">
            <a:spLocks noChangeArrowheads="1"/>
          </p:cNvSpPr>
          <p:nvPr/>
        </p:nvSpPr>
        <p:spPr bwMode="auto">
          <a:xfrm>
            <a:off x="4942834" y="3764269"/>
            <a:ext cx="6515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i="1" dirty="0">
                <a:solidFill>
                  <a:srgbClr val="006600"/>
                </a:solidFill>
              </a:rPr>
              <a:t>m</a:t>
            </a:r>
          </a:p>
        </p:txBody>
      </p:sp>
      <p:sp>
        <p:nvSpPr>
          <p:cNvPr id="208907" name="Line 11"/>
          <p:cNvSpPr>
            <a:spLocks noChangeShapeType="1"/>
          </p:cNvSpPr>
          <p:nvPr/>
        </p:nvSpPr>
        <p:spPr bwMode="auto">
          <a:xfrm>
            <a:off x="4343847" y="4040733"/>
            <a:ext cx="651566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 type="arrow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1800"/>
          </a:p>
        </p:txBody>
      </p:sp>
      <p:sp>
        <p:nvSpPr>
          <p:cNvPr id="208908" name="Line 12"/>
          <p:cNvSpPr>
            <a:spLocks noChangeShapeType="1"/>
          </p:cNvSpPr>
          <p:nvPr/>
        </p:nvSpPr>
        <p:spPr bwMode="auto">
          <a:xfrm rot="5400000">
            <a:off x="2065675" y="4995691"/>
            <a:ext cx="1286218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1800"/>
          </a:p>
        </p:txBody>
      </p:sp>
      <p:sp>
        <p:nvSpPr>
          <p:cNvPr id="208909" name="Text Box 13"/>
          <p:cNvSpPr txBox="1">
            <a:spLocks noChangeArrowheads="1"/>
          </p:cNvSpPr>
          <p:nvPr/>
        </p:nvSpPr>
        <p:spPr bwMode="auto">
          <a:xfrm>
            <a:off x="1735007" y="4652751"/>
            <a:ext cx="1362366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1.5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</a:t>
            </a:r>
            <a:r>
              <a:rPr lang="en-US" sz="2400" dirty="0">
                <a:solidFill>
                  <a:schemeClr val="tx1"/>
                </a:solidFill>
              </a:rPr>
              <a:t>IQR</a:t>
            </a:r>
          </a:p>
        </p:txBody>
      </p:sp>
      <p:sp>
        <p:nvSpPr>
          <p:cNvPr id="208910" name="Line 14"/>
          <p:cNvSpPr>
            <a:spLocks noChangeShapeType="1"/>
          </p:cNvSpPr>
          <p:nvPr/>
        </p:nvSpPr>
        <p:spPr bwMode="auto">
          <a:xfrm rot="5400000">
            <a:off x="2052522" y="2887842"/>
            <a:ext cx="1286218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1800"/>
          </a:p>
        </p:txBody>
      </p:sp>
      <p:sp>
        <p:nvSpPr>
          <p:cNvPr id="208911" name="Text Box 15"/>
          <p:cNvSpPr txBox="1">
            <a:spLocks noChangeArrowheads="1"/>
          </p:cNvSpPr>
          <p:nvPr/>
        </p:nvSpPr>
        <p:spPr bwMode="auto">
          <a:xfrm>
            <a:off x="1838034" y="2701024"/>
            <a:ext cx="1362366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1.5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</a:t>
            </a:r>
            <a:r>
              <a:rPr lang="en-US" sz="2400" dirty="0">
                <a:solidFill>
                  <a:schemeClr val="tx1"/>
                </a:solidFill>
              </a:rPr>
              <a:t>IQR</a:t>
            </a:r>
          </a:p>
        </p:txBody>
      </p:sp>
      <p:sp>
        <p:nvSpPr>
          <p:cNvPr id="208912" name="Text Box 16"/>
          <p:cNvSpPr txBox="1">
            <a:spLocks noChangeArrowheads="1"/>
          </p:cNvSpPr>
          <p:nvPr/>
        </p:nvSpPr>
        <p:spPr bwMode="auto">
          <a:xfrm>
            <a:off x="6484849" y="1371600"/>
            <a:ext cx="2783965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>
                <a:solidFill>
                  <a:schemeClr val="accent2"/>
                </a:solidFill>
              </a:rPr>
              <a:t>Outliers are more than 1.5 IQR’s beyond the Quartiles</a:t>
            </a:r>
          </a:p>
        </p:txBody>
      </p:sp>
      <p:cxnSp>
        <p:nvCxnSpPr>
          <p:cNvPr id="21" name="Straight Arrow Connector 20"/>
          <p:cNvCxnSpPr>
            <a:cxnSpLocks noChangeShapeType="1"/>
            <a:stCxn id="208912" idx="1"/>
          </p:cNvCxnSpPr>
          <p:nvPr/>
        </p:nvCxnSpPr>
        <p:spPr bwMode="auto">
          <a:xfrm flipH="1" flipV="1">
            <a:off x="3733800" y="1830038"/>
            <a:ext cx="2751049" cy="141727"/>
          </a:xfrm>
          <a:prstGeom prst="straightConnector1">
            <a:avLst/>
          </a:prstGeom>
          <a:noFill/>
          <a:ln w="28575" algn="ctr">
            <a:solidFill>
              <a:srgbClr val="0033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6521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68580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Standardized Residuals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9923" name="Text Box 3"/>
              <p:cNvSpPr txBox="1">
                <a:spLocks noChangeArrowheads="1"/>
              </p:cNvSpPr>
              <p:nvPr/>
            </p:nvSpPr>
            <p:spPr bwMode="auto">
              <a:xfrm>
                <a:off x="1790700" y="1716461"/>
                <a:ext cx="7848600" cy="18490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Fact:</a:t>
                </a:r>
                <a:r>
                  <a:rPr lang="en-US" dirty="0"/>
                  <a:t>  If X has mean </a:t>
                </a:r>
                <a:r>
                  <a:rPr lang="en-US" dirty="0">
                    <a:sym typeface="Symbol" pitchFamily="18" charset="2"/>
                  </a:rPr>
                  <a:t> and std. dev. ,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dirty="0">
                    <a:sym typeface="Symbol" pitchFamily="18" charset="2"/>
                  </a:rPr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/>
                            <a:sym typeface="Symbol" pitchFamily="18" charset="2"/>
                          </a:rPr>
                          <m:t>𝑋</m:t>
                        </m:r>
                        <m:r>
                          <a:rPr lang="en-US" sz="4800" i="1">
                            <a:latin typeface="Cambria Math"/>
                            <a:sym typeface="Symbol" pitchFamily="18" charset="2"/>
                          </a:rPr>
                          <m:t>−</m:t>
                        </m:r>
                        <m:r>
                          <a:rPr lang="en-US" sz="4800" i="1">
                            <a:latin typeface="Cambria Math"/>
                            <a:ea typeface="Cambria Math"/>
                            <a:sym typeface="Symbol" pitchFamily="18" charset="2"/>
                          </a:rPr>
                          <m:t>𝜇</m:t>
                        </m:r>
                      </m:num>
                      <m:den>
                        <m:r>
                          <a:rPr lang="en-US" sz="4800" i="1">
                            <a:latin typeface="Cambria Math"/>
                            <a:ea typeface="Cambria Math"/>
                            <a:sym typeface="Symbol" pitchFamily="18" charset="2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dirty="0">
                    <a:sym typeface="Symbol" pitchFamily="18" charset="2"/>
                  </a:rPr>
                  <a:t> has mean 0 and std. dev.=1.</a:t>
                </a:r>
              </a:p>
            </p:txBody>
          </p:sp>
        </mc:Choice>
        <mc:Fallback xmlns="">
          <p:sp>
            <p:nvSpPr>
              <p:cNvPr id="20992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0700" y="1716461"/>
                <a:ext cx="7848600" cy="1849096"/>
              </a:xfrm>
              <a:prstGeom prst="rect">
                <a:avLst/>
              </a:prstGeom>
              <a:blipFill>
                <a:blip r:embed="rId3"/>
                <a:stretch>
                  <a:fillRect l="-2409" t="-5611" b="-330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926" name="Text Box 6"/>
              <p:cNvSpPr txBox="1">
                <a:spLocks noChangeArrowheads="1"/>
              </p:cNvSpPr>
              <p:nvPr/>
            </p:nvSpPr>
            <p:spPr bwMode="auto">
              <a:xfrm>
                <a:off x="1790700" y="3872648"/>
                <a:ext cx="7848600" cy="646331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dirty="0"/>
                  <a:t>For residuals:  mean=0 and std. dev.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992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0700" y="3872648"/>
                <a:ext cx="7848600" cy="646331"/>
              </a:xfrm>
              <a:prstGeom prst="rect">
                <a:avLst/>
              </a:prstGeom>
              <a:blipFill>
                <a:blip r:embed="rId4"/>
                <a:stretch>
                  <a:fillRect l="-2409" t="-15094" b="-33962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927" name="Text Box 7"/>
          <p:cNvSpPr txBox="1">
            <a:spLocks noChangeArrowheads="1"/>
          </p:cNvSpPr>
          <p:nvPr/>
        </p:nvSpPr>
        <p:spPr bwMode="auto">
          <a:xfrm>
            <a:off x="1772979" y="4787640"/>
            <a:ext cx="5715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Standardized </a:t>
            </a:r>
          </a:p>
          <a:p>
            <a:pPr>
              <a:spcBef>
                <a:spcPts val="0"/>
              </a:spcBef>
            </a:pPr>
            <a:r>
              <a:rPr lang="en-US" dirty="0"/>
              <a:t>Residual 	      </a:t>
            </a:r>
            <a:r>
              <a:rPr lang="en-US" dirty="0">
                <a:sym typeface="Symbol" pitchFamily="18" charset="2"/>
              </a:rPr>
              <a:t></a:t>
            </a:r>
            <a:r>
              <a:rPr lang="en-US" dirty="0"/>
              <a:t> </a:t>
            </a:r>
          </a:p>
        </p:txBody>
      </p:sp>
      <p:graphicFrame>
        <p:nvGraphicFramePr>
          <p:cNvPr id="2099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218558"/>
              </p:ext>
            </p:extLst>
          </p:nvPr>
        </p:nvGraphicFramePr>
        <p:xfrm>
          <a:off x="4838700" y="4970215"/>
          <a:ext cx="14065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9040" imgH="431640" progId="Equation.3">
                  <p:embed/>
                </p:oleObj>
              </mc:Choice>
              <mc:Fallback>
                <p:oleObj name="Equation" r:id="rId5" imgW="419040" imgH="431640" progId="Equation.3">
                  <p:embed/>
                  <p:pic>
                    <p:nvPicPr>
                      <p:cNvPr id="2099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4970215"/>
                        <a:ext cx="1406525" cy="14478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9" name="Text Box 9"/>
          <p:cNvSpPr txBox="1">
            <a:spLocks noChangeArrowheads="1"/>
          </p:cNvSpPr>
          <p:nvPr/>
        </p:nvSpPr>
        <p:spPr bwMode="auto">
          <a:xfrm>
            <a:off x="6550911" y="4885569"/>
            <a:ext cx="3031313" cy="156966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tx1"/>
                </a:solidFill>
              </a:rPr>
              <a:t>Look for values</a:t>
            </a:r>
          </a:p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tx1"/>
                </a:solidFill>
              </a:rPr>
              <a:t>beyond </a:t>
            </a:r>
            <a:r>
              <a:rPr lang="en-US" sz="3200" dirty="0">
                <a:solidFill>
                  <a:schemeClr val="tx1"/>
                </a:solidFill>
                <a:sym typeface="Symbol" pitchFamily="18" charset="2"/>
              </a:rPr>
              <a:t>2 (mild) or beyond 3 </a:t>
            </a:r>
          </a:p>
        </p:txBody>
      </p:sp>
      <p:sp>
        <p:nvSpPr>
          <p:cNvPr id="209930" name="Text Box 10"/>
          <p:cNvSpPr txBox="1">
            <a:spLocks noChangeArrowheads="1"/>
          </p:cNvSpPr>
          <p:nvPr/>
        </p:nvSpPr>
        <p:spPr bwMode="auto">
          <a:xfrm>
            <a:off x="1772979" y="5813879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(almost)</a:t>
            </a:r>
          </a:p>
        </p:txBody>
      </p:sp>
    </p:spTree>
    <p:extLst>
      <p:ext uri="{BB962C8B-B14F-4D97-AF65-F5344CB8AC3E}">
        <p14:creationId xmlns:p14="http://schemas.microsoft.com/office/powerpoint/2010/main" val="2131513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28600"/>
            <a:ext cx="73152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Standardized Residuals in R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009900" y="1463495"/>
            <a:ext cx="5410200" cy="10156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/>
              <a:t>Once you have fit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</a:rPr>
              <a:t>mymodel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=lm(Y~X)</a:t>
            </a:r>
          </a:p>
          <a:p>
            <a:r>
              <a:rPr lang="en-US" sz="2400" b="1" dirty="0">
                <a:latin typeface="+mn-lt"/>
              </a:rPr>
              <a:t>Use: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</a:rPr>
              <a:t>rstandard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</a:rPr>
              <a:t>mymodel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2606495"/>
            <a:ext cx="8915400" cy="40318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GoldModel=lm(Gold~Year,data=LongJumpOlympics2016)</a:t>
            </a: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rstandard(GoldModel)</a:t>
            </a: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1           2           3           4           5           6 </a:t>
            </a: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-0.45846037 -0.02447194 -0.69927805  0.34245659  0.62395356 -1.58872766 </a:t>
            </a: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7           8           9          10          11          12 </a:t>
            </a: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-0.60354515  0.33349306 -0.22282237  1.24041457 -0.28038843 -1.47783119 </a:t>
            </a: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13          14          15          16          17          18 </a:t>
            </a: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-0.65303672  0.28865616 -0.10391829  2.96025507  0.17095826  0.40756162 </a:t>
            </a: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19          20          21          22          23          24 </a:t>
            </a: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0.96124413  0.76569814  1.28443310  0.89029407  0.01303494  0.01295953 </a:t>
            </a: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25          26          27          28 </a:t>
            </a: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-0.02754601 -1.24791995 -1.58338033 -1.51206192</a:t>
            </a:r>
          </a:p>
          <a:p>
            <a:pPr>
              <a:spcBef>
                <a:spcPts val="0"/>
              </a:spcBef>
            </a:pPr>
            <a:endParaRPr lang="da-DK" sz="16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max(rstandard(GoldModel))</a:t>
            </a:r>
          </a:p>
          <a:p>
            <a:pPr>
              <a:spcBef>
                <a:spcPts val="0"/>
              </a:spcBef>
            </a:pPr>
            <a:endParaRPr lang="da-DK" sz="16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</a:t>
            </a:r>
            <a:r>
              <a:rPr lang="da-DK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3.02588100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5829300" y="3978095"/>
            <a:ext cx="1735836" cy="82230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788528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8E6B98-50AA-4708-BAF3-E999F99FC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524000"/>
            <a:ext cx="7861518" cy="4857524"/>
          </a:xfrm>
          <a:prstGeom prst="rect">
            <a:avLst/>
          </a:prstGeom>
        </p:spPr>
      </p:pic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sz="4000">
                <a:solidFill>
                  <a:srgbClr val="FFFF66"/>
                </a:solidFill>
              </a:rPr>
              <a:t>Plot: Standardized Residuals vs. Predicted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48200" y="2197700"/>
            <a:ext cx="838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2.96</a:t>
            </a:r>
          </a:p>
        </p:txBody>
      </p: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 flipV="1">
            <a:off x="5334000" y="2197699"/>
            <a:ext cx="914400" cy="200026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04468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01827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Studentized Residual</a:t>
            </a:r>
          </a:p>
        </p:txBody>
      </p:sp>
      <p:sp>
        <p:nvSpPr>
          <p:cNvPr id="210947" name="Text Box 3"/>
          <p:cNvSpPr txBox="1">
            <a:spLocks noChangeArrowheads="1"/>
          </p:cNvSpPr>
          <p:nvPr/>
        </p:nvSpPr>
        <p:spPr bwMode="auto">
          <a:xfrm>
            <a:off x="381000" y="1143001"/>
            <a:ext cx="7620000" cy="37702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bg1"/>
                </a:solidFill>
              </a:rPr>
              <a:t>Concern:</a:t>
            </a:r>
            <a:r>
              <a:rPr lang="en-US" sz="3200" dirty="0"/>
              <a:t> An unusual value </a:t>
            </a:r>
            <a:r>
              <a:rPr lang="en-US" sz="3200" i="1" dirty="0"/>
              <a:t>may</a:t>
            </a:r>
            <a:r>
              <a:rPr lang="en-US" sz="3200" dirty="0"/>
              <a:t> exert great influence on the fit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ym typeface="Symbol" pitchFamily="18" charset="2"/>
              </a:rPr>
              <a:t> Its residual might be underestimated because the model “moves” a  lot to fit it</a:t>
            </a:r>
          </a:p>
          <a:p>
            <a:pPr algn="ctr">
              <a:spcBef>
                <a:spcPts val="600"/>
              </a:spcBef>
            </a:pPr>
            <a:r>
              <a:rPr lang="en-US" sz="3200" dirty="0">
                <a:sym typeface="Symbol" pitchFamily="18" charset="2"/>
              </a:rPr>
              <a:t>and/or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ym typeface="Symbol" pitchFamily="18" charset="2"/>
              </a:rPr>
              <a:t> The standard error of regression may be inflated due to the outlier error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948" name="Text Box 4"/>
              <p:cNvSpPr txBox="1">
                <a:spLocks noChangeArrowheads="1"/>
              </p:cNvSpPr>
              <p:nvPr/>
            </p:nvSpPr>
            <p:spPr bwMode="auto">
              <a:xfrm>
                <a:off x="381000" y="5196008"/>
                <a:ext cx="7620000" cy="107721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3200" dirty="0">
                    <a:solidFill>
                      <a:schemeClr val="bg1"/>
                    </a:solidFill>
                  </a:rPr>
                  <a:t>Studentize:</a:t>
                </a:r>
                <a:r>
                  <a:rPr lang="en-US" sz="3200" dirty="0"/>
                  <a:t> Fit the model </a:t>
                </a:r>
                <a:r>
                  <a:rPr lang="en-US" sz="3200" i="1" dirty="0"/>
                  <a:t>without</a:t>
                </a:r>
                <a:r>
                  <a:rPr lang="en-US" sz="3200" dirty="0"/>
                  <a:t> that case, then find new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𝑦</m:t>
                    </m:r>
                    <m:r>
                      <a:rPr lang="en-US" sz="3200" i="1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US" sz="3200" dirty="0"/>
                  <a:t> to standardize.</a:t>
                </a:r>
              </a:p>
            </p:txBody>
          </p:sp>
        </mc:Choice>
        <mc:Fallback xmlns="">
          <p:sp>
            <p:nvSpPr>
              <p:cNvPr id="21094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5196008"/>
                <a:ext cx="7620000" cy="1077218"/>
              </a:xfrm>
              <a:prstGeom prst="rect">
                <a:avLst/>
              </a:prstGeom>
              <a:blipFill>
                <a:blip r:embed="rId3"/>
                <a:stretch>
                  <a:fillRect l="-2080" t="-7910" b="-16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209800" y="6294508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 does this for every point!</a:t>
            </a:r>
          </a:p>
        </p:txBody>
      </p:sp>
    </p:spTree>
    <p:extLst>
      <p:ext uri="{BB962C8B-B14F-4D97-AF65-F5344CB8AC3E}">
        <p14:creationId xmlns:p14="http://schemas.microsoft.com/office/powerpoint/2010/main" val="2372849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326154-CC89-4C2F-8CA6-2D9E6FBCA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600200"/>
            <a:ext cx="7769392" cy="4800600"/>
          </a:xfrm>
          <a:prstGeom prst="rect">
            <a:avLst/>
          </a:prstGeom>
        </p:spPr>
      </p:pic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sz="4000" dirty="0">
                <a:solidFill>
                  <a:srgbClr val="FFFF66"/>
                </a:solidFill>
              </a:rPr>
              <a:t>Plot: </a:t>
            </a:r>
            <a:r>
              <a:rPr lang="en-US" sz="4000" dirty="0" err="1">
                <a:solidFill>
                  <a:srgbClr val="FFFF66"/>
                </a:solidFill>
              </a:rPr>
              <a:t>Studentized</a:t>
            </a:r>
            <a:r>
              <a:rPr lang="en-US" sz="4000" dirty="0">
                <a:solidFill>
                  <a:srgbClr val="FFFF66"/>
                </a:solidFill>
              </a:rPr>
              <a:t> Residuals vs. Predicted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38700" y="2286000"/>
            <a:ext cx="838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3.57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flipV="1">
            <a:off x="5410200" y="2286000"/>
            <a:ext cx="914400" cy="200026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85202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362200" y="609600"/>
            <a:ext cx="64008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Influence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143000" y="2133600"/>
            <a:ext cx="9144000" cy="341632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The effect of a single data point on the regression line depends on: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how well it matches the “trend” of  the rest of the points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how “unusual” is its </a:t>
            </a:r>
            <a:r>
              <a:rPr lang="en-US" i="1" dirty="0"/>
              <a:t>predictor</a:t>
            </a:r>
            <a:r>
              <a:rPr lang="en-US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3149884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sz="3600">
                <a:solidFill>
                  <a:srgbClr val="FFFF66"/>
                </a:solidFill>
                <a:hlinkClick r:id="rId3"/>
              </a:rPr>
              <a:t>Influence App</a:t>
            </a:r>
            <a:endParaRPr lang="en-US" sz="4000" dirty="0">
              <a:solidFill>
                <a:srgbClr val="FFFF66"/>
              </a:solidFill>
            </a:endParaRP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C96D765-F9D3-4C76-B7AD-FAA884F2F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1600200"/>
            <a:ext cx="8229600" cy="467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92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381001"/>
            <a:ext cx="1601043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72000" y="416444"/>
            <a:ext cx="37192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/>
              <a:t>Artic Sea Ice</a:t>
            </a:r>
            <a:r>
              <a:rPr lang="en-US" sz="48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7400" y="1752600"/>
            <a:ext cx="769620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rstandard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(IceModel3))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rstudent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(IceModel3))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3.659516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4.590462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755" y="3340771"/>
            <a:ext cx="5395689" cy="332908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6096000" y="3632731"/>
            <a:ext cx="231666" cy="20471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1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en-US" sz="4000">
                <a:solidFill>
                  <a:srgbClr val="FFFF66"/>
                </a:solidFill>
              </a:rPr>
              <a:t>Single Quantitative Predictor Model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265524" y="1981200"/>
            <a:ext cx="7315200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Notation:</a:t>
            </a:r>
            <a:r>
              <a:rPr lang="en-US" dirty="0"/>
              <a:t>    Y = Response variable</a:t>
            </a:r>
          </a:p>
          <a:p>
            <a:pPr>
              <a:spcBef>
                <a:spcPct val="0"/>
              </a:spcBef>
            </a:pPr>
            <a:r>
              <a:rPr lang="en-US" dirty="0"/>
              <a:t>	       X = Predictor variable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2233569" y="2878099"/>
            <a:ext cx="7543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dirty="0"/>
              <a:t>Assume (for now) that both Y and X are quantitative variables.</a:t>
            </a: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298486"/>
              </p:ext>
            </p:extLst>
          </p:nvPr>
        </p:nvGraphicFramePr>
        <p:xfrm>
          <a:off x="2690769" y="4442991"/>
          <a:ext cx="47498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680" imgH="203040" progId="Equation.3">
                  <p:embed/>
                </p:oleObj>
              </mc:Choice>
              <mc:Fallback>
                <p:oleObj name="Equation" r:id="rId3" imgW="850680" imgH="203040" progId="Equation.3">
                  <p:embed/>
                  <p:pic>
                    <p:nvPicPr>
                      <p:cNvPr id="33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769" y="4442991"/>
                        <a:ext cx="4749800" cy="1082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6141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73696"/>
            <a:ext cx="9296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Example: Palm Beach Butterfly Ballot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3600" y="1461462"/>
            <a:ext cx="670560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2000 U.S. Presidential Election: Florida</a:t>
            </a:r>
          </a:p>
          <a:p>
            <a:pPr>
              <a:spcBef>
                <a:spcPts val="0"/>
              </a:spcBef>
            </a:pPr>
            <a:r>
              <a:rPr lang="en-US" dirty="0"/>
              <a:t>    George Bush    2,912,790</a:t>
            </a:r>
          </a:p>
          <a:p>
            <a:pPr>
              <a:spcBef>
                <a:spcPts val="0"/>
              </a:spcBef>
            </a:pPr>
            <a:r>
              <a:rPr lang="en-US" dirty="0"/>
              <a:t>    Al Gore            2,912,253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2806557"/>
            <a:ext cx="47625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2098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304800"/>
            <a:ext cx="72390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Example: Palm Beach Butterfly Ballot</a:t>
            </a: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524000"/>
            <a:ext cx="8743232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12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685800"/>
            <a:ext cx="61722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Dataset: </a:t>
            </a:r>
            <a:r>
              <a:rPr lang="en-US" dirty="0" err="1">
                <a:solidFill>
                  <a:srgbClr val="FFFF66"/>
                </a:solidFill>
              </a:rPr>
              <a:t>PalmBeach</a:t>
            </a: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3600" y="1910186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County vote counts in Florida (</a:t>
            </a:r>
            <a:r>
              <a:rPr lang="en-US" i="1" dirty="0"/>
              <a:t>n</a:t>
            </a:r>
            <a:r>
              <a:rPr lang="en-US" dirty="0"/>
              <a:t>=67) for George Bush and Pat Buchanan in 2000.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3600" y="3230411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 Use Bush votes to predict Buchanan votes.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3600" y="4196186"/>
            <a:ext cx="6934200" cy="21390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data(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PalmBeach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spcBef>
                <a:spcPts val="600"/>
              </a:spcBef>
            </a:pPr>
            <a:endParaRPr lang="en-US" sz="1800" b="1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60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ElectionModel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=lm(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Buchanan~Bush,data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PalmBeach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spcBef>
                <a:spcPts val="600"/>
              </a:spcBef>
            </a:pPr>
            <a:endParaRPr lang="en-US" sz="1800" b="1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60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plot(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Buchanan~Bush,data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PalmBeach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abline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ElectionModel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7075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63977"/>
            <a:ext cx="6172200" cy="5424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5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Example: Palm Beach Butterfly Ballot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810000" y="2539685"/>
            <a:ext cx="2323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Palm Beach</a:t>
            </a:r>
          </a:p>
        </p:txBody>
      </p: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flipV="1">
            <a:off x="5105400" y="2343351"/>
            <a:ext cx="762000" cy="381000"/>
          </a:xfrm>
          <a:prstGeom prst="straightConnector1">
            <a:avLst/>
          </a:prstGeom>
          <a:noFill/>
          <a:ln w="9525" algn="ctr">
            <a:solidFill>
              <a:srgbClr val="0033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06410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Ballot Residuals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72978"/>
            <a:ext cx="3007519" cy="264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016178"/>
            <a:ext cx="3007519" cy="264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336" y="3992017"/>
            <a:ext cx="3007519" cy="264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547" y="1272979"/>
            <a:ext cx="2997307" cy="263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567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0"/>
            <a:ext cx="8915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What to do with an extreme residual?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0200" y="2366666"/>
            <a:ext cx="81691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600" dirty="0"/>
              <a:t>Try a transformation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/>
              <a:t>Redo the analysis with the point omitted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0689" y="4586765"/>
            <a:ext cx="725471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newdata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=subset(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PalmBeach,County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!="PALM BEACH")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5643266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“not equal to”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 bwMode="auto">
          <a:xfrm flipV="1">
            <a:off x="6705600" y="5048430"/>
            <a:ext cx="914400" cy="742771"/>
          </a:xfrm>
          <a:prstGeom prst="straightConnector1">
            <a:avLst/>
          </a:prstGeom>
          <a:noFill/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21444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0" y="3810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Model with/without Palm Beach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1751886"/>
            <a:ext cx="8153400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ElectionModel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a-DK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lm(Buchanan~Bush,data=PalmBeach)</a:t>
            </a:r>
          </a:p>
          <a:p>
            <a:pPr>
              <a:spcBef>
                <a:spcPts val="0"/>
              </a:spcBef>
            </a:pPr>
            <a:r>
              <a:rPr lang="da-DK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newdata=subset(PalmBeach,County!=”PALM BEACH”)</a:t>
            </a:r>
          </a:p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ElectionModel_noPB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a-DK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lm(Buchanan~Bush,data=newdata)</a:t>
            </a:r>
          </a:p>
          <a:p>
            <a:pPr>
              <a:spcBef>
                <a:spcPts val="0"/>
              </a:spcBef>
            </a:pPr>
            <a:r>
              <a:rPr lang="da-DK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ElectionModel</a:t>
            </a:r>
            <a:r>
              <a:rPr lang="da-DK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da-D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Estimate Std. Error t value Pr(&gt;|t|)    </a:t>
            </a:r>
          </a:p>
          <a:p>
            <a:pPr>
              <a:spcBef>
                <a:spcPts val="0"/>
              </a:spcBef>
            </a:pPr>
            <a:r>
              <a:rPr lang="da-D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4.529e+01  5.448e+01   0.831    0.409    </a:t>
            </a:r>
          </a:p>
          <a:p>
            <a:pPr>
              <a:spcBef>
                <a:spcPts val="0"/>
              </a:spcBef>
            </a:pPr>
            <a:r>
              <a:rPr lang="da-D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Bush        4.917e-03  7.644e-04   6.432 1.73e-08 ***</a:t>
            </a:r>
          </a:p>
          <a:p>
            <a:pPr>
              <a:spcBef>
                <a:spcPts val="0"/>
              </a:spcBef>
            </a:pPr>
            <a:endParaRPr lang="da-D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da-D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 standard error: 353.9 on 65 degrees of freedom</a:t>
            </a:r>
          </a:p>
          <a:p>
            <a:pPr>
              <a:spcBef>
                <a:spcPts val="0"/>
              </a:spcBef>
            </a:pPr>
            <a:endParaRPr lang="da-D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da-DK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ElectionModel_noPB</a:t>
            </a:r>
            <a:r>
              <a:rPr lang="da-DK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da-D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da-D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Estimate Std. Error t value Pr(&gt;|t|)    </a:t>
            </a:r>
          </a:p>
          <a:p>
            <a:pPr>
              <a:spcBef>
                <a:spcPts val="0"/>
              </a:spcBef>
            </a:pPr>
            <a:r>
              <a:rPr lang="da-D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6.557e+01  1.733e+01   3.784 0.000343 ***</a:t>
            </a:r>
          </a:p>
          <a:p>
            <a:pPr>
              <a:spcBef>
                <a:spcPts val="0"/>
              </a:spcBef>
            </a:pPr>
            <a:r>
              <a:rPr lang="da-D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Bush        3.482e-03  2.501e-04  13.923  &lt; 2e-16 ***</a:t>
            </a:r>
          </a:p>
          <a:p>
            <a:pPr>
              <a:spcBef>
                <a:spcPts val="0"/>
              </a:spcBef>
            </a:pPr>
            <a:endParaRPr lang="da-D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da-D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 standard error: 112.5 on 64 degrees of freedom</a:t>
            </a:r>
          </a:p>
        </p:txBody>
      </p:sp>
    </p:spTree>
    <p:extLst>
      <p:ext uri="{BB962C8B-B14F-4D97-AF65-F5344CB8AC3E}">
        <p14:creationId xmlns:p14="http://schemas.microsoft.com/office/powerpoint/2010/main" val="23931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194635"/>
            <a:ext cx="48768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Palm Beach Omitted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354950"/>
            <a:ext cx="2872046" cy="2524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960" y="1354950"/>
            <a:ext cx="2872045" cy="2524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740" y="4131452"/>
            <a:ext cx="2880906" cy="2531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959" y="4131451"/>
            <a:ext cx="2872045" cy="2524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0796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Studentized Residual</a:t>
            </a:r>
          </a:p>
        </p:txBody>
      </p:sp>
      <p:sp>
        <p:nvSpPr>
          <p:cNvPr id="210947" name="Text Box 3"/>
          <p:cNvSpPr txBox="1">
            <a:spLocks noChangeArrowheads="1"/>
          </p:cNvSpPr>
          <p:nvPr/>
        </p:nvSpPr>
        <p:spPr bwMode="auto">
          <a:xfrm>
            <a:off x="2057400" y="1041174"/>
            <a:ext cx="7620000" cy="37702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bg1"/>
                </a:solidFill>
              </a:rPr>
              <a:t>Concern:</a:t>
            </a:r>
            <a:r>
              <a:rPr lang="en-US" sz="3200" dirty="0"/>
              <a:t> An unusual value </a:t>
            </a:r>
            <a:r>
              <a:rPr lang="en-US" sz="3200" i="1" dirty="0"/>
              <a:t>may</a:t>
            </a:r>
            <a:r>
              <a:rPr lang="en-US" sz="3200" dirty="0"/>
              <a:t> exert great influence on the fit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ym typeface="Symbol" pitchFamily="18" charset="2"/>
              </a:rPr>
              <a:t> Its residual might be underestimated because the model “moves” a  lot to fit it</a:t>
            </a:r>
          </a:p>
          <a:p>
            <a:pPr algn="ctr">
              <a:spcBef>
                <a:spcPts val="600"/>
              </a:spcBef>
            </a:pPr>
            <a:r>
              <a:rPr lang="en-US" sz="3200" dirty="0">
                <a:sym typeface="Symbol" pitchFamily="18" charset="2"/>
              </a:rPr>
              <a:t>and/or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ym typeface="Symbol" pitchFamily="18" charset="2"/>
              </a:rPr>
              <a:t> The standard error of regression may be inflated due to the outlier error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948" name="Text Box 4"/>
              <p:cNvSpPr txBox="1">
                <a:spLocks noChangeArrowheads="1"/>
              </p:cNvSpPr>
              <p:nvPr/>
            </p:nvSpPr>
            <p:spPr bwMode="auto">
              <a:xfrm>
                <a:off x="2057400" y="5094181"/>
                <a:ext cx="7620000" cy="107721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3200" dirty="0">
                    <a:solidFill>
                      <a:schemeClr val="bg1"/>
                    </a:solidFill>
                  </a:rPr>
                  <a:t>Studentize:</a:t>
                </a:r>
                <a:r>
                  <a:rPr lang="en-US" sz="3200" dirty="0"/>
                  <a:t> Fit the model </a:t>
                </a:r>
                <a:r>
                  <a:rPr lang="en-US" sz="3200" i="1" dirty="0"/>
                  <a:t>without</a:t>
                </a:r>
                <a:r>
                  <a:rPr lang="en-US" sz="3200" dirty="0"/>
                  <a:t> that case, then find new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𝑦</m:t>
                    </m:r>
                    <m:r>
                      <a:rPr lang="en-US" sz="3200" i="1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US" sz="3200" dirty="0"/>
                  <a:t> to standardize.</a:t>
                </a:r>
              </a:p>
            </p:txBody>
          </p:sp>
        </mc:Choice>
        <mc:Fallback xmlns="">
          <p:sp>
            <p:nvSpPr>
              <p:cNvPr id="21094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7400" y="5094181"/>
                <a:ext cx="7620000" cy="1077218"/>
              </a:xfrm>
              <a:prstGeom prst="rect">
                <a:avLst/>
              </a:prstGeom>
              <a:blipFill>
                <a:blip r:embed="rId3"/>
                <a:stretch>
                  <a:fillRect l="-2080" t="-7955" b="-176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886200" y="6192681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 does this for every point!</a:t>
            </a:r>
          </a:p>
        </p:txBody>
      </p:sp>
    </p:spTree>
    <p:extLst>
      <p:ext uri="{BB962C8B-B14F-4D97-AF65-F5344CB8AC3E}">
        <p14:creationId xmlns:p14="http://schemas.microsoft.com/office/powerpoint/2010/main" val="818510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608"/>
            <a:ext cx="103632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Studentized Residuals in R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828800" y="1295400"/>
            <a:ext cx="7924800" cy="1477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Once you have fit 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mymodel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=lm(Y~X)</a:t>
            </a:r>
          </a:p>
          <a:p>
            <a:r>
              <a:rPr lang="en-US" dirty="0">
                <a:latin typeface="+mn-lt"/>
              </a:rPr>
              <a:t>Use:   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rstudent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mymodel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</a:rPr>
              <a:t>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92842"/>
            <a:ext cx="4160854" cy="3656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324600" y="3682845"/>
            <a:ext cx="3429000" cy="156966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tx1"/>
                </a:solidFill>
              </a:rPr>
              <a:t>Look for values</a:t>
            </a:r>
          </a:p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tx1"/>
                </a:solidFill>
              </a:rPr>
              <a:t>beyond </a:t>
            </a:r>
            <a:r>
              <a:rPr lang="en-US" sz="3200" dirty="0">
                <a:solidFill>
                  <a:schemeClr val="tx1"/>
                </a:solidFill>
                <a:sym typeface="Symbol" pitchFamily="18" charset="2"/>
              </a:rPr>
              <a:t>2 (mild) or beyond 3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438400" y="3944717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Palm Beach</a:t>
            </a:r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 flipV="1">
            <a:off x="3352800" y="3563717"/>
            <a:ext cx="762000" cy="381000"/>
          </a:xfrm>
          <a:prstGeom prst="straightConnector1">
            <a:avLst/>
          </a:prstGeom>
          <a:noFill/>
          <a:ln w="9525" algn="ctr">
            <a:solidFill>
              <a:srgbClr val="0033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88833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Simple Linear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0700" y="1515120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Single quantitative predictor</a:t>
            </a:r>
          </a:p>
          <a:p>
            <a:r>
              <a:rPr lang="en-US" dirty="0"/>
              <a:t>Y = Quantitative response</a:t>
            </a: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057400" y="3429000"/>
            <a:ext cx="5334000" cy="3124200"/>
            <a:chOff x="768" y="2160"/>
            <a:chExt cx="3360" cy="1968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1344" y="2160"/>
              <a:ext cx="1" cy="1968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008" y="3696"/>
              <a:ext cx="3120" cy="1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768" y="2256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648" y="3696"/>
              <a:ext cx="4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cxnSp>
        <p:nvCxnSpPr>
          <p:cNvPr id="22" name="Straight Connector 21"/>
          <p:cNvCxnSpPr/>
          <p:nvPr/>
        </p:nvCxnSpPr>
        <p:spPr bwMode="auto">
          <a:xfrm flipV="1">
            <a:off x="3352800" y="3429000"/>
            <a:ext cx="3276600" cy="213360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" name="Group 20"/>
          <p:cNvGrpSpPr>
            <a:grpSpLocks/>
          </p:cNvGrpSpPr>
          <p:nvPr/>
        </p:nvGrpSpPr>
        <p:grpSpPr bwMode="auto">
          <a:xfrm rot="20006962">
            <a:off x="3332328" y="4217244"/>
            <a:ext cx="2996768" cy="672791"/>
            <a:chOff x="1584" y="2004"/>
            <a:chExt cx="1632" cy="1609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016" y="3012"/>
              <a:ext cx="96" cy="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584" y="3012"/>
              <a:ext cx="96" cy="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688" y="2580"/>
              <a:ext cx="96" cy="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2928" y="2676"/>
              <a:ext cx="96" cy="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2352" y="2916"/>
              <a:ext cx="96" cy="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2112" y="2484"/>
              <a:ext cx="96" cy="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3120" y="2004"/>
              <a:ext cx="96" cy="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1680" y="3204"/>
              <a:ext cx="96" cy="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2448" y="2436"/>
              <a:ext cx="96" cy="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58000" y="1930618"/>
            <a:ext cx="3278188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Find a line that best summarizes the trend in the data.</a:t>
            </a:r>
          </a:p>
        </p:txBody>
      </p:sp>
    </p:spTree>
    <p:extLst>
      <p:ext uri="{BB962C8B-B14F-4D97-AF65-F5344CB8AC3E}">
        <p14:creationId xmlns:p14="http://schemas.microsoft.com/office/powerpoint/2010/main" val="108307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Simple Linear Model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295400" y="2212208"/>
            <a:ext cx="7239000" cy="2169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n-US" sz="4400" dirty="0">
                <a:solidFill>
                  <a:srgbClr val="FF0000"/>
                </a:solidFill>
              </a:rPr>
              <a:t>           </a:t>
            </a:r>
            <a:r>
              <a:rPr lang="en-US" sz="5400" dirty="0">
                <a:solidFill>
                  <a:schemeClr val="accent2"/>
                </a:solidFill>
              </a:rPr>
              <a:t>Y = </a:t>
            </a:r>
            <a:r>
              <a:rPr lang="en-US" sz="5400" dirty="0">
                <a:solidFill>
                  <a:schemeClr val="accent2"/>
                </a:solidFill>
                <a:sym typeface="Symbol" pitchFamily="18" charset="2"/>
              </a:rPr>
              <a:t></a:t>
            </a:r>
            <a:r>
              <a:rPr lang="en-US" sz="5400" baseline="-25000" dirty="0">
                <a:solidFill>
                  <a:schemeClr val="accent2"/>
                </a:solidFill>
                <a:sym typeface="Symbol" pitchFamily="18" charset="2"/>
              </a:rPr>
              <a:t>o</a:t>
            </a:r>
            <a:r>
              <a:rPr lang="en-US" sz="5400" dirty="0">
                <a:solidFill>
                  <a:schemeClr val="accent2"/>
                </a:solidFill>
                <a:sym typeface="Symbol" pitchFamily="18" charset="2"/>
              </a:rPr>
              <a:t> + </a:t>
            </a:r>
            <a:r>
              <a:rPr lang="en-US" sz="5400" baseline="-25000" dirty="0">
                <a:solidFill>
                  <a:schemeClr val="accent2"/>
                </a:solidFill>
                <a:sym typeface="Symbol" pitchFamily="18" charset="2"/>
              </a:rPr>
              <a:t>1</a:t>
            </a:r>
            <a:r>
              <a:rPr lang="en-US" sz="5400" dirty="0">
                <a:solidFill>
                  <a:schemeClr val="accent2"/>
                </a:solidFill>
                <a:sym typeface="Symbol" pitchFamily="18" charset="2"/>
              </a:rPr>
              <a:t>X + </a:t>
            </a:r>
          </a:p>
          <a:p>
            <a:pPr>
              <a:spcBef>
                <a:spcPct val="0"/>
              </a:spcBef>
              <a:spcAft>
                <a:spcPct val="50000"/>
              </a:spcAft>
            </a:pPr>
            <a:endParaRPr lang="en-US" sz="5400" dirty="0">
              <a:solidFill>
                <a:schemeClr val="accent2"/>
              </a:solidFill>
            </a:endParaRPr>
          </a:p>
        </p:txBody>
      </p:sp>
      <p:sp>
        <p:nvSpPr>
          <p:cNvPr id="48132" name="AutoShape 4"/>
          <p:cNvSpPr>
            <a:spLocks/>
          </p:cNvSpPr>
          <p:nvPr/>
        </p:nvSpPr>
        <p:spPr bwMode="auto">
          <a:xfrm>
            <a:off x="1524000" y="3660008"/>
            <a:ext cx="1828800" cy="584775"/>
          </a:xfrm>
          <a:prstGeom prst="borderCallout1">
            <a:avLst>
              <a:gd name="adj1" fmla="val 17954"/>
              <a:gd name="adj2" fmla="val 104167"/>
              <a:gd name="adj3" fmla="val -84537"/>
              <a:gd name="adj4" fmla="val 144792"/>
            </a:avLst>
          </a:prstGeom>
          <a:solidFill>
            <a:schemeClr val="folHlink"/>
          </a:solidFill>
          <a:ln w="5715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tx1"/>
                </a:solidFill>
              </a:rPr>
              <a:t>intercept</a:t>
            </a:r>
            <a:endParaRPr lang="en-US" sz="4400" dirty="0"/>
          </a:p>
        </p:txBody>
      </p:sp>
      <p:sp>
        <p:nvSpPr>
          <p:cNvPr id="48133" name="AutoShape 5"/>
          <p:cNvSpPr>
            <a:spLocks/>
          </p:cNvSpPr>
          <p:nvPr/>
        </p:nvSpPr>
        <p:spPr bwMode="auto">
          <a:xfrm>
            <a:off x="3810000" y="3964808"/>
            <a:ext cx="1295400" cy="584775"/>
          </a:xfrm>
          <a:prstGeom prst="borderCallout1">
            <a:avLst>
              <a:gd name="adj1" fmla="val 17954"/>
              <a:gd name="adj2" fmla="val 105884"/>
              <a:gd name="adj3" fmla="val -141398"/>
              <a:gd name="adj4" fmla="val 135296"/>
            </a:avLst>
          </a:prstGeom>
          <a:solidFill>
            <a:schemeClr val="folHlink"/>
          </a:solidFill>
          <a:ln w="5715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>
                <a:solidFill>
                  <a:schemeClr val="tx1"/>
                </a:solidFill>
              </a:rPr>
              <a:t>slope</a:t>
            </a:r>
            <a:endParaRPr lang="en-US" sz="4400"/>
          </a:p>
        </p:txBody>
      </p:sp>
      <p:sp>
        <p:nvSpPr>
          <p:cNvPr id="48135" name="AutoShape 7"/>
          <p:cNvSpPr>
            <a:spLocks/>
          </p:cNvSpPr>
          <p:nvPr/>
        </p:nvSpPr>
        <p:spPr bwMode="auto">
          <a:xfrm>
            <a:off x="7924800" y="1983607"/>
            <a:ext cx="1676400" cy="1077218"/>
          </a:xfrm>
          <a:prstGeom prst="borderCallout1">
            <a:avLst>
              <a:gd name="adj1" fmla="val 10171"/>
              <a:gd name="adj2" fmla="val -4546"/>
              <a:gd name="adj3" fmla="val 51838"/>
              <a:gd name="adj4" fmla="val -22917"/>
            </a:avLst>
          </a:prstGeom>
          <a:solidFill>
            <a:schemeClr val="folHlink"/>
          </a:solidFill>
          <a:ln w="5715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>
                <a:solidFill>
                  <a:schemeClr val="tx1"/>
                </a:solidFill>
              </a:rPr>
              <a:t>random error</a:t>
            </a:r>
            <a:endParaRPr lang="en-US" sz="4400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2362200" y="4878594"/>
            <a:ext cx="7772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/>
              <a:t>Assume:  </a:t>
            </a:r>
            <a:r>
              <a:rPr lang="en-US">
                <a:sym typeface="Symbol" pitchFamily="18" charset="2"/>
              </a:rPr>
              <a:t> ~ N( 0, </a:t>
            </a:r>
            <a:r>
              <a:rPr lang="en-US" baseline="-25000">
                <a:sym typeface="Symbol" pitchFamily="18" charset="2"/>
              </a:rPr>
              <a:t></a:t>
            </a:r>
            <a:r>
              <a:rPr lang="en-US">
                <a:sym typeface="Symbol" pitchFamily="18" charset="2"/>
              </a:rPr>
              <a:t>) and independent</a:t>
            </a:r>
            <a:endParaRPr lang="en-US"/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2400300" y="5609638"/>
            <a:ext cx="78486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n-US" dirty="0"/>
              <a:t>Three parameters to estimate: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</a:t>
            </a:r>
            <a:r>
              <a:rPr lang="en-US" baseline="-25000" dirty="0">
                <a:solidFill>
                  <a:schemeClr val="bg1"/>
                </a:solidFill>
                <a:sym typeface="Symbol" pitchFamily="18" charset="2"/>
              </a:rPr>
              <a:t>o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, </a:t>
            </a:r>
            <a:r>
              <a:rPr lang="en-US" baseline="-25000" dirty="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, </a:t>
            </a:r>
            <a:r>
              <a:rPr lang="en-US" baseline="-25000" dirty="0">
                <a:solidFill>
                  <a:schemeClr val="bg1"/>
                </a:solidFill>
                <a:sym typeface="Symbol" pitchFamily="18" charset="2"/>
              </a:rPr>
              <a:t>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138" name="AutoShape 10"/>
          <p:cNvSpPr>
            <a:spLocks/>
          </p:cNvSpPr>
          <p:nvPr/>
        </p:nvSpPr>
        <p:spPr bwMode="auto">
          <a:xfrm>
            <a:off x="609600" y="1945866"/>
            <a:ext cx="1828800" cy="584775"/>
          </a:xfrm>
          <a:prstGeom prst="borderCallout1">
            <a:avLst>
              <a:gd name="adj1" fmla="val 17954"/>
              <a:gd name="adj2" fmla="val 104167"/>
              <a:gd name="adj3" fmla="val 92519"/>
              <a:gd name="adj4" fmla="val 126477"/>
            </a:avLst>
          </a:prstGeom>
          <a:solidFill>
            <a:schemeClr val="accent1"/>
          </a:solidFill>
          <a:ln w="5715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tx1"/>
                </a:solidFill>
              </a:rPr>
              <a:t>response</a:t>
            </a:r>
            <a:endParaRPr lang="en-US" sz="4400" dirty="0"/>
          </a:p>
        </p:txBody>
      </p:sp>
      <p:sp>
        <p:nvSpPr>
          <p:cNvPr id="48139" name="AutoShape 11"/>
          <p:cNvSpPr>
            <a:spLocks/>
          </p:cNvSpPr>
          <p:nvPr/>
        </p:nvSpPr>
        <p:spPr bwMode="auto">
          <a:xfrm>
            <a:off x="6400800" y="3660008"/>
            <a:ext cx="1828800" cy="584775"/>
          </a:xfrm>
          <a:prstGeom prst="borderCallout1">
            <a:avLst>
              <a:gd name="adj1" fmla="val 10171"/>
              <a:gd name="adj2" fmla="val -4167"/>
              <a:gd name="adj3" fmla="val -103954"/>
              <a:gd name="adj4" fmla="val -4343"/>
            </a:avLst>
          </a:prstGeom>
          <a:solidFill>
            <a:schemeClr val="accent1"/>
          </a:solidFill>
          <a:ln w="5715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>
                <a:solidFill>
                  <a:schemeClr val="tx1"/>
                </a:solidFill>
              </a:rPr>
              <a:t>predictor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71123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Simple </a:t>
            </a:r>
            <a:r>
              <a:rPr lang="en-US" u="sng" dirty="0">
                <a:solidFill>
                  <a:srgbClr val="FFFF66"/>
                </a:solidFill>
              </a:rPr>
              <a:t>Linear</a:t>
            </a:r>
            <a:r>
              <a:rPr lang="en-US" dirty="0">
                <a:solidFill>
                  <a:srgbClr val="FFFF66"/>
                </a:solidFill>
              </a:rPr>
              <a:t> Model- Conditions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027BFC1A-CB28-40F0-8CE9-8AC887A8B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8610600" cy="378565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u="sng" dirty="0">
                <a:solidFill>
                  <a:srgbClr val="FFFF66"/>
                </a:solidFill>
              </a:rPr>
              <a:t>Model</a:t>
            </a:r>
            <a:r>
              <a:rPr lang="en-US" dirty="0">
                <a:solidFill>
                  <a:srgbClr val="FFFF66"/>
                </a:solidFill>
              </a:rPr>
              <a:t>: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Linearity:</a:t>
            </a:r>
            <a:r>
              <a:rPr lang="en-US" dirty="0">
                <a:solidFill>
                  <a:srgbClr val="FFFF66"/>
                </a:solidFill>
              </a:rPr>
              <a:t> The means for Y vary as a linear function of X.</a:t>
            </a:r>
          </a:p>
          <a:p>
            <a:r>
              <a:rPr lang="en-US" u="sng" dirty="0">
                <a:solidFill>
                  <a:srgbClr val="FFFF66"/>
                </a:solidFill>
              </a:rPr>
              <a:t>Error</a:t>
            </a:r>
            <a:r>
              <a:rPr lang="en-US" dirty="0">
                <a:solidFill>
                  <a:srgbClr val="FFFF66"/>
                </a:solidFill>
              </a:rPr>
              <a:t>:</a:t>
            </a:r>
          </a:p>
          <a:p>
            <a:pPr>
              <a:buFontTx/>
              <a:buAutoNum type="arabicPeriod" startAt="2"/>
            </a:pPr>
            <a:r>
              <a:rPr lang="en-US" dirty="0">
                <a:solidFill>
                  <a:schemeClr val="bg1"/>
                </a:solidFill>
              </a:rPr>
              <a:t>Zero Mean: </a:t>
            </a:r>
            <a:r>
              <a:rPr lang="en-US" dirty="0">
                <a:solidFill>
                  <a:srgbClr val="FFFF66"/>
                </a:solidFill>
              </a:rPr>
              <a:t>The distribution of the errors is centered at zero.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Constant variance:</a:t>
            </a:r>
            <a:r>
              <a:rPr lang="en-US" dirty="0">
                <a:solidFill>
                  <a:srgbClr val="FFFF66"/>
                </a:solidFill>
              </a:rPr>
              <a:t> The variance for Y is the same at each X. (</a:t>
            </a:r>
            <a:r>
              <a:rPr lang="en-US" i="1" dirty="0">
                <a:solidFill>
                  <a:srgbClr val="FFFF66"/>
                </a:solidFill>
              </a:rPr>
              <a:t>Homoscedasticity</a:t>
            </a:r>
            <a:r>
              <a:rPr lang="en-US" dirty="0">
                <a:solidFill>
                  <a:srgbClr val="FFFF66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Independence:</a:t>
            </a:r>
            <a:r>
              <a:rPr lang="en-US" dirty="0">
                <a:solidFill>
                  <a:srgbClr val="FFFF66"/>
                </a:solidFill>
              </a:rPr>
              <a:t> No relationships among errors.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Normality:</a:t>
            </a:r>
            <a:endParaRPr lang="en-US" dirty="0">
              <a:solidFill>
                <a:srgbClr val="FFFF66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66"/>
                </a:solidFill>
              </a:rPr>
              <a:t>Residuals are normally distributed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66"/>
                </a:solidFill>
              </a:rPr>
              <a:t>(sometimes) At each X, the Y’s follow a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71242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12192000" cy="1143000"/>
          </a:xfrm>
        </p:spPr>
        <p:txBody>
          <a:bodyPr/>
          <a:lstStyle/>
          <a:p>
            <a:r>
              <a:rPr lang="en-US" sz="4000" dirty="0">
                <a:solidFill>
                  <a:srgbClr val="FFFF66"/>
                </a:solidFill>
              </a:rPr>
              <a:t>What to do when regression assumptions are violated?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533400" y="2209800"/>
            <a:ext cx="78486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</a:rPr>
              <a:t>Examples:</a:t>
            </a:r>
            <a:endParaRPr lang="en-US" dirty="0"/>
          </a:p>
          <a:p>
            <a:pPr>
              <a:spcBef>
                <a:spcPct val="25000"/>
              </a:spcBef>
              <a:buFontTx/>
              <a:buAutoNum type="arabicPeriod"/>
            </a:pPr>
            <a:r>
              <a:rPr lang="en-US" dirty="0"/>
              <a:t>Nonlinear patterns in residuals</a:t>
            </a:r>
          </a:p>
          <a:p>
            <a:pPr>
              <a:spcBef>
                <a:spcPct val="25000"/>
              </a:spcBef>
              <a:buFontTx/>
              <a:buAutoNum type="arabicPeriod"/>
            </a:pPr>
            <a:r>
              <a:rPr lang="en-US" dirty="0"/>
              <a:t>Heteroscedasticity (</a:t>
            </a:r>
            <a:r>
              <a:rPr lang="en-US" dirty="0" err="1"/>
              <a:t>nonconstant</a:t>
            </a:r>
            <a:r>
              <a:rPr lang="en-US" dirty="0"/>
              <a:t> variance)</a:t>
            </a:r>
          </a:p>
          <a:p>
            <a:pPr>
              <a:spcBef>
                <a:spcPct val="25000"/>
              </a:spcBef>
              <a:buFontTx/>
              <a:buAutoNum type="arabicPeriod"/>
            </a:pPr>
            <a:r>
              <a:rPr lang="en-US" dirty="0"/>
              <a:t>Lack of normality in residuals</a:t>
            </a:r>
          </a:p>
          <a:p>
            <a:pPr>
              <a:spcBef>
                <a:spcPct val="25000"/>
              </a:spcBef>
              <a:buFontTx/>
              <a:buAutoNum type="arabicPeriod"/>
            </a:pPr>
            <a:r>
              <a:rPr lang="en-US" dirty="0"/>
              <a:t>Outliers: influential points, large residuals</a:t>
            </a:r>
          </a:p>
        </p:txBody>
      </p:sp>
    </p:spTree>
    <p:extLst>
      <p:ext uri="{BB962C8B-B14F-4D97-AF65-F5344CB8AC3E}">
        <p14:creationId xmlns:p14="http://schemas.microsoft.com/office/powerpoint/2010/main" val="299488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943100" y="381000"/>
            <a:ext cx="83058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Types of “Unusual” Points in SLM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58456" y="1905000"/>
            <a:ext cx="9296400" cy="181588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Outlier: </a:t>
            </a:r>
            <a:r>
              <a:rPr lang="en-US" sz="3200" dirty="0"/>
              <a:t>A data point that is far from the regression line.</a:t>
            </a:r>
          </a:p>
          <a:p>
            <a:r>
              <a:rPr lang="en-US" sz="3200" dirty="0">
                <a:solidFill>
                  <a:schemeClr val="bg1"/>
                </a:solidFill>
              </a:rPr>
              <a:t>Influential point: </a:t>
            </a:r>
            <a:r>
              <a:rPr lang="en-US" sz="3200" dirty="0"/>
              <a:t>A data point that has a large effect on the regression fit.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58456" y="4343400"/>
            <a:ext cx="7848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How do we measure “far”? </a:t>
            </a:r>
          </a:p>
          <a:p>
            <a:r>
              <a:rPr lang="en-US" dirty="0"/>
              <a:t>How do we measure “effect on the fit”? </a:t>
            </a:r>
          </a:p>
        </p:txBody>
      </p:sp>
    </p:spTree>
    <p:extLst>
      <p:ext uri="{BB962C8B-B14F-4D97-AF65-F5344CB8AC3E}">
        <p14:creationId xmlns:p14="http://schemas.microsoft.com/office/powerpoint/2010/main" val="316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81000"/>
            <a:ext cx="86868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Detecting Unusual Cases - Overview</a:t>
            </a:r>
          </a:p>
        </p:txBody>
      </p:sp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7391400" cy="49815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1. Compute residuals</a:t>
            </a:r>
          </a:p>
          <a:p>
            <a:pPr>
              <a:spcBef>
                <a:spcPct val="0"/>
              </a:spcBef>
            </a:pPr>
            <a:r>
              <a:rPr lang="en-US" dirty="0"/>
              <a:t>	“raw”, standardized, </a:t>
            </a:r>
            <a:r>
              <a:rPr lang="en-US" dirty="0" err="1"/>
              <a:t>studentized</a:t>
            </a:r>
            <a:endParaRPr lang="en-US" dirty="0"/>
          </a:p>
          <a:p>
            <a:pPr>
              <a:spcBef>
                <a:spcPct val="30000"/>
              </a:spcBef>
            </a:pPr>
            <a:r>
              <a:rPr lang="en-US" dirty="0">
                <a:solidFill>
                  <a:schemeClr val="bg1"/>
                </a:solidFill>
              </a:rPr>
              <a:t>2. Plots of residuals (or std. residuals)</a:t>
            </a:r>
          </a:p>
          <a:p>
            <a:pPr>
              <a:spcBef>
                <a:spcPct val="0"/>
              </a:spcBef>
            </a:pPr>
            <a:r>
              <a:rPr lang="en-US" dirty="0"/>
              <a:t>	Boxplot, scatterplot, normal plot</a:t>
            </a:r>
          </a:p>
          <a:p>
            <a:pPr>
              <a:spcBef>
                <a:spcPct val="30000"/>
              </a:spcBef>
            </a:pPr>
            <a:r>
              <a:rPr lang="en-US" dirty="0">
                <a:solidFill>
                  <a:schemeClr val="bg1"/>
                </a:solidFill>
              </a:rPr>
              <a:t>3. Leverage</a:t>
            </a:r>
          </a:p>
          <a:p>
            <a:pPr>
              <a:spcBef>
                <a:spcPct val="0"/>
              </a:spcBef>
            </a:pPr>
            <a:r>
              <a:rPr lang="en-US" dirty="0"/>
              <a:t>	Unusual values for the predictors</a:t>
            </a:r>
          </a:p>
          <a:p>
            <a:pPr>
              <a:spcBef>
                <a:spcPct val="30000"/>
              </a:spcBef>
            </a:pPr>
            <a:r>
              <a:rPr lang="en-US" dirty="0">
                <a:solidFill>
                  <a:schemeClr val="bg1"/>
                </a:solidFill>
              </a:rPr>
              <a:t>4. Cook’s distance</a:t>
            </a:r>
          </a:p>
          <a:p>
            <a:pPr>
              <a:spcBef>
                <a:spcPct val="0"/>
              </a:spcBef>
            </a:pPr>
            <a:r>
              <a:rPr lang="en-US" dirty="0"/>
              <a:t>	Cases with large influence</a:t>
            </a:r>
          </a:p>
        </p:txBody>
      </p:sp>
    </p:spTree>
    <p:extLst>
      <p:ext uri="{BB962C8B-B14F-4D97-AF65-F5344CB8AC3E}">
        <p14:creationId xmlns:p14="http://schemas.microsoft.com/office/powerpoint/2010/main" val="243149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381000"/>
            <a:ext cx="67818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Raw Residual</a:t>
            </a:r>
          </a:p>
        </p:txBody>
      </p:sp>
      <p:graphicFrame>
        <p:nvGraphicFramePr>
          <p:cNvPr id="2078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803509"/>
              </p:ext>
            </p:extLst>
          </p:nvPr>
        </p:nvGraphicFramePr>
        <p:xfrm>
          <a:off x="4231094" y="1885950"/>
          <a:ext cx="3086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85800" imgH="228600" progId="Equation.3">
                  <p:embed/>
                </p:oleObj>
              </mc:Choice>
              <mc:Fallback>
                <p:oleObj name="Equation" r:id="rId3" imgW="685800" imgH="228600" progId="Equation.3">
                  <p:embed/>
                  <p:pic>
                    <p:nvPicPr>
                      <p:cNvPr id="2078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1094" y="1885950"/>
                        <a:ext cx="3086100" cy="1028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2792819" y="3200400"/>
            <a:ext cx="64008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400"/>
              <a:t>How can we tell if a residual is unusually large? </a:t>
            </a:r>
          </a:p>
        </p:txBody>
      </p:sp>
      <p:sp>
        <p:nvSpPr>
          <p:cNvPr id="207877" name="Text Box 5"/>
          <p:cNvSpPr txBox="1">
            <a:spLocks noChangeArrowheads="1"/>
          </p:cNvSpPr>
          <p:nvPr/>
        </p:nvSpPr>
        <p:spPr bwMode="auto">
          <a:xfrm>
            <a:off x="1878419" y="4800600"/>
            <a:ext cx="8001000" cy="1739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Example:</a:t>
            </a:r>
          </a:p>
          <a:p>
            <a:pPr>
              <a:spcBef>
                <a:spcPct val="0"/>
              </a:spcBef>
            </a:pPr>
            <a:r>
              <a:rPr lang="en-US" dirty="0"/>
              <a:t>	</a:t>
            </a:r>
            <a:r>
              <a:rPr lang="en-US" i="1" dirty="0"/>
              <a:t>Y = GPA     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 = 2.6    is very large</a:t>
            </a:r>
          </a:p>
          <a:p>
            <a:pPr>
              <a:spcBef>
                <a:spcPct val="0"/>
              </a:spcBef>
            </a:pPr>
            <a:r>
              <a:rPr lang="en-US" dirty="0"/>
              <a:t>	</a:t>
            </a:r>
            <a:r>
              <a:rPr lang="en-US" i="1" dirty="0"/>
              <a:t>Y = SAT      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 = 2.6    is very small</a:t>
            </a:r>
          </a:p>
        </p:txBody>
      </p:sp>
    </p:spTree>
    <p:extLst>
      <p:ext uri="{BB962C8B-B14F-4D97-AF65-F5344CB8AC3E}">
        <p14:creationId xmlns:p14="http://schemas.microsoft.com/office/powerpoint/2010/main" val="350930683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1126</Words>
  <Application>Microsoft Office PowerPoint</Application>
  <PresentationFormat>Widescreen</PresentationFormat>
  <Paragraphs>176</Paragraphs>
  <Slides>29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 Math</vt:lpstr>
      <vt:lpstr>Courier New</vt:lpstr>
      <vt:lpstr>Times New Roman</vt:lpstr>
      <vt:lpstr>Default Design</vt:lpstr>
      <vt:lpstr>Equation</vt:lpstr>
      <vt:lpstr>STOR 455 Class 6</vt:lpstr>
      <vt:lpstr>Single Quantitative Predictor Model</vt:lpstr>
      <vt:lpstr>Simple Linear Model</vt:lpstr>
      <vt:lpstr>Simple Linear Model</vt:lpstr>
      <vt:lpstr>Simple Linear Model- Conditions</vt:lpstr>
      <vt:lpstr>What to do when regression assumptions are violated?</vt:lpstr>
      <vt:lpstr>Types of “Unusual” Points in SLM</vt:lpstr>
      <vt:lpstr>Detecting Unusual Cases - Overview</vt:lpstr>
      <vt:lpstr>Raw Residual</vt:lpstr>
      <vt:lpstr>Example: Men’s Olympic Long Jump</vt:lpstr>
      <vt:lpstr>PowerPoint Presentation</vt:lpstr>
      <vt:lpstr>Standardized Residuals</vt:lpstr>
      <vt:lpstr>Standardized Residuals in R</vt:lpstr>
      <vt:lpstr>Plot: Standardized Residuals vs. Predicted</vt:lpstr>
      <vt:lpstr>Studentized Residual</vt:lpstr>
      <vt:lpstr>Plot: Studentized Residuals vs. Predicted</vt:lpstr>
      <vt:lpstr>Influence</vt:lpstr>
      <vt:lpstr>Influence App</vt:lpstr>
      <vt:lpstr>PowerPoint Presentation</vt:lpstr>
      <vt:lpstr>Example: Palm Beach Butterfly Ballot</vt:lpstr>
      <vt:lpstr>Example: Palm Beach Butterfly Ballot</vt:lpstr>
      <vt:lpstr>Dataset: PalmBeach</vt:lpstr>
      <vt:lpstr>Example: Palm Beach Butterfly Ballot</vt:lpstr>
      <vt:lpstr>Ballot Residuals</vt:lpstr>
      <vt:lpstr>What to do with an extreme residual?</vt:lpstr>
      <vt:lpstr>Model with/without Palm Beach</vt:lpstr>
      <vt:lpstr>Palm Beach Omitted</vt:lpstr>
      <vt:lpstr>Studentized Residual</vt:lpstr>
      <vt:lpstr>Studentized Residuals in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2020-08-12T21:13:31Z</dcterms:created>
  <dcterms:modified xsi:type="dcterms:W3CDTF">2021-08-30T12:31:02Z</dcterms:modified>
</cp:coreProperties>
</file>