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97" r:id="rId3"/>
    <p:sldId id="398" r:id="rId4"/>
    <p:sldId id="399" r:id="rId5"/>
    <p:sldId id="396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8" r:id="rId15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6600"/>
    <a:srgbClr val="000000"/>
    <a:srgbClr val="660066"/>
    <a:srgbClr val="003366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DA4305-728E-4340-A159-DCAC5B5DE7B0}" v="7" dt="2021-08-15T14:51:39.9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69" autoAdjust="0"/>
    <p:restoredTop sz="93512" autoAdjust="0"/>
  </p:normalViewPr>
  <p:slideViewPr>
    <p:cSldViewPr>
      <p:cViewPr varScale="1">
        <p:scale>
          <a:sx n="44" d="100"/>
          <a:sy n="44" d="100"/>
        </p:scale>
        <p:origin x="54" y="14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77126" indent="-298895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195578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73809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52040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30272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08503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586734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064965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1B65DA3A-C804-436B-8ED4-581C082CE486}" type="slidenum">
              <a:rPr lang="en-US" sz="1300">
                <a:solidFill>
                  <a:schemeClr val="tx1"/>
                </a:solidFill>
              </a:rPr>
              <a:pPr/>
              <a:t>2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4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77126" indent="-298895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195578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73809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52040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30272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08503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586734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064965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3ECAAA2B-F889-470F-8E41-990A0320B065}" type="slidenum">
              <a:rPr lang="en-US" sz="1300">
                <a:solidFill>
                  <a:schemeClr val="tx1"/>
                </a:solidFill>
              </a:rPr>
              <a:pPr/>
              <a:t>5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87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77126" indent="-298895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195578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73809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52040" indent="-239116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30272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08503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586734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064965" indent="-239116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FDE1EFF0-745C-4FBE-B962-B5EC8A845F99}" type="slidenum">
              <a:rPr lang="en-US" sz="1300">
                <a:solidFill>
                  <a:schemeClr val="tx1"/>
                </a:solidFill>
              </a:rPr>
              <a:pPr/>
              <a:t>7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29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2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5.png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3581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4800" b="1" dirty="0">
                <a:solidFill>
                  <a:schemeClr val="bg1"/>
                </a:solidFill>
              </a:rPr>
              <a:t>STOR 455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Class 8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276600" y="4572000"/>
            <a:ext cx="5638800" cy="146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Read: 	2.1, 2.3, 2.4	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Exercises: </a:t>
            </a:r>
            <a:r>
              <a:rPr lang="en-US" sz="2800">
                <a:solidFill>
                  <a:schemeClr val="bg1"/>
                </a:solidFill>
              </a:rPr>
              <a:t>	2.15b, </a:t>
            </a:r>
            <a:r>
              <a:rPr lang="en-US" sz="2800" dirty="0">
                <a:solidFill>
                  <a:schemeClr val="bg1"/>
                </a:solidFill>
              </a:rPr>
              <a:t>17bcd, 19bc	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685800"/>
            <a:ext cx="91440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Two Forms of Intervals for Regression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1981200" y="2362200"/>
            <a:ext cx="7620000" cy="3293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arenBoth"/>
            </a:pPr>
            <a:r>
              <a:rPr lang="en-US" sz="3200" dirty="0">
                <a:solidFill>
                  <a:schemeClr val="bg1"/>
                </a:solidFill>
              </a:rPr>
              <a:t>  Confidence Interval for </a:t>
            </a:r>
            <a:r>
              <a:rPr lang="el-GR" sz="3200" dirty="0">
                <a:solidFill>
                  <a:schemeClr val="bg1"/>
                </a:solidFill>
              </a:rPr>
              <a:t>μ</a:t>
            </a:r>
            <a:r>
              <a:rPr lang="en-US" sz="3200" baseline="-25000" dirty="0">
                <a:solidFill>
                  <a:schemeClr val="bg1"/>
                </a:solidFill>
              </a:rPr>
              <a:t>Y     </a:t>
            </a:r>
            <a:r>
              <a:rPr lang="en-US" sz="3200" dirty="0">
                <a:solidFill>
                  <a:schemeClr val="bg1"/>
                </a:solidFill>
              </a:rPr>
              <a:t>(mean Y)</a:t>
            </a:r>
          </a:p>
          <a:p>
            <a:r>
              <a:rPr lang="en-US" sz="3200" dirty="0"/>
              <a:t>	Where is the “true” line for that </a:t>
            </a:r>
            <a:r>
              <a:rPr lang="en-US" sz="3200" i="1" dirty="0"/>
              <a:t>x</a:t>
            </a:r>
            <a:r>
              <a:rPr lang="en-US" sz="3200" dirty="0"/>
              <a:t>? or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    Where is the average Y for all with that </a:t>
            </a:r>
            <a:r>
              <a:rPr lang="en-US" sz="3200" i="1" dirty="0"/>
              <a:t>x</a:t>
            </a:r>
            <a:r>
              <a:rPr lang="en-US" sz="3200" dirty="0"/>
              <a:t>?</a:t>
            </a:r>
          </a:p>
          <a:p>
            <a:pPr>
              <a:buFontTx/>
              <a:buAutoNum type="arabicParenBoth" startAt="2"/>
            </a:pPr>
            <a:r>
              <a:rPr lang="en-US" sz="3200" dirty="0">
                <a:solidFill>
                  <a:schemeClr val="bg1"/>
                </a:solidFill>
              </a:rPr>
              <a:t>   Prediction Interval for Individual Y</a:t>
            </a:r>
          </a:p>
          <a:p>
            <a:r>
              <a:rPr lang="en-US" sz="3200" dirty="0"/>
              <a:t>  	Where are most Y’s for that </a:t>
            </a:r>
            <a:r>
              <a:rPr lang="en-US" sz="3200" i="1" dirty="0"/>
              <a:t>x</a:t>
            </a:r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3969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832864" y="533400"/>
            <a:ext cx="7772400" cy="13716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CI for </a:t>
            </a:r>
            <a:r>
              <a:rPr lang="el-GR" dirty="0">
                <a:solidFill>
                  <a:srgbClr val="FFFF66"/>
                </a:solidFill>
              </a:rPr>
              <a:t>μ</a:t>
            </a:r>
            <a:r>
              <a:rPr lang="en-US" baseline="-25000" dirty="0">
                <a:solidFill>
                  <a:srgbClr val="FFFF66"/>
                </a:solidFill>
              </a:rPr>
              <a:t>Y</a:t>
            </a:r>
            <a:r>
              <a:rPr lang="en-US" dirty="0">
                <a:solidFill>
                  <a:srgbClr val="FFFF66"/>
                </a:solidFill>
              </a:rPr>
              <a:t> when </a:t>
            </a:r>
            <a:r>
              <a:rPr lang="en-US" i="1" dirty="0">
                <a:solidFill>
                  <a:srgbClr val="FFFF66"/>
                </a:solidFill>
              </a:rPr>
              <a:t>X=x*</a:t>
            </a:r>
          </a:p>
        </p:txBody>
      </p:sp>
      <p:graphicFrame>
        <p:nvGraphicFramePr>
          <p:cNvPr id="952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397984"/>
              </p:ext>
            </p:extLst>
          </p:nvPr>
        </p:nvGraphicFramePr>
        <p:xfrm>
          <a:off x="2133600" y="2133600"/>
          <a:ext cx="7045325" cy="222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485720" imgH="469800" progId="Equation.3">
                  <p:embed/>
                </p:oleObj>
              </mc:Choice>
              <mc:Fallback>
                <p:oleObj name="Equation" r:id="rId3" imgW="1485720" imgH="469800" progId="Equation.3">
                  <p:embed/>
                  <p:pic>
                    <p:nvPicPr>
                      <p:cNvPr id="952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3600"/>
                        <a:ext cx="7045325" cy="222726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12485" y="4953000"/>
                <a:ext cx="488755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800" dirty="0"/>
                  <a:t>SSX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acc>
                              <m:accPr>
                                <m:chr m:val="̅"/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485" y="4953000"/>
                <a:ext cx="4887556" cy="738664"/>
              </a:xfrm>
              <a:prstGeom prst="rect">
                <a:avLst/>
              </a:prstGeom>
              <a:blipFill>
                <a:blip r:embed="rId5"/>
                <a:stretch>
                  <a:fillRect l="-7606" t="-24793" b="-49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991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09600"/>
            <a:ext cx="8839200" cy="13716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Prediction Interval for Individual Y’s when </a:t>
            </a:r>
            <a:r>
              <a:rPr lang="en-US" i="1" dirty="0">
                <a:solidFill>
                  <a:srgbClr val="FFFF66"/>
                </a:solidFill>
              </a:rPr>
              <a:t>X=x*</a:t>
            </a:r>
          </a:p>
        </p:txBody>
      </p:sp>
      <p:graphicFrame>
        <p:nvGraphicFramePr>
          <p:cNvPr id="972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673383"/>
              </p:ext>
            </p:extLst>
          </p:nvPr>
        </p:nvGraphicFramePr>
        <p:xfrm>
          <a:off x="304800" y="2315369"/>
          <a:ext cx="7948612" cy="222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676160" imgH="469800" progId="Equation.3">
                  <p:embed/>
                </p:oleObj>
              </mc:Choice>
              <mc:Fallback>
                <p:oleObj name="Equation" r:id="rId3" imgW="1676160" imgH="469800" progId="Equation.3">
                  <p:embed/>
                  <p:pic>
                    <p:nvPicPr>
                      <p:cNvPr id="972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15369"/>
                        <a:ext cx="7948612" cy="222726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4" name="Oval 4"/>
          <p:cNvSpPr>
            <a:spLocks noChangeArrowheads="1"/>
          </p:cNvSpPr>
          <p:nvPr/>
        </p:nvSpPr>
        <p:spPr bwMode="auto">
          <a:xfrm>
            <a:off x="3211512" y="3233787"/>
            <a:ext cx="685800" cy="6491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35312" y="4891882"/>
            <a:ext cx="5943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accounts for </a:t>
            </a:r>
            <a:r>
              <a:rPr lang="el-GR" dirty="0">
                <a:latin typeface="+mn-lt"/>
                <a:cs typeface="Courier New"/>
              </a:rPr>
              <a:t>ε</a:t>
            </a:r>
            <a:r>
              <a:rPr lang="en-US" dirty="0">
                <a:latin typeface="+mn-lt"/>
                <a:cs typeface="Courier New"/>
              </a:rPr>
              <a:t> in model</a:t>
            </a:r>
            <a:endParaRPr lang="en-US" dirty="0">
              <a:latin typeface="+mn-lt"/>
            </a:endParaRP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rot="16200000" flipV="1">
            <a:off x="3402012" y="4625181"/>
            <a:ext cx="762000" cy="228600"/>
          </a:xfrm>
          <a:prstGeom prst="straightConnector1">
            <a:avLst/>
          </a:prstGeom>
          <a:noFill/>
          <a:ln w="38100" algn="ctr">
            <a:solidFill>
              <a:srgbClr val="00B0F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28800" y="5702798"/>
                <a:ext cx="488755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800" dirty="0"/>
                  <a:t>SSX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acc>
                              <m:accPr>
                                <m:chr m:val="̅"/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4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702798"/>
                <a:ext cx="4887556" cy="738664"/>
              </a:xfrm>
              <a:prstGeom prst="rect">
                <a:avLst/>
              </a:prstGeom>
              <a:blipFill>
                <a:blip r:embed="rId5"/>
                <a:stretch>
                  <a:fillRect l="-7481" t="-23770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728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057400" y="685800"/>
            <a:ext cx="72390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CI and PI via R when </a:t>
            </a:r>
            <a:r>
              <a:rPr lang="en-US" i="1" dirty="0">
                <a:solidFill>
                  <a:srgbClr val="FFFF66"/>
                </a:solidFill>
              </a:rPr>
              <a:t>X=x</a:t>
            </a:r>
            <a:r>
              <a:rPr lang="en-US" dirty="0">
                <a:solidFill>
                  <a:srgbClr val="FFFF66"/>
                </a:solidFill>
              </a:rPr>
              <a:t>*</a:t>
            </a:r>
          </a:p>
        </p:txBody>
      </p:sp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1371600" y="2057400"/>
            <a:ext cx="8686800" cy="398570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3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newx</a:t>
            </a:r>
            <a:r>
              <a:rPr lang="en-US" sz="23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3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23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(Hours=2.25)</a:t>
            </a:r>
          </a:p>
          <a:p>
            <a:pPr>
              <a:spcBef>
                <a:spcPct val="0"/>
              </a:spcBef>
            </a:pPr>
            <a:r>
              <a:rPr lang="en-US" sz="23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View(</a:t>
            </a:r>
            <a:r>
              <a:rPr lang="en-US" sz="23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newx</a:t>
            </a:r>
            <a:r>
              <a:rPr lang="en-US" sz="23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23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3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predict.lm</a:t>
            </a:r>
            <a:r>
              <a:rPr lang="en-US" sz="23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3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moddist</a:t>
            </a:r>
            <a:r>
              <a:rPr lang="en-US" sz="23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3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newx</a:t>
            </a:r>
            <a:r>
              <a:rPr lang="en-US" sz="23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interval="confidence")</a:t>
            </a:r>
          </a:p>
          <a:p>
            <a:pPr>
              <a:spcBef>
                <a:spcPct val="0"/>
              </a:spcBef>
            </a:pPr>
            <a:r>
              <a:rPr lang="en-US" sz="23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predict.lm</a:t>
            </a:r>
            <a:r>
              <a:rPr lang="en-US" sz="23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3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moddist</a:t>
            </a:r>
            <a:r>
              <a:rPr lang="en-US" sz="23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3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newx</a:t>
            </a:r>
            <a:r>
              <a:rPr lang="en-US" sz="23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interval="prediction")</a:t>
            </a:r>
          </a:p>
          <a:p>
            <a:pPr>
              <a:spcBef>
                <a:spcPct val="0"/>
              </a:spcBef>
            </a:pPr>
            <a:r>
              <a:rPr lang="fr-FR" sz="23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fr-FR" sz="2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fit      </a:t>
            </a:r>
            <a:r>
              <a:rPr lang="fr-FR" sz="2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lwr</a:t>
            </a:r>
            <a:r>
              <a:rPr lang="fr-FR" sz="2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fr-FR" sz="2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upr</a:t>
            </a:r>
            <a:endParaRPr lang="fr-FR" sz="2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fr-FR" sz="2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1 123.8867 116.9764 130.797</a:t>
            </a:r>
          </a:p>
          <a:p>
            <a:pPr>
              <a:spcBef>
                <a:spcPct val="0"/>
              </a:spcBef>
            </a:pPr>
            <a:r>
              <a:rPr lang="fr-FR" sz="2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fit      </a:t>
            </a:r>
            <a:r>
              <a:rPr lang="fr-FR" sz="2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lwr</a:t>
            </a:r>
            <a:r>
              <a:rPr lang="fr-FR" sz="2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2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upr</a:t>
            </a:r>
            <a:endParaRPr lang="fr-FR" sz="2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fr-FR" sz="2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1 123.8867 86.59458 161.1789</a:t>
            </a:r>
            <a:endParaRPr lang="en-US" sz="2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endParaRPr lang="en-US" sz="2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54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://rstudio.stlawu.local:8787/graphics/plot.png?width=514&amp;height=496&amp;randomizer=1552366691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http://rstudio.stlawu.local:8787/graphics/plot.png?width=661&amp;height=517&amp;randomizer=1219225062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6152147"/>
            <a:ext cx="75406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>
                <a:latin typeface="Lucida Console" panose="020B0609040504020204" pitchFamily="49" charset="0"/>
              </a:rPr>
              <a:t>CIPIPlot</a:t>
            </a:r>
            <a:r>
              <a:rPr lang="en-US" sz="2200" dirty="0">
                <a:latin typeface="Lucida Console" panose="020B0609040504020204" pitchFamily="49" charset="0"/>
              </a:rPr>
              <a:t>(</a:t>
            </a:r>
            <a:r>
              <a:rPr lang="en-US" sz="2200" dirty="0" err="1">
                <a:latin typeface="Lucida Console" panose="020B0609040504020204" pitchFamily="49" charset="0"/>
              </a:rPr>
              <a:t>Domestic$Hours</a:t>
            </a:r>
            <a:r>
              <a:rPr lang="en-US" sz="2200" dirty="0">
                <a:latin typeface="Lucida Console" panose="020B0609040504020204" pitchFamily="49" charset="0"/>
              </a:rPr>
              <a:t>, </a:t>
            </a:r>
            <a:r>
              <a:rPr lang="en-US" sz="2200" dirty="0" err="1">
                <a:latin typeface="Lucida Console" panose="020B0609040504020204" pitchFamily="49" charset="0"/>
              </a:rPr>
              <a:t>Domestic$Distance</a:t>
            </a:r>
            <a:r>
              <a:rPr lang="en-US" sz="2200" dirty="0">
                <a:latin typeface="Lucida Console" panose="020B0609040504020204" pitchFamily="49" charset="0"/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85800"/>
            <a:ext cx="8506262" cy="525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9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6038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Inference for Slope and Intercept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22098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/>
              <a:t>Find a </a:t>
            </a:r>
            <a:r>
              <a:rPr lang="en-US" sz="3600" dirty="0">
                <a:solidFill>
                  <a:schemeClr val="bg1"/>
                </a:solidFill>
              </a:rPr>
              <a:t>confidence interval </a:t>
            </a:r>
            <a:r>
              <a:rPr lang="en-US" sz="3600" dirty="0"/>
              <a:t>of plausible values for the parameter.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Test a hypothesis </a:t>
            </a:r>
            <a:r>
              <a:rPr lang="en-US" sz="3600" dirty="0"/>
              <a:t>about a possible value for the parameter</a:t>
            </a:r>
          </a:p>
        </p:txBody>
      </p:sp>
    </p:spTree>
    <p:extLst>
      <p:ext uri="{BB962C8B-B14F-4D97-AF65-F5344CB8AC3E}">
        <p14:creationId xmlns:p14="http://schemas.microsoft.com/office/powerpoint/2010/main" val="31431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cxnSpLocks/>
            <a:stCxn id="6" idx="1"/>
          </p:cNvCxnSpPr>
          <p:nvPr/>
        </p:nvCxnSpPr>
        <p:spPr>
          <a:xfrm>
            <a:off x="6591305" y="3503090"/>
            <a:ext cx="0" cy="198331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5486400"/>
            <a:ext cx="12192000" cy="141769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840" b="1" dirty="0">
                <a:solidFill>
                  <a:srgbClr val="FFFF00"/>
                </a:solidFill>
              </a:rPr>
              <a:t>Sampling Distribution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76200" y="5486400"/>
            <a:ext cx="12268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loud 5"/>
          <p:cNvSpPr/>
          <p:nvPr/>
        </p:nvSpPr>
        <p:spPr>
          <a:xfrm>
            <a:off x="4267209" y="1524000"/>
            <a:ext cx="4648191" cy="1981200"/>
          </a:xfrm>
          <a:prstGeom prst="cloud">
            <a:avLst/>
          </a:prstGeom>
          <a:solidFill>
            <a:srgbClr val="33CC3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extBox 6"/>
          <p:cNvSpPr txBox="1"/>
          <p:nvPr/>
        </p:nvSpPr>
        <p:spPr>
          <a:xfrm>
            <a:off x="5715000" y="2121999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24597" y="5562600"/>
                <a:ext cx="533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597" y="5562600"/>
                <a:ext cx="5334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12496800" y="6801406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Oval 17"/>
          <p:cNvSpPr/>
          <p:nvPr/>
        </p:nvSpPr>
        <p:spPr>
          <a:xfrm>
            <a:off x="12504722" y="59896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>
          <a:xfrm>
            <a:off x="12417959" y="6324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>
          <a:xfrm>
            <a:off x="12657122" y="61420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Oval 20"/>
          <p:cNvSpPr/>
          <p:nvPr/>
        </p:nvSpPr>
        <p:spPr>
          <a:xfrm>
            <a:off x="12809522" y="62944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Oval 21"/>
          <p:cNvSpPr/>
          <p:nvPr/>
        </p:nvSpPr>
        <p:spPr>
          <a:xfrm>
            <a:off x="12961922" y="64468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Oval 22"/>
          <p:cNvSpPr/>
          <p:nvPr/>
        </p:nvSpPr>
        <p:spPr>
          <a:xfrm>
            <a:off x="13114322" y="65992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Oval 23"/>
          <p:cNvSpPr/>
          <p:nvPr/>
        </p:nvSpPr>
        <p:spPr>
          <a:xfrm>
            <a:off x="13266722" y="67516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Oval 24"/>
          <p:cNvSpPr/>
          <p:nvPr/>
        </p:nvSpPr>
        <p:spPr>
          <a:xfrm>
            <a:off x="13419122" y="69040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Oval 25"/>
          <p:cNvSpPr/>
          <p:nvPr/>
        </p:nvSpPr>
        <p:spPr>
          <a:xfrm>
            <a:off x="13571522" y="70564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Oval 26"/>
          <p:cNvSpPr/>
          <p:nvPr/>
        </p:nvSpPr>
        <p:spPr>
          <a:xfrm>
            <a:off x="13723922" y="72088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Oval 27"/>
          <p:cNvSpPr/>
          <p:nvPr/>
        </p:nvSpPr>
        <p:spPr>
          <a:xfrm>
            <a:off x="13876322" y="73612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Oval 28"/>
          <p:cNvSpPr/>
          <p:nvPr/>
        </p:nvSpPr>
        <p:spPr>
          <a:xfrm>
            <a:off x="14028722" y="75136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Oval 29"/>
          <p:cNvSpPr/>
          <p:nvPr/>
        </p:nvSpPr>
        <p:spPr>
          <a:xfrm>
            <a:off x="14181122" y="76660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" name="Oval 30"/>
          <p:cNvSpPr/>
          <p:nvPr/>
        </p:nvSpPr>
        <p:spPr>
          <a:xfrm>
            <a:off x="14333522" y="78184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" name="Oval 31"/>
          <p:cNvSpPr/>
          <p:nvPr/>
        </p:nvSpPr>
        <p:spPr>
          <a:xfrm>
            <a:off x="12682396" y="56249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3" name="Oval 32"/>
          <p:cNvSpPr/>
          <p:nvPr/>
        </p:nvSpPr>
        <p:spPr>
          <a:xfrm>
            <a:off x="14485922" y="79708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4" name="Oval 33"/>
          <p:cNvSpPr/>
          <p:nvPr/>
        </p:nvSpPr>
        <p:spPr>
          <a:xfrm>
            <a:off x="14638322" y="81232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5" name="Oval 34"/>
          <p:cNvSpPr/>
          <p:nvPr/>
        </p:nvSpPr>
        <p:spPr>
          <a:xfrm>
            <a:off x="14790722" y="82756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6" name="Oval 35"/>
          <p:cNvSpPr/>
          <p:nvPr/>
        </p:nvSpPr>
        <p:spPr>
          <a:xfrm>
            <a:off x="14943122" y="84280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Oval 36"/>
          <p:cNvSpPr/>
          <p:nvPr/>
        </p:nvSpPr>
        <p:spPr>
          <a:xfrm>
            <a:off x="15095522" y="85804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8" name="Oval 37"/>
          <p:cNvSpPr/>
          <p:nvPr/>
        </p:nvSpPr>
        <p:spPr>
          <a:xfrm>
            <a:off x="15247922" y="87328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9" name="Oval 38"/>
          <p:cNvSpPr/>
          <p:nvPr/>
        </p:nvSpPr>
        <p:spPr>
          <a:xfrm>
            <a:off x="12834796" y="57773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0" name="Oval 39"/>
          <p:cNvSpPr/>
          <p:nvPr/>
        </p:nvSpPr>
        <p:spPr>
          <a:xfrm>
            <a:off x="12987196" y="59297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1" name="Oval 40"/>
          <p:cNvSpPr/>
          <p:nvPr/>
        </p:nvSpPr>
        <p:spPr>
          <a:xfrm>
            <a:off x="13139596" y="60821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2" name="Oval 41"/>
          <p:cNvSpPr/>
          <p:nvPr/>
        </p:nvSpPr>
        <p:spPr>
          <a:xfrm>
            <a:off x="13291996" y="62345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3" name="Oval 42"/>
          <p:cNvSpPr/>
          <p:nvPr/>
        </p:nvSpPr>
        <p:spPr>
          <a:xfrm>
            <a:off x="13444396" y="63869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4" name="Oval 43"/>
          <p:cNvSpPr/>
          <p:nvPr/>
        </p:nvSpPr>
        <p:spPr>
          <a:xfrm>
            <a:off x="13596796" y="65393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5" name="Oval 44"/>
          <p:cNvSpPr/>
          <p:nvPr/>
        </p:nvSpPr>
        <p:spPr>
          <a:xfrm>
            <a:off x="13749196" y="66917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6" name="Oval 45"/>
          <p:cNvSpPr/>
          <p:nvPr/>
        </p:nvSpPr>
        <p:spPr>
          <a:xfrm>
            <a:off x="13901596" y="68441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7" name="Oval 46"/>
          <p:cNvSpPr/>
          <p:nvPr/>
        </p:nvSpPr>
        <p:spPr>
          <a:xfrm>
            <a:off x="14053996" y="69965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8" name="Oval 47"/>
          <p:cNvSpPr/>
          <p:nvPr/>
        </p:nvSpPr>
        <p:spPr>
          <a:xfrm>
            <a:off x="14206396" y="71489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9" name="Oval 48"/>
          <p:cNvSpPr/>
          <p:nvPr/>
        </p:nvSpPr>
        <p:spPr>
          <a:xfrm>
            <a:off x="14358796" y="73013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0" name="Oval 49"/>
          <p:cNvSpPr/>
          <p:nvPr/>
        </p:nvSpPr>
        <p:spPr>
          <a:xfrm>
            <a:off x="14511196" y="74537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1" name="Oval 50"/>
          <p:cNvSpPr/>
          <p:nvPr/>
        </p:nvSpPr>
        <p:spPr>
          <a:xfrm>
            <a:off x="14663596" y="76061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2" name="Oval 51"/>
          <p:cNvSpPr/>
          <p:nvPr/>
        </p:nvSpPr>
        <p:spPr>
          <a:xfrm>
            <a:off x="14815996" y="77585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3" name="Oval 52"/>
          <p:cNvSpPr/>
          <p:nvPr/>
        </p:nvSpPr>
        <p:spPr>
          <a:xfrm>
            <a:off x="14968396" y="79109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4" name="Oval 53"/>
          <p:cNvSpPr/>
          <p:nvPr/>
        </p:nvSpPr>
        <p:spPr>
          <a:xfrm>
            <a:off x="15120796" y="80633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5" name="Oval 54"/>
          <p:cNvSpPr/>
          <p:nvPr/>
        </p:nvSpPr>
        <p:spPr>
          <a:xfrm>
            <a:off x="15273196" y="82157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6" name="Oval 55"/>
          <p:cNvSpPr/>
          <p:nvPr/>
        </p:nvSpPr>
        <p:spPr>
          <a:xfrm>
            <a:off x="15425596" y="83681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Oval 56"/>
          <p:cNvSpPr/>
          <p:nvPr/>
        </p:nvSpPr>
        <p:spPr>
          <a:xfrm>
            <a:off x="15577996" y="85205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8" name="TextBox 57"/>
          <p:cNvSpPr txBox="1"/>
          <p:nvPr/>
        </p:nvSpPr>
        <p:spPr>
          <a:xfrm>
            <a:off x="331838" y="3200400"/>
            <a:ext cx="3943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BUT, in practice we don’t see the “tree” or all of the “seeds” – we only have ONE seed</a:t>
            </a:r>
          </a:p>
        </p:txBody>
      </p:sp>
    </p:spTree>
    <p:extLst>
      <p:ext uri="{BB962C8B-B14F-4D97-AF65-F5344CB8AC3E}">
        <p14:creationId xmlns:p14="http://schemas.microsoft.com/office/powerpoint/2010/main" val="76744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583 -0.59681 L -0.34583 -0.2081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504 -0.47861 L -0.50504 -0.0899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382 -0.52741 L -0.40382 -0.1387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503 -0.50081 L -0.55503 -0.1121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67 -0.52302 L -0.4967 -0.1344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3837 -0.54523 L -0.53837 -0.15661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836 -0.56743 L -0.38836 -0.17881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67 -0.58964 L -0.5967 -0.2010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004 -0.61185 L -0.48004 -0.22323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67 -0.65625 L -0.5967 -0.26764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503 -0.68957 L -0.55503 -0.30095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504 -0.70067 L -0.55504 -0.31206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336 -0.72287 L -0.61336 -0.33426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500"/>
                            </p:stCondLst>
                            <p:childTnLst>
                              <p:par>
                                <p:cTn id="6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67 -0.73398 L -0.5467 -0.34536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004 -0.76729 L -0.63004 -0.37868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500"/>
                            </p:stCondLst>
                            <p:childTnLst>
                              <p:par>
                                <p:cTn id="7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948 -0.4254 L -0.54948 -0.03678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0"/>
                            </p:stCondLst>
                            <p:childTnLst>
                              <p:par>
                                <p:cTn id="7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6628 -0.76342 L -0.81628 -0.38588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1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500"/>
                            </p:stCondLst>
                            <p:childTnLst>
                              <p:par>
                                <p:cTn id="7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67 -0.8117 L -0.4967 -0.40088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205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000"/>
                            </p:stCondLst>
                            <p:childTnLst>
                              <p:par>
                                <p:cTn id="7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67 -0.83391 L -0.6467 -0.4453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500"/>
                            </p:stCondLst>
                            <p:childTnLst>
                              <p:par>
                                <p:cTn id="8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217 -0.86722 L -0.7217 -0.4786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000"/>
                            </p:stCondLst>
                            <p:childTnLst>
                              <p:par>
                                <p:cTn id="8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83 -0.88032 L -0.83503 -0.46782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0" y="2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500"/>
                            </p:stCondLst>
                            <p:childTnLst>
                              <p:par>
                                <p:cTn id="8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004 -0.92274 L -0.58837 -0.50081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210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3000"/>
                            </p:stCondLst>
                            <p:childTnLst>
                              <p:par>
                                <p:cTn id="9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448 -0.45871 L -0.37448 -0.07009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3500"/>
                            </p:stCondLst>
                            <p:childTnLst>
                              <p:par>
                                <p:cTn id="9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782 -0.49202 L -0.35782 -0.0812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205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4000"/>
                            </p:stCondLst>
                            <p:childTnLst>
                              <p:par>
                                <p:cTn id="9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114 -0.49202 L -0.63281 -0.1145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18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0781 -0.52533 L -0.60781 -0.13671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7448 -0.58085 L -0.57448 -0.19223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781 -0.60305 L -0.50781 -0.21443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9115 -0.58085 L -0.69115 -0.19223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6500"/>
                            </p:stCondLst>
                            <p:childTnLst>
                              <p:par>
                                <p:cTn id="1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948 -0.62526 L -0.64948 -0.23665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7000"/>
                            </p:stCondLst>
                            <p:childTnLst>
                              <p:par>
                                <p:cTn id="1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281 -0.68077 L -0.58281 -0.29216 " pathEditMode="relative" rAng="0" ptsTypes="AA">
                                      <p:cBhvr>
                                        <p:cTn id="1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7500"/>
                            </p:stCondLst>
                            <p:childTnLst>
                              <p:par>
                                <p:cTn id="1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615 -0.70298 L -0.61615 -0.31437 " pathEditMode="relative" rAng="0" ptsTypes="AA">
                                      <p:cBhvr>
                                        <p:cTn id="1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8000"/>
                            </p:stCondLst>
                            <p:childTnLst>
                              <p:par>
                                <p:cTn id="1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948 -0.72519 L -0.64948 -0.33658 " pathEditMode="relative" rAng="0" ptsTypes="AA">
                                      <p:cBhvr>
                                        <p:cTn id="1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8500"/>
                            </p:stCondLst>
                            <p:childTnLst>
                              <p:par>
                                <p:cTn id="1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8008 -0.70787 L -0.84271 -0.30787 " pathEditMode="relative" rAng="0" ptsTypes="AA">
                                      <p:cBhvr>
                                        <p:cTn id="1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8" y="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9000"/>
                            </p:stCondLst>
                            <p:childTnLst>
                              <p:par>
                                <p:cTn id="12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781 -0.79181 L -0.46615 -0.32547 " pathEditMode="relative" rAng="0" ptsTypes="AA">
                                      <p:cBhvr>
                                        <p:cTn id="1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233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9500"/>
                            </p:stCondLst>
                            <p:childTnLst>
                              <p:par>
                                <p:cTn id="1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089 -0.76875 L -0.85768 -0.35811 " pathEditMode="relative" rAng="0" ptsTypes="AA">
                                      <p:cBhvr>
                                        <p:cTn id="1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6" y="20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0"/>
                            </p:stCondLst>
                            <p:childTnLst>
                              <p:par>
                                <p:cTn id="13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114 -0.7807 L -0.64114 -0.39209 " pathEditMode="relative" rAng="0" ptsTypes="AA">
                                      <p:cBhvr>
                                        <p:cTn id="1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500"/>
                            </p:stCondLst>
                            <p:childTnLst>
                              <p:par>
                                <p:cTn id="13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1003 -0.8581 L -0.84557 -0.41435 " pathEditMode="relative" rAng="0" ptsTypes="AA">
                                      <p:cBhvr>
                                        <p:cTn id="1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4" y="2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1000"/>
                            </p:stCondLst>
                            <p:childTnLst>
                              <p:par>
                                <p:cTn id="13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115 -0.84733 L -0.79115 -0.45871 " pathEditMode="relative" rAng="0" ptsTypes="AA">
                                      <p:cBhvr>
                                        <p:cTn id="1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1500"/>
                            </p:stCondLst>
                            <p:childTnLst>
                              <p:par>
                                <p:cTn id="14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7448 -0.84732 L -0.67448 -0.45871 " pathEditMode="relative" rAng="0" ptsTypes="AA">
                                      <p:cBhvr>
                                        <p:cTn id="1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2000"/>
                            </p:stCondLst>
                            <p:childTnLst>
                              <p:par>
                                <p:cTn id="1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6615 -0.88064 L -0.86615 -0.49202 " pathEditMode="relative" rAng="0" ptsTypes="AA">
                                      <p:cBhvr>
                                        <p:cTn id="1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/>
          <p:cNvSpPr/>
          <p:nvPr/>
        </p:nvSpPr>
        <p:spPr>
          <a:xfrm>
            <a:off x="5440680" y="53721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840" b="1" dirty="0">
                <a:solidFill>
                  <a:srgbClr val="FFFF00"/>
                </a:solidFill>
              </a:rPr>
              <a:t>Bootstrap Distribution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0" y="5486400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5486400" y="2970340"/>
            <a:ext cx="0" cy="251606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loud 13">
            <a:extLst>
              <a:ext uri="{FF2B5EF4-FFF2-40B4-BE49-F238E27FC236}">
                <a16:creationId xmlns:a16="http://schemas.microsoft.com/office/drawing/2014/main" id="{537FE983-7101-4EF2-B653-AA5555F945EB}"/>
              </a:ext>
            </a:extLst>
          </p:cNvPr>
          <p:cNvSpPr/>
          <p:nvPr/>
        </p:nvSpPr>
        <p:spPr>
          <a:xfrm>
            <a:off x="3124200" y="1449333"/>
            <a:ext cx="4648191" cy="1981200"/>
          </a:xfrm>
          <a:prstGeom prst="cloud">
            <a:avLst/>
          </a:prstGeom>
          <a:solidFill>
            <a:srgbClr val="33CC3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Oval 15"/>
          <p:cNvSpPr/>
          <p:nvPr/>
        </p:nvSpPr>
        <p:spPr>
          <a:xfrm>
            <a:off x="9908641" y="6801406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Oval 17"/>
          <p:cNvSpPr/>
          <p:nvPr/>
        </p:nvSpPr>
        <p:spPr>
          <a:xfrm>
            <a:off x="9916564" y="59896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>
          <a:xfrm>
            <a:off x="9829800" y="6324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>
          <a:xfrm>
            <a:off x="10068964" y="61420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Oval 20"/>
          <p:cNvSpPr/>
          <p:nvPr/>
        </p:nvSpPr>
        <p:spPr>
          <a:xfrm>
            <a:off x="10221364" y="62944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Oval 21"/>
          <p:cNvSpPr/>
          <p:nvPr/>
        </p:nvSpPr>
        <p:spPr>
          <a:xfrm>
            <a:off x="10373764" y="64468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Oval 22"/>
          <p:cNvSpPr/>
          <p:nvPr/>
        </p:nvSpPr>
        <p:spPr>
          <a:xfrm>
            <a:off x="10526164" y="65992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Oval 23"/>
          <p:cNvSpPr/>
          <p:nvPr/>
        </p:nvSpPr>
        <p:spPr>
          <a:xfrm>
            <a:off x="12202564" y="67516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Oval 24"/>
          <p:cNvSpPr/>
          <p:nvPr/>
        </p:nvSpPr>
        <p:spPr>
          <a:xfrm>
            <a:off x="12354964" y="69040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Oval 25"/>
          <p:cNvSpPr/>
          <p:nvPr/>
        </p:nvSpPr>
        <p:spPr>
          <a:xfrm>
            <a:off x="12507364" y="70564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Oval 26"/>
          <p:cNvSpPr/>
          <p:nvPr/>
        </p:nvSpPr>
        <p:spPr>
          <a:xfrm>
            <a:off x="12659764" y="72088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Oval 27"/>
          <p:cNvSpPr/>
          <p:nvPr/>
        </p:nvSpPr>
        <p:spPr>
          <a:xfrm>
            <a:off x="12812164" y="73612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Oval 28"/>
          <p:cNvSpPr/>
          <p:nvPr/>
        </p:nvSpPr>
        <p:spPr>
          <a:xfrm>
            <a:off x="12964564" y="75136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Oval 29"/>
          <p:cNvSpPr/>
          <p:nvPr/>
        </p:nvSpPr>
        <p:spPr>
          <a:xfrm>
            <a:off x="13116964" y="76660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" name="Oval 30"/>
          <p:cNvSpPr/>
          <p:nvPr/>
        </p:nvSpPr>
        <p:spPr>
          <a:xfrm>
            <a:off x="13269364" y="78184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" name="Oval 31"/>
          <p:cNvSpPr/>
          <p:nvPr/>
        </p:nvSpPr>
        <p:spPr>
          <a:xfrm>
            <a:off x="10094237" y="56249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3" name="Oval 32"/>
          <p:cNvSpPr/>
          <p:nvPr/>
        </p:nvSpPr>
        <p:spPr>
          <a:xfrm>
            <a:off x="13421764" y="79708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4" name="Oval 33"/>
          <p:cNvSpPr/>
          <p:nvPr/>
        </p:nvSpPr>
        <p:spPr>
          <a:xfrm>
            <a:off x="13574164" y="81232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5" name="Oval 34"/>
          <p:cNvSpPr/>
          <p:nvPr/>
        </p:nvSpPr>
        <p:spPr>
          <a:xfrm>
            <a:off x="13726564" y="82756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6" name="Oval 35"/>
          <p:cNvSpPr/>
          <p:nvPr/>
        </p:nvSpPr>
        <p:spPr>
          <a:xfrm>
            <a:off x="13878964" y="84280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Oval 36"/>
          <p:cNvSpPr/>
          <p:nvPr/>
        </p:nvSpPr>
        <p:spPr>
          <a:xfrm>
            <a:off x="14031364" y="85804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8" name="Oval 37"/>
          <p:cNvSpPr/>
          <p:nvPr/>
        </p:nvSpPr>
        <p:spPr>
          <a:xfrm>
            <a:off x="14183764" y="87328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9" name="Oval 38"/>
          <p:cNvSpPr/>
          <p:nvPr/>
        </p:nvSpPr>
        <p:spPr>
          <a:xfrm>
            <a:off x="10246637" y="57773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0" name="Oval 39"/>
          <p:cNvSpPr/>
          <p:nvPr/>
        </p:nvSpPr>
        <p:spPr>
          <a:xfrm>
            <a:off x="10399037" y="59297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1" name="Oval 40"/>
          <p:cNvSpPr/>
          <p:nvPr/>
        </p:nvSpPr>
        <p:spPr>
          <a:xfrm>
            <a:off x="10551437" y="60821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2" name="Oval 41"/>
          <p:cNvSpPr/>
          <p:nvPr/>
        </p:nvSpPr>
        <p:spPr>
          <a:xfrm>
            <a:off x="12227837" y="62345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3" name="Oval 42"/>
          <p:cNvSpPr/>
          <p:nvPr/>
        </p:nvSpPr>
        <p:spPr>
          <a:xfrm>
            <a:off x="12380237" y="63869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4" name="Oval 43"/>
          <p:cNvSpPr/>
          <p:nvPr/>
        </p:nvSpPr>
        <p:spPr>
          <a:xfrm>
            <a:off x="12532637" y="65393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5" name="Oval 44"/>
          <p:cNvSpPr/>
          <p:nvPr/>
        </p:nvSpPr>
        <p:spPr>
          <a:xfrm>
            <a:off x="12685037" y="66917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6" name="Oval 45"/>
          <p:cNvSpPr/>
          <p:nvPr/>
        </p:nvSpPr>
        <p:spPr>
          <a:xfrm>
            <a:off x="12837437" y="68441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7" name="Oval 46"/>
          <p:cNvSpPr/>
          <p:nvPr/>
        </p:nvSpPr>
        <p:spPr>
          <a:xfrm>
            <a:off x="12989837" y="69965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8" name="Oval 47"/>
          <p:cNvSpPr/>
          <p:nvPr/>
        </p:nvSpPr>
        <p:spPr>
          <a:xfrm>
            <a:off x="13142237" y="71489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9" name="Oval 48"/>
          <p:cNvSpPr/>
          <p:nvPr/>
        </p:nvSpPr>
        <p:spPr>
          <a:xfrm>
            <a:off x="13294637" y="73013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0" name="Oval 49"/>
          <p:cNvSpPr/>
          <p:nvPr/>
        </p:nvSpPr>
        <p:spPr>
          <a:xfrm>
            <a:off x="13447037" y="74537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1" name="Oval 50"/>
          <p:cNvSpPr/>
          <p:nvPr/>
        </p:nvSpPr>
        <p:spPr>
          <a:xfrm>
            <a:off x="13599437" y="76061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2" name="Oval 51"/>
          <p:cNvSpPr/>
          <p:nvPr/>
        </p:nvSpPr>
        <p:spPr>
          <a:xfrm>
            <a:off x="13751837" y="77585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3" name="Oval 52"/>
          <p:cNvSpPr/>
          <p:nvPr/>
        </p:nvSpPr>
        <p:spPr>
          <a:xfrm>
            <a:off x="13904237" y="79109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4" name="Oval 53"/>
          <p:cNvSpPr/>
          <p:nvPr/>
        </p:nvSpPr>
        <p:spPr>
          <a:xfrm>
            <a:off x="14056637" y="80633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5" name="Oval 54"/>
          <p:cNvSpPr/>
          <p:nvPr/>
        </p:nvSpPr>
        <p:spPr>
          <a:xfrm>
            <a:off x="14209037" y="82157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6" name="Oval 55"/>
          <p:cNvSpPr/>
          <p:nvPr/>
        </p:nvSpPr>
        <p:spPr>
          <a:xfrm>
            <a:off x="14361437" y="83681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Oval 56"/>
          <p:cNvSpPr/>
          <p:nvPr/>
        </p:nvSpPr>
        <p:spPr>
          <a:xfrm>
            <a:off x="14513837" y="85205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9" name="Oval 58"/>
          <p:cNvSpPr/>
          <p:nvPr/>
        </p:nvSpPr>
        <p:spPr>
          <a:xfrm>
            <a:off x="10061041" y="6953806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0" y="5494394"/>
            <a:ext cx="12192000" cy="14097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228600" y="198844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can we do with just one seed?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7463" y="3217194"/>
            <a:ext cx="3092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Grow a NEW tree!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631956" y="1253926"/>
                <a:ext cx="346248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Estimate the distribution and variability (SE)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from the bootstraps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956" y="1253926"/>
                <a:ext cx="3462487" cy="1200329"/>
              </a:xfrm>
              <a:prstGeom prst="rect">
                <a:avLst/>
              </a:prstGeom>
              <a:blipFill>
                <a:blip r:embed="rId2"/>
                <a:stretch>
                  <a:fillRect l="-2641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5664878" y="5558601"/>
            <a:ext cx="1821542" cy="13526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cxnSpLocks/>
          </p:cNvCxnSpPr>
          <p:nvPr/>
        </p:nvCxnSpPr>
        <p:spPr>
          <a:xfrm flipH="1" flipV="1">
            <a:off x="3429000" y="5572127"/>
            <a:ext cx="1781172" cy="2887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276846" y="5559788"/>
                <a:ext cx="533400" cy="612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sz="3200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846" y="5559788"/>
                <a:ext cx="533400" cy="6124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438650" y="1865330"/>
            <a:ext cx="2095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800" dirty="0"/>
              <a:t>Bootstrap</a:t>
            </a:r>
          </a:p>
          <a:p>
            <a:pPr algn="ctr">
              <a:spcBef>
                <a:spcPts val="0"/>
              </a:spcBef>
            </a:pPr>
            <a:r>
              <a:rPr lang="en-US" sz="2800" dirty="0"/>
              <a:t>“Population”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DD7C57D-C7C8-48D2-B4CC-1A4158852AED}"/>
                  </a:ext>
                </a:extLst>
              </p:cNvPr>
              <p:cNvSpPr txBox="1"/>
              <p:nvPr/>
            </p:nvSpPr>
            <p:spPr>
              <a:xfrm>
                <a:off x="6324597" y="5562600"/>
                <a:ext cx="533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DD7C57D-C7C8-48D2-B4CC-1A4158852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597" y="5562600"/>
                <a:ext cx="53340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03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583 -0.59681 L -0.34583 -0.2081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504 -0.47861 L -0.50504 -0.08999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382 -0.52741 L -0.40382 -0.13879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503 -0.50081 L -0.55503 -0.11219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67 -0.52302 L -0.4967 -0.1344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3837 -0.54523 L -0.53837 -0.15661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654 -0.56736 L -0.41654 -0.1787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67 -0.58964 L -0.5967 -0.20102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004 -0.61185 L -0.48004 -0.22323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67 -0.65625 L -0.5967 -0.26764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503 -0.68957 L -0.55503 -0.30095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504 -0.70067 L -0.55504 -0.31206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336 -0.72287 L -0.61336 -0.33426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67 -0.73398 L -0.5467 -0.34536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004 -0.76729 L -0.63004 -0.37868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987 -0.44768 L -0.49987 -0.05902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6029 -0.80115 L -0.71029 -0.42361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1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00"/>
                            </p:stCondLst>
                            <p:childTnLst>
                              <p:par>
                                <p:cTn id="7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67 -0.8117 L -0.4967 -0.40088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205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500"/>
                            </p:stCondLst>
                            <p:childTnLst>
                              <p:par>
                                <p:cTn id="8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67 -0.83391 L -0.6467 -0.4453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217 -0.86722 L -0.7217 -0.4786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500"/>
                            </p:stCondLst>
                            <p:childTnLst>
                              <p:par>
                                <p:cTn id="8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8855 -0.88703 L -0.85521 -0.47639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20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1000"/>
                            </p:stCondLst>
                            <p:childTnLst>
                              <p:par>
                                <p:cTn id="9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004 -0.92274 L -0.58837 -0.50081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210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1500"/>
                            </p:stCondLst>
                            <p:childTnLst>
                              <p:par>
                                <p:cTn id="9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448 -0.45871 L -0.37448 -0.07009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000"/>
                            </p:stCondLst>
                            <p:childTnLst>
                              <p:par>
                                <p:cTn id="9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782 -0.49202 L -0.35782 -0.0812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205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862 -0.53657 L -0.46029 -0.15903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1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0781 -0.52533 L -0.60781 -0.13671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7448 -0.58085 L -0.57448 -0.19223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781 -0.60305 L -0.50781 -0.21443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9115 -0.58085 L -0.69115 -0.19223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948 -0.62526 L -0.64948 -0.23665 " pathEditMode="relative" rAng="0" ptsTypes="AA">
                                      <p:cBhvr>
                                        <p:cTn id="1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500"/>
                            </p:stCondLst>
                            <p:childTnLst>
                              <p:par>
                                <p:cTn id="1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281 -0.68077 L -0.58281 -0.29216 " pathEditMode="relative" rAng="0" ptsTypes="AA">
                                      <p:cBhvr>
                                        <p:cTn id="1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615 -0.70298 L -0.61615 -0.31437 " pathEditMode="relative" rAng="0" ptsTypes="AA">
                                      <p:cBhvr>
                                        <p:cTn id="1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948 -0.72519 L -0.64948 -0.33658 " pathEditMode="relative" rAng="0" ptsTypes="AA">
                                      <p:cBhvr>
                                        <p:cTn id="1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7000"/>
                            </p:stCondLst>
                            <p:childTnLst>
                              <p:par>
                                <p:cTn id="12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4987 -0.71458 L -0.8582 -0.3037 " pathEditMode="relative" rAng="0" ptsTypes="AA">
                                      <p:cBhvr>
                                        <p:cTn id="1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7" y="20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7500"/>
                            </p:stCondLst>
                            <p:childTnLst>
                              <p:par>
                                <p:cTn id="1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781 -0.79181 L -0.46615 -0.32547 " pathEditMode="relative" rAng="0" ptsTypes="AA">
                                      <p:cBhvr>
                                        <p:cTn id="1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233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8000"/>
                            </p:stCondLst>
                            <p:childTnLst>
                              <p:par>
                                <p:cTn id="13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69 -0.7669 L -0.7569 -0.35602 " pathEditMode="relative" rAng="0" ptsTypes="AA">
                                      <p:cBhvr>
                                        <p:cTn id="1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20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8500"/>
                            </p:stCondLst>
                            <p:childTnLst>
                              <p:par>
                                <p:cTn id="13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114 -0.7807 L -0.64114 -0.39209 " pathEditMode="relative" rAng="0" ptsTypes="AA">
                                      <p:cBhvr>
                                        <p:cTn id="1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1237 -0.84722 L -0.7707 -0.40324 " pathEditMode="relative" rAng="0" ptsTypes="AA">
                                      <p:cBhvr>
                                        <p:cTn id="1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2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9500"/>
                            </p:stCondLst>
                            <p:childTnLst>
                              <p:par>
                                <p:cTn id="14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115 -0.84733 L -0.79115 -0.45871 " pathEditMode="relative" rAng="0" ptsTypes="AA">
                                      <p:cBhvr>
                                        <p:cTn id="1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7448 -0.84732 L -0.67448 -0.45871 " pathEditMode="relative" rAng="0" ptsTypes="AA">
                                      <p:cBhvr>
                                        <p:cTn id="1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500"/>
                            </p:stCondLst>
                            <p:childTnLst>
                              <p:par>
                                <p:cTn id="14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6615 -0.88056 L -0.83737 -0.49236 " pathEditMode="relative" rAng="0" ptsTypes="AA">
                                      <p:cBhvr>
                                        <p:cTn id="1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" y="1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1000"/>
                            </p:stCondLst>
                            <p:childTnLst>
                              <p:par>
                                <p:cTn id="15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618 -0.61944 L -0.34618 -0.23078 " pathEditMode="relative" rAng="0" ptsTypes="AA">
                                      <p:cBhvr>
                                        <p:cTn id="1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3" grpId="0"/>
      <p:bldP spid="8" grpId="0"/>
      <p:bldP spid="63" grpId="0"/>
      <p:bldP spid="7" grpId="0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0042" y="337036"/>
            <a:ext cx="8534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Simple Linear Regression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524000"/>
            <a:ext cx="8763000" cy="49090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moddist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=lm(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Distance~Hours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data=Domestic)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moddist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de-D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Call: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lm(formula = Distance ~ Hours, data = Domestic)</a:t>
            </a:r>
          </a:p>
          <a:p>
            <a:pPr>
              <a:spcBef>
                <a:spcPts val="0"/>
              </a:spcBef>
            </a:pPr>
            <a:endParaRPr lang="de-D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Residuals: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Min      1Q  Median      3Q     Max 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-88.892  -4.680   2.172   7.082  26.141 </a:t>
            </a:r>
          </a:p>
          <a:p>
            <a:pPr>
              <a:spcBef>
                <a:spcPts val="0"/>
              </a:spcBef>
            </a:pPr>
            <a:endParaRPr lang="de-DE" sz="9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Estimate Std. Error t value Pr(&gt;|t|)    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-11.063      4.056  -2.727  0.00868 ** 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Hours         59.977      2.484  24.144  &lt; 2e-16 ***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---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Signif. codes:  0 ‘***’ 0.001 ‘**’ 0.01 ‘*’ 0.05 ‘.’ 0.1 ‘ ’ 1</a:t>
            </a:r>
          </a:p>
          <a:p>
            <a:pPr>
              <a:spcBef>
                <a:spcPts val="0"/>
              </a:spcBef>
            </a:pPr>
            <a:endParaRPr lang="de-DE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 standard error: 18.26 on 52 degrees of freedom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0.9181,	Adjusted R-squared:  0.9165 </a:t>
            </a:r>
          </a:p>
          <a:p>
            <a:pPr>
              <a:spcBef>
                <a:spcPts val="0"/>
              </a:spcBef>
            </a:pPr>
            <a:r>
              <a:rPr lang="de-DE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F-statistic: 582.9 on 1 and 52 DF,  p-value: &lt; 2.2e-16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7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00200"/>
            <a:ext cx="8456773" cy="48768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561386" y="2286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rgbClr val="FFFF00"/>
                </a:solidFill>
              </a:rPr>
              <a:t>Bootstrap Distribution</a:t>
            </a:r>
          </a:p>
        </p:txBody>
      </p:sp>
    </p:spTree>
    <p:extLst>
      <p:ext uri="{BB962C8B-B14F-4D97-AF65-F5344CB8AC3E}">
        <p14:creationId xmlns:p14="http://schemas.microsoft.com/office/powerpoint/2010/main" val="2596883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CI for Slope or Intercept</a:t>
            </a:r>
          </a:p>
        </p:txBody>
      </p:sp>
      <p:graphicFrame>
        <p:nvGraphicFramePr>
          <p:cNvPr id="655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42531"/>
              </p:ext>
            </p:extLst>
          </p:nvPr>
        </p:nvGraphicFramePr>
        <p:xfrm>
          <a:off x="762000" y="1879421"/>
          <a:ext cx="3911600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736560" imgH="291960" progId="Equation.3">
                  <p:embed/>
                </p:oleObj>
              </mc:Choice>
              <mc:Fallback>
                <p:oleObj name="Equation" r:id="rId4" imgW="736560" imgH="291960" progId="Equation.3">
                  <p:embed/>
                  <p:pic>
                    <p:nvPicPr>
                      <p:cNvPr id="655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79421"/>
                        <a:ext cx="3911600" cy="15509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62000" y="3843517"/>
            <a:ext cx="77724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/>
              <a:t>t* comes from a t-distribution with </a:t>
            </a:r>
            <a:r>
              <a:rPr lang="en-US" sz="2800" i="1" dirty="0"/>
              <a:t>n-2</a:t>
            </a:r>
            <a:r>
              <a:rPr lang="en-US" sz="2800" dirty="0"/>
              <a:t> </a:t>
            </a:r>
            <a:r>
              <a:rPr lang="en-US" sz="2800" dirty="0" err="1"/>
              <a:t>d.f</a:t>
            </a:r>
            <a:r>
              <a:rPr lang="en-US" sz="2800" dirty="0"/>
              <a:t> and depends on the level of confidence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62000" y="5145746"/>
                <a:ext cx="8763000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For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1−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2800" dirty="0"/>
                  <a:t> level confidence, use </a:t>
                </a:r>
                <a:r>
                  <a:rPr lang="en-US" sz="2800" b="1" dirty="0" err="1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qt</a:t>
                </a:r>
                <a:r>
                  <a:rPr lang="en-US" sz="2800" b="1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(1-</a:t>
                </a:r>
                <a:r>
                  <a:rPr lang="el-GR" sz="2800" b="1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α</a:t>
                </a:r>
                <a:r>
                  <a:rPr lang="en-US" sz="2800" b="1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/2,df)</a:t>
                </a:r>
                <a:r>
                  <a:rPr lang="en-US" sz="2800" dirty="0"/>
                  <a:t>in R</a:t>
                </a:r>
              </a:p>
              <a:p>
                <a:r>
                  <a:rPr lang="en-US" sz="2800" dirty="0"/>
                  <a:t>e.g. for 95% confidence and 52 </a:t>
                </a:r>
                <a:r>
                  <a:rPr lang="en-US" sz="2800" dirty="0" err="1"/>
                  <a:t>df</a:t>
                </a:r>
                <a:r>
                  <a:rPr lang="en-US" sz="2800" dirty="0"/>
                  <a:t>,   </a:t>
                </a:r>
                <a:r>
                  <a:rPr lang="en-US" sz="2800" b="1" dirty="0" err="1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qt</a:t>
                </a:r>
                <a:r>
                  <a:rPr lang="en-US" sz="2800" b="1" dirty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(0.975,52)</a:t>
                </a:r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145746"/>
                <a:ext cx="8763000" cy="1169551"/>
              </a:xfrm>
              <a:prstGeom prst="rect">
                <a:avLst/>
              </a:prstGeom>
              <a:blipFill>
                <a:blip r:embed="rId6"/>
                <a:stretch>
                  <a:fillRect l="-1391" t="-6771" b="-1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185422"/>
              </p:ext>
            </p:extLst>
          </p:nvPr>
        </p:nvGraphicFramePr>
        <p:xfrm>
          <a:off x="5410200" y="2295346"/>
          <a:ext cx="335438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7" imgW="1066680" imgH="228600" progId="Equation.3">
                  <p:embed/>
                </p:oleObj>
              </mc:Choice>
              <mc:Fallback>
                <p:oleObj name="Equation" r:id="rId7" imgW="1066680" imgH="228600" progId="Equation.3">
                  <p:embed/>
                  <p:pic>
                    <p:nvPicPr>
                      <p:cNvPr id="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295346"/>
                        <a:ext cx="3354388" cy="7191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751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59768" y="434181"/>
            <a:ext cx="8272462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How to find a confidence interval?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5495" y="1981200"/>
            <a:ext cx="9841009" cy="461665"/>
          </a:xfrm>
          <a:prstGeom prst="rect">
            <a:avLst/>
          </a:prstGeom>
          <a:solidFill>
            <a:srgbClr val="003366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confint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mymodel,level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=0.XX) </a:t>
            </a:r>
            <a:r>
              <a:rPr lang="en-US" dirty="0"/>
              <a:t>and adjust for the confidence level. 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175495" y="3733800"/>
            <a:ext cx="6172200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hr-HR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			 2.5 %   97.5 % 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(Intercept) -19.20166 -2.92358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Hours        54.99264 64.96233</a:t>
            </a:r>
          </a:p>
        </p:txBody>
      </p:sp>
    </p:spTree>
    <p:extLst>
      <p:ext uri="{BB962C8B-B14F-4D97-AF65-F5344CB8AC3E}">
        <p14:creationId xmlns:p14="http://schemas.microsoft.com/office/powerpoint/2010/main" val="3518172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09600"/>
            <a:ext cx="7543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Accuracy of Predictions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752600" y="2304917"/>
            <a:ext cx="8077200" cy="230832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Example:</a:t>
            </a:r>
            <a:r>
              <a:rPr lang="en-US" dirty="0"/>
              <a:t> </a:t>
            </a:r>
          </a:p>
          <a:p>
            <a:pPr>
              <a:spcBef>
                <a:spcPct val="0"/>
              </a:spcBef>
            </a:pPr>
            <a:r>
              <a:rPr lang="en-US" dirty="0"/>
              <a:t>It takes a student 2.25 hours to drive from home. How many miles do we predict that thy are away from home?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2514600" y="5117433"/>
            <a:ext cx="6134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How accurate is that prediction?</a:t>
            </a:r>
          </a:p>
        </p:txBody>
      </p:sp>
    </p:spTree>
    <p:extLst>
      <p:ext uri="{BB962C8B-B14F-4D97-AF65-F5344CB8AC3E}">
        <p14:creationId xmlns:p14="http://schemas.microsoft.com/office/powerpoint/2010/main" val="166443651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Microsoft Office PowerPoint</Application>
  <PresentationFormat>Widescreen</PresentationFormat>
  <Paragraphs>81</Paragraphs>
  <Slides>14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Courier New</vt:lpstr>
      <vt:lpstr>Lucida Console</vt:lpstr>
      <vt:lpstr>Times New Roman</vt:lpstr>
      <vt:lpstr>Default Design</vt:lpstr>
      <vt:lpstr>Equation</vt:lpstr>
      <vt:lpstr>STOR 455 Class 8</vt:lpstr>
      <vt:lpstr>Inference for Slope and Intercept</vt:lpstr>
      <vt:lpstr>Sampling Distribution</vt:lpstr>
      <vt:lpstr>Bootstrap Distribution</vt:lpstr>
      <vt:lpstr>Simple Linear Regression</vt:lpstr>
      <vt:lpstr>PowerPoint Presentation</vt:lpstr>
      <vt:lpstr>CI for Slope or Intercept</vt:lpstr>
      <vt:lpstr>How to find a confidence interval?</vt:lpstr>
      <vt:lpstr>Accuracy of Predictions</vt:lpstr>
      <vt:lpstr>Two Forms of Intervals for Regression</vt:lpstr>
      <vt:lpstr>CI for μY when X=x*</vt:lpstr>
      <vt:lpstr>Prediction Interval for Individual Y’s when X=x*</vt:lpstr>
      <vt:lpstr>CI and PI via R when X=x*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2020-08-23T17:36:47Z</dcterms:created>
  <dcterms:modified xsi:type="dcterms:W3CDTF">2021-11-25T02:46:30Z</dcterms:modified>
</cp:coreProperties>
</file>