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09" r:id="rId3"/>
    <p:sldId id="410" r:id="rId4"/>
    <p:sldId id="412" r:id="rId5"/>
    <p:sldId id="413" r:id="rId6"/>
    <p:sldId id="411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9FADC-C62C-4345-870B-0A797AC367BA}" v="1" dt="2021-08-15T17:22:19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55" autoAdjust="0"/>
    <p:restoredTop sz="93512" autoAdjust="0"/>
  </p:normalViewPr>
  <p:slideViewPr>
    <p:cSldViewPr>
      <p:cViewPr varScale="1">
        <p:scale>
          <a:sx n="77" d="100"/>
          <a:sy n="77" d="100"/>
        </p:scale>
        <p:origin x="102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271" indent="-302027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110" indent="-241622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354" indent="-241622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598" indent="-241622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7842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086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329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7574" indent="-241622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5780F46-6FC8-4B08-B88A-963CD9BDED2A}" type="slidenum">
              <a:rPr lang="en-US" sz="1300">
                <a:solidFill>
                  <a:schemeClr val="tx1"/>
                </a:solidFill>
              </a:rPr>
              <a:pPr/>
              <a:t>17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A8197BC-5B2F-457F-9EAA-1720B57AA36A}" type="slidenum">
              <a:rPr lang="en-US" sz="1300">
                <a:solidFill>
                  <a:schemeClr val="tx1"/>
                </a:solidFill>
              </a:rPr>
              <a:pPr/>
              <a:t>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1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3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3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ECAAA2B-F889-470F-8E41-990A0320B065}" type="slidenum">
              <a:rPr lang="en-US" sz="1300">
                <a:solidFill>
                  <a:schemeClr val="tx1"/>
                </a:solidFill>
              </a:rPr>
              <a:pPr/>
              <a:t>13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2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5780F46-6FC8-4B08-B88A-963CD9BDED2A}" type="slidenum">
              <a:rPr lang="en-US" sz="1300">
                <a:solidFill>
                  <a:schemeClr val="tx1"/>
                </a:solidFill>
              </a:rPr>
              <a:pPr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9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0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png"/><Relationship Id="rId4" Type="http://schemas.openxmlformats.org/officeDocument/2006/relationships/image" Target="../media/image2.wmf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9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31722" y="4724400"/>
            <a:ext cx="7391400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Read: 		2.2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Exercises: 		2.15a, 17a, 23</a:t>
            </a:r>
            <a:r>
              <a:rPr lang="en-US" sz="2800">
                <a:solidFill>
                  <a:schemeClr val="bg1"/>
                </a:solidFill>
              </a:rPr>
              <a:t>, 29, 47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7095"/>
            <a:ext cx="9144000" cy="620604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>
            <a:off x="4094814" y="3268312"/>
            <a:ext cx="4289" cy="91901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648200" y="3263214"/>
            <a:ext cx="0" cy="66634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 flipV="1">
            <a:off x="5187991" y="3268312"/>
            <a:ext cx="5428" cy="36541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 flipV="1">
            <a:off x="5470088" y="3268312"/>
            <a:ext cx="2906" cy="2368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743514" y="3268314"/>
            <a:ext cx="2140" cy="8448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553606" y="2952838"/>
            <a:ext cx="4007" cy="31547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848740" y="2819401"/>
            <a:ext cx="152" cy="44891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7117806" y="2667001"/>
            <a:ext cx="5683" cy="60131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H="1" flipV="1">
            <a:off x="7379052" y="2520593"/>
            <a:ext cx="5606" cy="7477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 flipV="1">
            <a:off x="10121413" y="1772872"/>
            <a:ext cx="14437" cy="14954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 flipV="1">
            <a:off x="3278047" y="3239696"/>
            <a:ext cx="5398" cy="137972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060853" y="999513"/>
            <a:ext cx="3035147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Variation explained by MODEL</a:t>
            </a:r>
          </a:p>
        </p:txBody>
      </p:sp>
      <p:sp>
        <p:nvSpPr>
          <p:cNvPr id="2" name="AutoShape 2" descr="http://rstudio.stlawu.local:8787/graphics/plot.png?width=480&amp;height=420&amp;randomizer=26158763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7" name="Straight Connector 56"/>
          <p:cNvCxnSpPr/>
          <p:nvPr/>
        </p:nvCxnSpPr>
        <p:spPr bwMode="auto">
          <a:xfrm flipH="1" flipV="1">
            <a:off x="10121412" y="981856"/>
            <a:ext cx="7218" cy="228645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025" name="TextBox 43024"/>
              <p:cNvSpPr txBox="1"/>
              <p:nvPr/>
            </p:nvSpPr>
            <p:spPr>
              <a:xfrm>
                <a:off x="2457453" y="2958455"/>
                <a:ext cx="359228" cy="46166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025" name="TextBox 43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3" y="2958455"/>
                <a:ext cx="359228" cy="461665"/>
              </a:xfrm>
              <a:prstGeom prst="rect">
                <a:avLst/>
              </a:prstGeom>
              <a:blipFill>
                <a:blip r:embed="rId3"/>
                <a:stretch>
                  <a:fillRect l="-3279" r="-1639" b="-1025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://rstudio.stlawu.local:8787/graphics/plot.png?width=662&amp;height=518&amp;randomizer=-1748385244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" name="Straight Connector 47"/>
          <p:cNvCxnSpPr/>
          <p:nvPr/>
        </p:nvCxnSpPr>
        <p:spPr bwMode="auto">
          <a:xfrm flipV="1">
            <a:off x="5187991" y="3633728"/>
            <a:ext cx="0" cy="29582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4918720" y="3263214"/>
            <a:ext cx="0" cy="54678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 flipV="1">
            <a:off x="4746886" y="3268312"/>
            <a:ext cx="746" cy="6178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 flipV="1">
            <a:off x="6427669" y="3019638"/>
            <a:ext cx="8649" cy="24867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6290872" y="3048000"/>
            <a:ext cx="5568" cy="24141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960743" y="4571335"/>
            <a:ext cx="491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</a:rPr>
              <a:t>*Not our data. For visualization purposes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 flipH="1" flipV="1">
            <a:off x="3044289" y="3268312"/>
            <a:ext cx="16564" cy="14560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460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7095"/>
            <a:ext cx="9144000" cy="62060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63481" y="1035155"/>
            <a:ext cx="2753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Unexplained variation in RESIDUALS</a:t>
            </a:r>
          </a:p>
        </p:txBody>
      </p:sp>
      <p:sp>
        <p:nvSpPr>
          <p:cNvPr id="2" name="AutoShape 2" descr="http://rstudio.stlawu.local:8787/graphics/plot.png?width=480&amp;height=420&amp;randomizer=26158763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://rstudio.stlawu.local:8787/graphics/plot.png?width=662&amp;height=518&amp;randomizer=-1748385244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5"/>
          <p:cNvCxnSpPr/>
          <p:nvPr/>
        </p:nvCxnSpPr>
        <p:spPr bwMode="auto">
          <a:xfrm flipH="1" flipV="1">
            <a:off x="4750981" y="3859620"/>
            <a:ext cx="1736" cy="308403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3055052" y="4731488"/>
            <a:ext cx="36" cy="99298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 flipV="1">
            <a:off x="4919330" y="3268314"/>
            <a:ext cx="1772" cy="89970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H="1" flipV="1">
            <a:off x="5190461" y="3563966"/>
            <a:ext cx="7089" cy="35413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5737584" y="3135216"/>
            <a:ext cx="4448" cy="21404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6282072" y="2668773"/>
            <a:ext cx="5315" cy="62064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7100741" y="2668772"/>
            <a:ext cx="37" cy="21094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7377187" y="2142461"/>
            <a:ext cx="36" cy="1099777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6552314" y="2958454"/>
            <a:ext cx="6167" cy="34697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 flipV="1">
            <a:off x="6423837" y="2620041"/>
            <a:ext cx="1772" cy="37834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6006959" y="3189287"/>
            <a:ext cx="0" cy="5295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6832601" y="1469829"/>
            <a:ext cx="1181" cy="1339383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 flipV="1">
            <a:off x="10110382" y="1004292"/>
            <a:ext cx="5169" cy="66969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960743" y="4571335"/>
            <a:ext cx="491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</a:rPr>
              <a:t>*Not our data. For visualization purposes</a:t>
            </a:r>
          </a:p>
        </p:txBody>
      </p:sp>
    </p:spTree>
    <p:extLst>
      <p:ext uri="{BB962C8B-B14F-4D97-AF65-F5344CB8AC3E}">
        <p14:creationId xmlns:p14="http://schemas.microsoft.com/office/powerpoint/2010/main" val="192439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Partitioning Variability - SLM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90800" y="1676401"/>
            <a:ext cx="6248400" cy="1082675"/>
            <a:chOff x="672" y="1056"/>
            <a:chExt cx="3936" cy="682"/>
          </a:xfrm>
        </p:grpSpPr>
        <p:sp>
          <p:nvSpPr>
            <p:cNvPr id="4118" name="Text Box 4"/>
            <p:cNvSpPr txBox="1">
              <a:spLocks noChangeArrowheads="1"/>
            </p:cNvSpPr>
            <p:nvPr/>
          </p:nvSpPr>
          <p:spPr bwMode="auto">
            <a:xfrm>
              <a:off x="3744" y="105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4119" name="Text Box 5"/>
            <p:cNvSpPr txBox="1">
              <a:spLocks noChangeArrowheads="1"/>
            </p:cNvSpPr>
            <p:nvPr/>
          </p:nvSpPr>
          <p:spPr bwMode="auto">
            <a:xfrm>
              <a:off x="2016" y="1104"/>
              <a:ext cx="1680" cy="51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4800" baseline="-25000">
                  <a:solidFill>
                    <a:schemeClr val="tx1"/>
                  </a:solidFill>
                  <a:sym typeface="Symbol" pitchFamily="18" charset="2"/>
                </a:rPr>
                <a:t>o</a:t>
              </a:r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 + </a:t>
              </a:r>
              <a:r>
                <a:rPr lang="en-US" sz="48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X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20" name="Text Box 6"/>
            <p:cNvSpPr txBox="1">
              <a:spLocks noChangeArrowheads="1"/>
            </p:cNvSpPr>
            <p:nvPr/>
          </p:nvSpPr>
          <p:spPr bwMode="auto">
            <a:xfrm>
              <a:off x="672" y="1104"/>
              <a:ext cx="528" cy="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Y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21" name="Text Box 7"/>
            <p:cNvSpPr txBox="1">
              <a:spLocks noChangeArrowheads="1"/>
            </p:cNvSpPr>
            <p:nvPr/>
          </p:nvSpPr>
          <p:spPr bwMode="auto">
            <a:xfrm>
              <a:off x="4272" y="1104"/>
              <a:ext cx="336" cy="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4122" name="Text Box 8"/>
            <p:cNvSpPr txBox="1">
              <a:spLocks noChangeArrowheads="1"/>
            </p:cNvSpPr>
            <p:nvPr/>
          </p:nvSpPr>
          <p:spPr bwMode="auto">
            <a:xfrm>
              <a:off x="1392" y="110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752600" y="5486401"/>
            <a:ext cx="8382000" cy="1082675"/>
            <a:chOff x="144" y="3456"/>
            <a:chExt cx="5280" cy="682"/>
          </a:xfrm>
        </p:grpSpPr>
        <p:sp>
          <p:nvSpPr>
            <p:cNvPr id="4113" name="Text Box 10"/>
            <p:cNvSpPr txBox="1">
              <a:spLocks noChangeArrowheads="1"/>
            </p:cNvSpPr>
            <p:nvPr/>
          </p:nvSpPr>
          <p:spPr bwMode="auto">
            <a:xfrm>
              <a:off x="3744" y="345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4114" name="Text Box 11"/>
            <p:cNvSpPr txBox="1">
              <a:spLocks noChangeArrowheads="1"/>
            </p:cNvSpPr>
            <p:nvPr/>
          </p:nvSpPr>
          <p:spPr bwMode="auto">
            <a:xfrm>
              <a:off x="1920" y="3504"/>
              <a:ext cx="1680" cy="44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SSModel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115" name="Text Box 12"/>
            <p:cNvSpPr txBox="1">
              <a:spLocks noChangeArrowheads="1"/>
            </p:cNvSpPr>
            <p:nvPr/>
          </p:nvSpPr>
          <p:spPr bwMode="auto">
            <a:xfrm>
              <a:off x="144" y="3552"/>
              <a:ext cx="1248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SSTotal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116" name="Text Box 13"/>
            <p:cNvSpPr txBox="1">
              <a:spLocks noChangeArrowheads="1"/>
            </p:cNvSpPr>
            <p:nvPr/>
          </p:nvSpPr>
          <p:spPr bwMode="auto">
            <a:xfrm>
              <a:off x="4512" y="3504"/>
              <a:ext cx="912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SSE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4117" name="Text Box 14"/>
            <p:cNvSpPr txBox="1">
              <a:spLocks noChangeArrowheads="1"/>
            </p:cNvSpPr>
            <p:nvPr/>
          </p:nvSpPr>
          <p:spPr bwMode="auto">
            <a:xfrm>
              <a:off x="1440" y="350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854200" y="2895601"/>
            <a:ext cx="8261350" cy="1082675"/>
            <a:chOff x="208" y="1824"/>
            <a:chExt cx="5204" cy="682"/>
          </a:xfrm>
        </p:grpSpPr>
        <p:graphicFrame>
          <p:nvGraphicFramePr>
            <p:cNvPr id="4101" name="Object 5"/>
            <p:cNvGraphicFramePr>
              <a:graphicFrameLocks noChangeAspect="1"/>
            </p:cNvGraphicFramePr>
            <p:nvPr/>
          </p:nvGraphicFramePr>
          <p:xfrm>
            <a:off x="208" y="1904"/>
            <a:ext cx="1183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69800" imgH="203040" progId="Equation.3">
                    <p:embed/>
                  </p:oleObj>
                </mc:Choice>
                <mc:Fallback>
                  <p:oleObj name="Equation" r:id="rId3" imgW="469800" imgH="203040" progId="Equation.3">
                    <p:embed/>
                    <p:pic>
                      <p:nvPicPr>
                        <p:cNvPr id="410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" y="1904"/>
                          <a:ext cx="1183" cy="51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1" name="Text Box 17"/>
            <p:cNvSpPr txBox="1">
              <a:spLocks noChangeArrowheads="1"/>
            </p:cNvSpPr>
            <p:nvPr/>
          </p:nvSpPr>
          <p:spPr bwMode="auto">
            <a:xfrm>
              <a:off x="3696" y="182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4112" name="Text Box 18"/>
            <p:cNvSpPr txBox="1">
              <a:spLocks noChangeArrowheads="1"/>
            </p:cNvSpPr>
            <p:nvPr/>
          </p:nvSpPr>
          <p:spPr bwMode="auto">
            <a:xfrm>
              <a:off x="1392" y="1872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2128" y="1920"/>
            <a:ext cx="1189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69800" imgH="203040" progId="Equation.3">
                    <p:embed/>
                  </p:oleObj>
                </mc:Choice>
                <mc:Fallback>
                  <p:oleObj name="Equation" r:id="rId5" imgW="469800" imgH="203040" progId="Equation.3">
                    <p:embed/>
                    <p:pic>
                      <p:nvPicPr>
                        <p:cNvPr id="410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" y="1920"/>
                          <a:ext cx="1189" cy="515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4269" y="1957"/>
            <a:ext cx="1143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57200" imgH="203040" progId="Equation.3">
                    <p:embed/>
                  </p:oleObj>
                </mc:Choice>
                <mc:Fallback>
                  <p:oleObj name="Equation" r:id="rId7" imgW="457200" imgH="203040" progId="Equation.3">
                    <p:embed/>
                    <p:pic>
                      <p:nvPicPr>
                        <p:cNvPr id="41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" y="1957"/>
                          <a:ext cx="1143" cy="50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638301" y="4267201"/>
            <a:ext cx="8558213" cy="1082675"/>
            <a:chOff x="72" y="2688"/>
            <a:chExt cx="5391" cy="682"/>
          </a:xfrm>
        </p:grpSpPr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72" y="2856"/>
            <a:ext cx="124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60240" imgH="228600" progId="Equation.3">
                    <p:embed/>
                  </p:oleObj>
                </mc:Choice>
                <mc:Fallback>
                  <p:oleObj name="Equation" r:id="rId9" imgW="660240" imgH="228600" progId="Equation.3">
                    <p:embed/>
                    <p:pic>
                      <p:nvPicPr>
                        <p:cNvPr id="409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2856"/>
                          <a:ext cx="1244" cy="43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Text Box 23"/>
            <p:cNvSpPr txBox="1">
              <a:spLocks noChangeArrowheads="1"/>
            </p:cNvSpPr>
            <p:nvPr/>
          </p:nvSpPr>
          <p:spPr bwMode="auto">
            <a:xfrm>
              <a:off x="3744" y="2688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4110" name="Text Box 24"/>
            <p:cNvSpPr txBox="1">
              <a:spLocks noChangeArrowheads="1"/>
            </p:cNvSpPr>
            <p:nvPr/>
          </p:nvSpPr>
          <p:spPr bwMode="auto">
            <a:xfrm>
              <a:off x="1440" y="273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2232" y="2844"/>
            <a:ext cx="122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47640" imgH="241200" progId="Equation.3">
                    <p:embed/>
                  </p:oleObj>
                </mc:Choice>
                <mc:Fallback>
                  <p:oleObj name="Equation" r:id="rId11" imgW="647640" imgH="241200" progId="Equation.3">
                    <p:embed/>
                    <p:pic>
                      <p:nvPicPr>
                        <p:cNvPr id="409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2844"/>
                          <a:ext cx="1221" cy="456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4236" y="2796"/>
            <a:ext cx="12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47640" imgH="241200" progId="Equation.3">
                    <p:embed/>
                  </p:oleObj>
                </mc:Choice>
                <mc:Fallback>
                  <p:oleObj name="Equation" r:id="rId13" imgW="647640" imgH="241200" progId="Equation.3">
                    <p:embed/>
                    <p:pic>
                      <p:nvPicPr>
                        <p:cNvPr id="410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6" y="2796"/>
                          <a:ext cx="1227" cy="4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0088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Linear Regression -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3764" y="1225689"/>
            <a:ext cx="8763000" cy="5509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moddist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=lm(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Distance~Hours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data=Domestic)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moddist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de-DE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Distance ~ Hours, data = Domestic)</a:t>
            </a:r>
          </a:p>
          <a:p>
            <a:pPr>
              <a:spcBef>
                <a:spcPts val="0"/>
              </a:spcBef>
            </a:pPr>
            <a:endParaRPr lang="de-DE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Min      1Q  Median      3Q     Max 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-88.892  -4.680   2.172   7.082  26.141 </a:t>
            </a:r>
          </a:p>
          <a:p>
            <a:pPr>
              <a:spcBef>
                <a:spcPts val="0"/>
              </a:spcBef>
            </a:pPr>
            <a:endParaRPr lang="de-DE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-11.063      4.056  -2.727  0.00868 ** 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         59.977      2.484  24.144  &lt; 2e-16 ***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Signif. codes:  0 ‘***’ 0.001 ‘**’ 0.01 ‘*’ 0.05 ‘.’ 0.1 ‘ ’ 1</a:t>
            </a:r>
          </a:p>
          <a:p>
            <a:pPr>
              <a:spcBef>
                <a:spcPts val="0"/>
              </a:spcBef>
            </a:pPr>
            <a:endParaRPr lang="de-DE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18.26 on 52 degrees of freedom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0.9181,	Adjusted R-squared:  0.9165 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582.9 on 1 and 52 DF,  p-value: &lt; 2.2e-16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7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– ANOVA for a Regression Model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1520687" y="2133600"/>
            <a:ext cx="9144000" cy="36009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anova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moddist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0"/>
              </a:spcBef>
              <a:buFont typeface="Wingdings" charset="2"/>
              <a:buChar char="Ø"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Analysis of Variance Table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Response: Distance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Sum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Sq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Mean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Sq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F value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Hours      1 194417  194417  582.93 &lt; 2.2e-16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Residuals 52  17343     334                  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Signif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58687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Test for Regression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2133600" y="18288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Basic idea:</a:t>
            </a:r>
            <a:r>
              <a:rPr lang="en-US"/>
              <a:t> Find </a:t>
            </a:r>
            <a:r>
              <a:rPr lang="en-US" u="sng"/>
              <a:t>two</a:t>
            </a:r>
            <a:r>
              <a:rPr lang="en-US"/>
              <a:t> estimators of </a:t>
            </a:r>
            <a:r>
              <a:rPr lang="en-US"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</a:t>
            </a:r>
            <a:r>
              <a:rPr lang="en-US" baseline="30000">
                <a:sym typeface="Symbol" pitchFamily="18" charset="2"/>
              </a:rPr>
              <a:t>2</a:t>
            </a:r>
            <a:endParaRPr lang="en-US" baseline="-25000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905000" y="31242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Model </a:t>
            </a:r>
            <a:r>
              <a:rPr lang="en-US">
                <a:sym typeface="Symbol" pitchFamily="18" charset="2"/>
              </a:rPr>
              <a:t></a:t>
            </a:r>
            <a:endParaRPr lang="en-US"/>
          </a:p>
        </p:txBody>
      </p:sp>
      <p:graphicFrame>
        <p:nvGraphicFramePr>
          <p:cNvPr id="87045" name="Object 2"/>
          <p:cNvGraphicFramePr>
            <a:graphicFrameLocks noChangeAspect="1"/>
          </p:cNvGraphicFramePr>
          <p:nvPr/>
        </p:nvGraphicFramePr>
        <p:xfrm>
          <a:off x="4114800" y="2895600"/>
          <a:ext cx="41719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84200" imgH="393480" progId="Equation.3">
                  <p:embed/>
                </p:oleObj>
              </mc:Choice>
              <mc:Fallback>
                <p:oleObj name="Equation" r:id="rId3" imgW="1384200" imgH="393480" progId="Equation.3">
                  <p:embed/>
                  <p:pic>
                    <p:nvPicPr>
                      <p:cNvPr id="870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895600"/>
                        <a:ext cx="4171950" cy="11874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895600" y="44958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Error </a:t>
            </a:r>
            <a:r>
              <a:rPr lang="en-US">
                <a:sym typeface="Symbol" pitchFamily="18" charset="2"/>
              </a:rPr>
              <a:t></a:t>
            </a:r>
            <a:endParaRPr lang="en-US"/>
          </a:p>
        </p:txBody>
      </p:sp>
      <p:graphicFrame>
        <p:nvGraphicFramePr>
          <p:cNvPr id="87047" name="Object 3"/>
          <p:cNvGraphicFramePr>
            <a:graphicFrameLocks noChangeAspect="1"/>
          </p:cNvGraphicFramePr>
          <p:nvPr/>
        </p:nvGraphicFramePr>
        <p:xfrm>
          <a:off x="4781551" y="4267200"/>
          <a:ext cx="20669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393480" progId="Equation.3">
                  <p:embed/>
                </p:oleObj>
              </mc:Choice>
              <mc:Fallback>
                <p:oleObj name="Equation" r:id="rId5" imgW="685800" imgH="393480" progId="Equation.3">
                  <p:embed/>
                  <p:pic>
                    <p:nvPicPr>
                      <p:cNvPr id="870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1" y="4267200"/>
                        <a:ext cx="2066925" cy="11874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4"/>
          <p:cNvGraphicFramePr>
            <a:graphicFrameLocks noChangeAspect="1"/>
          </p:cNvGraphicFramePr>
          <p:nvPr/>
        </p:nvGraphicFramePr>
        <p:xfrm>
          <a:off x="4784726" y="4283075"/>
          <a:ext cx="34448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0" imgH="393480" progId="Equation.3">
                  <p:embed/>
                </p:oleObj>
              </mc:Choice>
              <mc:Fallback>
                <p:oleObj name="Equation" r:id="rId7" imgW="1143000" imgH="393480" progId="Equation.3">
                  <p:embed/>
                  <p:pic>
                    <p:nvPicPr>
                      <p:cNvPr id="870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6" y="4283075"/>
                        <a:ext cx="3444875" cy="11874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458199" y="3503408"/>
            <a:ext cx="2250748" cy="1633742"/>
            <a:chOff x="4224" y="2206"/>
            <a:chExt cx="1555" cy="1010"/>
          </a:xfrm>
        </p:grpSpPr>
        <p:sp>
          <p:nvSpPr>
            <p:cNvPr id="6156" name="Text Box 10"/>
            <p:cNvSpPr txBox="1">
              <a:spLocks noChangeArrowheads="1"/>
            </p:cNvSpPr>
            <p:nvPr/>
          </p:nvSpPr>
          <p:spPr bwMode="auto">
            <a:xfrm>
              <a:off x="4435" y="2463"/>
              <a:ext cx="13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Compare</a:t>
              </a:r>
            </a:p>
          </p:txBody>
        </p:sp>
        <p:sp>
          <p:nvSpPr>
            <p:cNvPr id="6157" name="Line 11"/>
            <p:cNvSpPr>
              <a:spLocks noChangeShapeType="1"/>
            </p:cNvSpPr>
            <p:nvPr/>
          </p:nvSpPr>
          <p:spPr bwMode="auto">
            <a:xfrm flipH="1" flipV="1">
              <a:off x="4277" y="2206"/>
              <a:ext cx="619" cy="33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158" name="Line 12"/>
            <p:cNvSpPr>
              <a:spLocks noChangeShapeType="1"/>
            </p:cNvSpPr>
            <p:nvPr/>
          </p:nvSpPr>
          <p:spPr bwMode="auto">
            <a:xfrm flipH="1">
              <a:off x="4224" y="2832"/>
              <a:ext cx="672" cy="38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87053" name="Object 5"/>
          <p:cNvGraphicFramePr>
            <a:graphicFrameLocks noChangeAspect="1"/>
          </p:cNvGraphicFramePr>
          <p:nvPr/>
        </p:nvGraphicFramePr>
        <p:xfrm>
          <a:off x="2209801" y="5611814"/>
          <a:ext cx="313372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90360" imgH="393480" progId="Equation.3">
                  <p:embed/>
                </p:oleObj>
              </mc:Choice>
              <mc:Fallback>
                <p:oleObj name="Equation" r:id="rId9" imgW="990360" imgH="393480" progId="Equation.3">
                  <p:embed/>
                  <p:pic>
                    <p:nvPicPr>
                      <p:cNvPr id="87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5611814"/>
                        <a:ext cx="3133725" cy="1246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5562600" y="5638800"/>
                <a:ext cx="51054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/>
                  <a:t>Compare to F-distribution with </a:t>
                </a:r>
                <a:r>
                  <a:rPr lang="en-US" sz="3200" i="1" dirty="0"/>
                  <a:t>1</a:t>
                </a:r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−2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d.f.</a:t>
                </a:r>
                <a:endParaRPr lang="en-US" sz="3200" dirty="0"/>
              </a:p>
            </p:txBody>
          </p:sp>
        </mc:Choice>
        <mc:Fallback xmlns="">
          <p:sp>
            <p:nvSpPr>
              <p:cNvPr id="8705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5638800"/>
                <a:ext cx="5105400" cy="1077218"/>
              </a:xfrm>
              <a:prstGeom prst="rect">
                <a:avLst/>
              </a:prstGeom>
              <a:blipFill>
                <a:blip r:embed="rId12"/>
                <a:stretch>
                  <a:fillRect l="-3106" t="-7910" b="-169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85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ANOVA Test for Regression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286000" y="1699419"/>
            <a:ext cx="2133600" cy="124618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/>
              <a:t>H</a:t>
            </a:r>
            <a:r>
              <a:rPr lang="en-US" baseline="-25000"/>
              <a:t>o</a:t>
            </a:r>
            <a:r>
              <a:rPr lang="en-US"/>
              <a:t>: </a:t>
            </a:r>
            <a:r>
              <a:rPr lang="en-US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= 0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: </a:t>
            </a:r>
            <a:r>
              <a:rPr lang="en-US" baseline="-25000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 0</a:t>
            </a:r>
            <a:endParaRPr lang="en-US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876800" y="1726757"/>
          <a:ext cx="1735138" cy="589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2840" imgH="228600" progId="Equation.3">
                  <p:embed/>
                </p:oleObj>
              </mc:Choice>
              <mc:Fallback>
                <p:oleObj name="Equation" r:id="rId3" imgW="672840" imgH="22860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26757"/>
                        <a:ext cx="1735138" cy="58966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4876800" y="2350309"/>
          <a:ext cx="2819400" cy="60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680" imgH="228600" progId="Equation.3">
                  <p:embed/>
                </p:oleObj>
              </mc:Choice>
              <mc:Fallback>
                <p:oleObj name="Equation" r:id="rId5" imgW="1066680" imgH="22860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50309"/>
                        <a:ext cx="2819400" cy="6044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81800" y="1676401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vs.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828800" y="3276600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/1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𝑀𝑆𝑀𝑜𝑑𝑒𝑙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828800" y="3276600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8765" t="-191860" r="-635802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6545" t="-191860" r="-274545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26000" t="-191860" r="-151667" b="-22907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12658" t="-96491" r="-91983" b="-6549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70423" t="-96491" r="-2347" b="-654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8765" t="-295294" r="-635802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6545" t="-295294" r="-274545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26000" t="-295294" r="-151667" b="-13176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8765" t="-395294" r="-635802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6545" t="-395294" r="-274545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29600" y="1673135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1673135"/>
                <a:ext cx="1371600" cy="461665"/>
              </a:xfrm>
              <a:prstGeom prst="rect">
                <a:avLst/>
              </a:prstGeom>
              <a:blipFill>
                <a:blip r:embed="rId9"/>
                <a:stretch>
                  <a:fillRect l="-66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29600" y="2322514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322514"/>
                <a:ext cx="1371600" cy="461665"/>
              </a:xfrm>
              <a:prstGeom prst="rect">
                <a:avLst/>
              </a:prstGeom>
              <a:blipFill>
                <a:blip r:embed="rId10"/>
                <a:stretch>
                  <a:fillRect l="-66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11140" y="6106953"/>
            <a:ext cx="583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R use   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1-pf(Fstat,1,n-2)</a:t>
            </a:r>
          </a:p>
        </p:txBody>
      </p:sp>
    </p:spTree>
    <p:extLst>
      <p:ext uri="{BB962C8B-B14F-4D97-AF65-F5344CB8AC3E}">
        <p14:creationId xmlns:p14="http://schemas.microsoft.com/office/powerpoint/2010/main" val="2287680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– ANOVA for a Regression Model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1533293" y="1524001"/>
            <a:ext cx="9144000" cy="317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anova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moddist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Analysis of Variance Table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Response: Distance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Sum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Sq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Mean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Sq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F value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Hours      1 194417  194417  582.93 &lt; 2.2e-16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Residuals 52  17343     334                  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Signif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. codes:  0 ‘***’ 0.001 ‘**’ 0.01 ‘*’ 0.05 ‘.’ 0.1 ‘ ’ 1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33293" y="4038600"/>
            <a:ext cx="9144000" cy="24929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sz="2000" b="1" dirty="0">
                <a:solidFill>
                  <a:srgbClr val="003366"/>
                </a:solidFill>
                <a:latin typeface="Courier New" pitchFamily="49" charset="0"/>
              </a:rPr>
              <a:t>summary(</a:t>
            </a:r>
            <a:r>
              <a:rPr lang="en-US" sz="2000" b="1" dirty="0" err="1">
                <a:solidFill>
                  <a:srgbClr val="003366"/>
                </a:solidFill>
                <a:latin typeface="Courier New" pitchFamily="49" charset="0"/>
              </a:rPr>
              <a:t>moddist</a:t>
            </a:r>
            <a:r>
              <a:rPr lang="en-US" sz="2000" b="1" dirty="0">
                <a:solidFill>
                  <a:srgbClr val="003366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</a:rPr>
              <a:t>Some output omitted…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-11.063      4.056  -2.727  0.00868 ** </a:t>
            </a:r>
          </a:p>
          <a:p>
            <a:pPr>
              <a:spcBef>
                <a:spcPts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         59.977      2.484  24.144  &lt; 2e-16 ***</a:t>
            </a:r>
          </a:p>
          <a:p>
            <a:pPr>
              <a:spcBef>
                <a:spcPts val="0"/>
              </a:spcBef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57224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61160"/>
            <a:ext cx="8589580" cy="466344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828800" y="228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840" b="1" kern="0" dirty="0">
                <a:solidFill>
                  <a:srgbClr val="FFFF00"/>
                </a:solidFill>
              </a:rPr>
              <a:t>ANOVA Randomization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8970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752600" y="1219201"/>
            <a:ext cx="8686800" cy="95410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r</a:t>
            </a:r>
            <a:r>
              <a:rPr lang="en-US" sz="2800" baseline="30000" dirty="0"/>
              <a:t>2</a:t>
            </a:r>
            <a:r>
              <a:rPr lang="en-US" sz="2800" dirty="0"/>
              <a:t> = proportion of total variability in the response (Y) that is “explained” by the model.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262313" y="2197683"/>
          <a:ext cx="56673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393480" progId="Equation.3">
                  <p:embed/>
                </p:oleObj>
              </mc:Choice>
              <mc:Fallback>
                <p:oleObj name="Equation" r:id="rId2" imgW="1765080" imgH="393480" progId="Equation.3">
                  <p:embed/>
                  <p:pic>
                    <p:nvPicPr>
                      <p:cNvPr id="16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2197683"/>
                        <a:ext cx="5667375" cy="12636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itle 10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What is r</a:t>
            </a:r>
            <a:r>
              <a:rPr lang="en-US" baseline="30000" dirty="0">
                <a:solidFill>
                  <a:srgbClr val="FFFF66"/>
                </a:solidFill>
              </a:rPr>
              <a:t>2</a:t>
            </a:r>
            <a:r>
              <a:rPr lang="en-US" dirty="0">
                <a:solidFill>
                  <a:srgbClr val="FFFF66"/>
                </a:solidFill>
              </a:rPr>
              <a:t>?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23999" y="3687901"/>
            <a:ext cx="9144000" cy="28623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18.26 on 52 degrees of freedom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0.9181,	Adjusted R-squared:  0.9165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582.9 on 1 and 52 DF,  p-value: &lt; 2.2e-16</a:t>
            </a: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anova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moddist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Response: Distance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Sum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Sq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Mean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Sq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F value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Hours      1 194417  194417  582.93 &lt; 2.2e-16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Residuals 52  17343     334                      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572000" y="3962400"/>
            <a:ext cx="1371600" cy="451664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50841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192628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T-test for Slope 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2362201" y="3505200"/>
          <a:ext cx="2513013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2840" imgH="507960" progId="Equation.3">
                  <p:embed/>
                </p:oleObj>
              </mc:Choice>
              <mc:Fallback>
                <p:oleObj name="Equation" r:id="rId3" imgW="672840" imgH="507960" progId="Equation.3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3505200"/>
                        <a:ext cx="2513013" cy="18938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362200" y="1676400"/>
            <a:ext cx="2286000" cy="16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30000"/>
              </a:spcBef>
              <a:spcAft>
                <a:spcPct val="15000"/>
              </a:spcAft>
            </a:pPr>
            <a:r>
              <a:rPr lang="en-US" sz="4000" dirty="0">
                <a:solidFill>
                  <a:schemeClr val="bg1"/>
                </a:solidFill>
              </a:rPr>
              <a:t>H</a:t>
            </a:r>
            <a:r>
              <a:rPr lang="en-US" sz="4000" baseline="-25000" dirty="0">
                <a:solidFill>
                  <a:schemeClr val="bg1"/>
                </a:solidFill>
              </a:rPr>
              <a:t>o</a:t>
            </a:r>
            <a:r>
              <a:rPr lang="en-US" sz="4000" dirty="0">
                <a:solidFill>
                  <a:schemeClr val="bg1"/>
                </a:solidFill>
              </a:rPr>
              <a:t>: </a:t>
            </a:r>
            <a:r>
              <a:rPr lang="en-US" sz="4000" dirty="0">
                <a:solidFill>
                  <a:schemeClr val="bg1"/>
                </a:solidFill>
                <a:sym typeface="Symbol" pitchFamily="18" charset="2"/>
              </a:rPr>
              <a:t></a:t>
            </a:r>
            <a:r>
              <a:rPr lang="en-US" sz="4000" baseline="-25000" dirty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sz="4000" dirty="0">
                <a:solidFill>
                  <a:schemeClr val="bg1"/>
                </a:solidFill>
                <a:sym typeface="Symbol" pitchFamily="18" charset="2"/>
              </a:rPr>
              <a:t> = 0</a:t>
            </a:r>
          </a:p>
          <a:p>
            <a:pPr>
              <a:spcBef>
                <a:spcPct val="30000"/>
              </a:spcBef>
              <a:spcAft>
                <a:spcPct val="15000"/>
              </a:spcAft>
            </a:pPr>
            <a:r>
              <a:rPr lang="en-US" sz="4000" dirty="0">
                <a:solidFill>
                  <a:schemeClr val="bg1"/>
                </a:solidFill>
                <a:sym typeface="Symbol" pitchFamily="18" charset="2"/>
              </a:rPr>
              <a:t>H</a:t>
            </a:r>
            <a:r>
              <a:rPr lang="en-US" sz="4000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4000" dirty="0">
                <a:solidFill>
                  <a:schemeClr val="bg1"/>
                </a:solidFill>
                <a:sym typeface="Symbol" pitchFamily="18" charset="2"/>
              </a:rPr>
              <a:t>: </a:t>
            </a:r>
            <a:r>
              <a:rPr lang="en-US" sz="4000" baseline="-25000" dirty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sz="4000" dirty="0">
                <a:solidFill>
                  <a:schemeClr val="bg1"/>
                </a:solidFill>
                <a:sym typeface="Symbol" pitchFamily="18" charset="2"/>
              </a:rPr>
              <a:t>  0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334000" y="3886200"/>
            <a:ext cx="502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Find p-value using a </a:t>
            </a:r>
          </a:p>
          <a:p>
            <a:pPr>
              <a:spcBef>
                <a:spcPct val="0"/>
              </a:spcBef>
            </a:pPr>
            <a:r>
              <a:rPr lang="en-US" i="1" dirty="0"/>
              <a:t>t-distribution</a:t>
            </a:r>
            <a:r>
              <a:rPr lang="en-US" dirty="0"/>
              <a:t> and </a:t>
            </a:r>
            <a:r>
              <a:rPr lang="en-US" i="1" dirty="0"/>
              <a:t>n-2</a:t>
            </a:r>
            <a:r>
              <a:rPr lang="en-US" dirty="0"/>
              <a:t> </a:t>
            </a:r>
            <a:r>
              <a:rPr lang="en-US" dirty="0" err="1"/>
              <a:t>d.f.</a:t>
            </a:r>
            <a:endParaRPr lang="en-US" dirty="0"/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5486400" y="1676400"/>
          <a:ext cx="21161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2840" imgH="228600" progId="Equation.3">
                  <p:embed/>
                </p:oleObj>
              </mc:Choice>
              <mc:Fallback>
                <p:oleObj name="Equation" r:id="rId5" imgW="672840" imgH="228600" progId="Equation.3">
                  <p:embed/>
                  <p:pic>
                    <p:nvPicPr>
                      <p:cNvPr id="6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76400"/>
                        <a:ext cx="2116138" cy="719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486400" y="2590800"/>
          <a:ext cx="33543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228600" progId="Equation.3">
                  <p:embed/>
                </p:oleObj>
              </mc:Choice>
              <mc:Fallback>
                <p:oleObj name="Equation" r:id="rId7" imgW="1066680" imgH="228600" progId="Equation.3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90800"/>
                        <a:ext cx="3354388" cy="719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848600" y="1676401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vs.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905000" y="5562601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800" dirty="0"/>
              <a:t>p-value is small ↔ Reject H</a:t>
            </a:r>
            <a:r>
              <a:rPr lang="en-US" sz="4800" baseline="-250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67045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Visualizing  r</a:t>
            </a:r>
            <a:r>
              <a:rPr lang="en-US" baseline="30000" dirty="0">
                <a:solidFill>
                  <a:srgbClr val="FFFF66"/>
                </a:solidFill>
              </a:rPr>
              <a:t>2</a:t>
            </a:r>
            <a:r>
              <a:rPr lang="en-US" dirty="0">
                <a:solidFill>
                  <a:srgbClr val="FFFF66"/>
                </a:solidFill>
              </a:rPr>
              <a:t> for a SLM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362200" y="1752600"/>
            <a:ext cx="7543800" cy="1739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Basic Idea:</a:t>
            </a:r>
            <a:r>
              <a:rPr lang="en-US" dirty="0"/>
              <a:t> How much “better” does the least squares line do than a “prediction” that doesn’t use X at all?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057400" y="5661025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Least Squares Line: </a:t>
            </a:r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5973763" y="5348288"/>
          <a:ext cx="3522662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53800" progId="Equation.3">
                  <p:embed/>
                </p:oleObj>
              </mc:Choice>
              <mc:Fallback>
                <p:oleObj name="Equation" r:id="rId2" imgW="787320" imgH="253800" progId="Equation.3">
                  <p:embed/>
                  <p:pic>
                    <p:nvPicPr>
                      <p:cNvPr id="80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5348288"/>
                        <a:ext cx="3522662" cy="11287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2209800" y="4127500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Using NO predictor: </a:t>
            </a:r>
          </a:p>
        </p:txBody>
      </p:sp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6913564" y="3975100"/>
          <a:ext cx="16986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203040" progId="Equation.3">
                  <p:embed/>
                </p:oleObj>
              </mc:Choice>
              <mc:Fallback>
                <p:oleObj name="Equation" r:id="rId4" imgW="380880" imgH="203040" progId="Equation.3">
                  <p:embed/>
                  <p:pic>
                    <p:nvPicPr>
                      <p:cNvPr id="809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4" y="3975100"/>
                        <a:ext cx="1698625" cy="9017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55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7095"/>
            <a:ext cx="9144000" cy="620604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>
            <a:off x="4094814" y="3268312"/>
            <a:ext cx="4289" cy="91901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649449" y="3268312"/>
            <a:ext cx="0" cy="5916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4918720" y="3268312"/>
            <a:ext cx="0" cy="29073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 flipV="1">
            <a:off x="5187991" y="3268312"/>
            <a:ext cx="152" cy="19756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5465628" y="3268312"/>
            <a:ext cx="403" cy="13917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5743515" y="3143908"/>
            <a:ext cx="1033" cy="124405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 flipV="1">
            <a:off x="6557612" y="3268312"/>
            <a:ext cx="2753" cy="4221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836129" y="1445662"/>
            <a:ext cx="12763" cy="182265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7109913" y="2952838"/>
            <a:ext cx="13575" cy="315475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7384659" y="2151090"/>
            <a:ext cx="293" cy="1117223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 flipV="1">
            <a:off x="10121413" y="1772872"/>
            <a:ext cx="14437" cy="149544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 flipV="1">
            <a:off x="3277292" y="3268312"/>
            <a:ext cx="5398" cy="137972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208282" y="1412372"/>
            <a:ext cx="2753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</a:rPr>
              <a:t>SSTotal</a:t>
            </a:r>
            <a:r>
              <a:rPr lang="en-US" sz="2800" dirty="0">
                <a:solidFill>
                  <a:srgbClr val="00B0F0"/>
                </a:solidFill>
              </a:rPr>
              <a:t>=211759</a:t>
            </a:r>
          </a:p>
        </p:txBody>
      </p:sp>
      <p:sp>
        <p:nvSpPr>
          <p:cNvPr id="2" name="AutoShape 2" descr="http://rstudio.stlawu.local:8787/graphics/plot.png?width=480&amp;height=420&amp;randomizer=26158763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7" name="Straight Connector 56"/>
          <p:cNvCxnSpPr/>
          <p:nvPr/>
        </p:nvCxnSpPr>
        <p:spPr bwMode="auto">
          <a:xfrm flipH="1" flipV="1">
            <a:off x="10121412" y="981856"/>
            <a:ext cx="7218" cy="22864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025" name="TextBox 43024"/>
              <p:cNvSpPr txBox="1"/>
              <p:nvPr/>
            </p:nvSpPr>
            <p:spPr>
              <a:xfrm>
                <a:off x="2457453" y="2958455"/>
                <a:ext cx="359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025" name="TextBox 43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3" y="2958455"/>
                <a:ext cx="359228" cy="461665"/>
              </a:xfrm>
              <a:prstGeom prst="rect">
                <a:avLst/>
              </a:prstGeom>
              <a:blipFill>
                <a:blip r:embed="rId3"/>
                <a:stretch>
                  <a:fillRect l="-5085" r="-3390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://rstudio.stlawu.local:8787/graphics/plot.png?width=662&amp;height=518&amp;randomizer=-1748385244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" name="Straight Connector 47"/>
          <p:cNvCxnSpPr/>
          <p:nvPr/>
        </p:nvCxnSpPr>
        <p:spPr bwMode="auto">
          <a:xfrm flipV="1">
            <a:off x="5187991" y="3337900"/>
            <a:ext cx="0" cy="5916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4918720" y="3458498"/>
            <a:ext cx="0" cy="72882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 flipV="1">
            <a:off x="4746886" y="3268312"/>
            <a:ext cx="9993" cy="91901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 flipV="1">
            <a:off x="6423010" y="2643058"/>
            <a:ext cx="13307" cy="62525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6290872" y="2643059"/>
            <a:ext cx="2498" cy="646359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960743" y="4571335"/>
            <a:ext cx="491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</a:rPr>
              <a:t>*Not our data. For visualization purposes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 flipH="1" flipV="1">
            <a:off x="3044289" y="3268312"/>
            <a:ext cx="16565" cy="15646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71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7095"/>
            <a:ext cx="9144000" cy="62060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208282" y="1412372"/>
            <a:ext cx="2753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SSE=17342</a:t>
            </a:r>
            <a:endParaRPr lang="is-IS" sz="2800" dirty="0">
              <a:solidFill>
                <a:srgbClr val="FF0000"/>
              </a:solidFill>
            </a:endParaRPr>
          </a:p>
        </p:txBody>
      </p:sp>
      <p:sp>
        <p:nvSpPr>
          <p:cNvPr id="2" name="AutoShape 2" descr="http://rstudio.stlawu.local:8787/graphics/plot.png?width=480&amp;height=420&amp;randomizer=26158763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://rstudio.stlawu.local:8787/graphics/plot.png?width=662&amp;height=518&amp;randomizer=-1748385244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5"/>
          <p:cNvCxnSpPr/>
          <p:nvPr/>
        </p:nvCxnSpPr>
        <p:spPr bwMode="auto">
          <a:xfrm flipH="1" flipV="1">
            <a:off x="4750981" y="3859620"/>
            <a:ext cx="1736" cy="308403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3055052" y="4731488"/>
            <a:ext cx="36" cy="99298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 flipV="1">
            <a:off x="4919330" y="3268314"/>
            <a:ext cx="1772" cy="89970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H="1" flipV="1">
            <a:off x="5190461" y="3563966"/>
            <a:ext cx="7089" cy="35413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5737584" y="3135216"/>
            <a:ext cx="4448" cy="21404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6282072" y="2668773"/>
            <a:ext cx="5315" cy="62064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7100741" y="2668772"/>
            <a:ext cx="37" cy="21094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7377187" y="2142461"/>
            <a:ext cx="36" cy="1099777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6552314" y="2958454"/>
            <a:ext cx="6167" cy="346972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 flipV="1">
            <a:off x="6423837" y="2620041"/>
            <a:ext cx="1772" cy="37834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6006959" y="3189287"/>
            <a:ext cx="0" cy="5295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6832601" y="1469829"/>
            <a:ext cx="1181" cy="1339383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 flipV="1">
            <a:off x="10110382" y="1004292"/>
            <a:ext cx="5169" cy="669691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960743" y="4571335"/>
            <a:ext cx="491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</a:rPr>
              <a:t>*Not our data. For visualization purposes</a:t>
            </a:r>
          </a:p>
        </p:txBody>
      </p:sp>
    </p:spTree>
    <p:extLst>
      <p:ext uri="{BB962C8B-B14F-4D97-AF65-F5344CB8AC3E}">
        <p14:creationId xmlns:p14="http://schemas.microsoft.com/office/powerpoint/2010/main" val="330099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Why is it called r</a:t>
            </a:r>
            <a:r>
              <a:rPr lang="en-US" baseline="30000" dirty="0">
                <a:solidFill>
                  <a:srgbClr val="FFFF66"/>
                </a:solidFill>
              </a:rPr>
              <a:t>2</a:t>
            </a:r>
            <a:r>
              <a:rPr lang="en-US" dirty="0">
                <a:solidFill>
                  <a:srgbClr val="FFFF66"/>
                </a:solidFill>
              </a:rPr>
              <a:t>?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00200" y="2280444"/>
            <a:ext cx="8991600" cy="10779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Def:</a:t>
            </a:r>
            <a:r>
              <a:rPr lang="en-US" sz="3200"/>
              <a:t>  The </a:t>
            </a:r>
            <a:r>
              <a:rPr lang="en-US" sz="3200">
                <a:solidFill>
                  <a:schemeClr val="bg1"/>
                </a:solidFill>
              </a:rPr>
              <a:t>correlation</a:t>
            </a:r>
            <a:r>
              <a:rPr lang="en-US" sz="3200"/>
              <a:t>, </a:t>
            </a:r>
            <a:r>
              <a:rPr lang="en-US" sz="3200" i="1"/>
              <a:t>r</a:t>
            </a:r>
            <a:r>
              <a:rPr lang="en-US" sz="3200"/>
              <a:t>, measures the strength of linear association between two quantitative variables.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62263" y="3874163"/>
            <a:ext cx="2362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400"/>
              <a:t>-1</a:t>
            </a:r>
            <a:r>
              <a:rPr lang="en-US" sz="4400" u="sng"/>
              <a:t>&lt;</a:t>
            </a:r>
            <a:r>
              <a:rPr lang="en-US" sz="4400"/>
              <a:t> </a:t>
            </a:r>
            <a:r>
              <a:rPr lang="en-US" sz="4400" i="1"/>
              <a:t>r</a:t>
            </a:r>
            <a:r>
              <a:rPr lang="en-US" sz="4400"/>
              <a:t> </a:t>
            </a:r>
            <a:r>
              <a:rPr lang="en-US" sz="4400" u="sng"/>
              <a:t>&lt;</a:t>
            </a:r>
            <a:r>
              <a:rPr lang="en-US" sz="4400"/>
              <a:t>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95862" y="3857763"/>
            <a:ext cx="4419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400">
                <a:sym typeface="Symbol" pitchFamily="18" charset="2"/>
              </a:rPr>
              <a:t></a:t>
            </a:r>
            <a:r>
              <a:rPr lang="en-US" sz="4400"/>
              <a:t>  0 </a:t>
            </a:r>
            <a:r>
              <a:rPr lang="en-US" sz="4400" u="sng"/>
              <a:t>&lt;</a:t>
            </a:r>
            <a:r>
              <a:rPr lang="en-US" sz="4400"/>
              <a:t> </a:t>
            </a:r>
            <a:r>
              <a:rPr lang="en-US" sz="4400" i="1"/>
              <a:t>r</a:t>
            </a:r>
            <a:r>
              <a:rPr lang="en-US" sz="4400" i="1" baseline="30000"/>
              <a:t>2</a:t>
            </a:r>
            <a:r>
              <a:rPr lang="en-US" sz="4400" baseline="30000"/>
              <a:t> </a:t>
            </a:r>
            <a:r>
              <a:rPr lang="en-US" sz="4400" u="sng"/>
              <a:t>&lt;</a:t>
            </a:r>
            <a:r>
              <a:rPr lang="en-US" sz="4400"/>
              <a:t> 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24263" y="4906964"/>
            <a:ext cx="28194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Explains </a:t>
            </a:r>
            <a:r>
              <a:rPr lang="en-US" sz="3200" i="1">
                <a:solidFill>
                  <a:schemeClr val="bg1"/>
                </a:solidFill>
              </a:rPr>
              <a:t>no</a:t>
            </a:r>
            <a:r>
              <a:rPr lang="en-US" sz="3200">
                <a:solidFill>
                  <a:schemeClr val="bg1"/>
                </a:solidFill>
              </a:rPr>
              <a:t> variability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5289088" y="4578288"/>
            <a:ext cx="533400" cy="45720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677150" y="4964115"/>
            <a:ext cx="2819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Explains </a:t>
            </a:r>
            <a:r>
              <a:rPr lang="en-US" sz="3200" i="1" dirty="0">
                <a:solidFill>
                  <a:schemeClr val="bg1"/>
                </a:solidFill>
              </a:rPr>
              <a:t>all</a:t>
            </a:r>
            <a:r>
              <a:rPr lang="en-US" sz="3200" dirty="0">
                <a:solidFill>
                  <a:schemeClr val="bg1"/>
                </a:solidFill>
              </a:rPr>
              <a:t> variability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10800000">
            <a:off x="8141286" y="4587938"/>
            <a:ext cx="762000" cy="45720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9931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81200" y="228600"/>
            <a:ext cx="7962900" cy="2266950"/>
            <a:chOff x="480" y="720"/>
            <a:chExt cx="5016" cy="1428"/>
          </a:xfrm>
        </p:grpSpPr>
        <p:sp>
          <p:nvSpPr>
            <p:cNvPr id="6163" name="Text Box 3"/>
            <p:cNvSpPr txBox="1">
              <a:spLocks noChangeArrowheads="1"/>
            </p:cNvSpPr>
            <p:nvPr/>
          </p:nvSpPr>
          <p:spPr bwMode="auto">
            <a:xfrm>
              <a:off x="566" y="1198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0</a:t>
              </a:r>
              <a:endParaRPr lang="en-US">
                <a:solidFill>
                  <a:schemeClr val="tx1"/>
                </a:solidFill>
                <a:sym typeface="Symbol" pitchFamily="18" charset="2"/>
              </a:endParaRPr>
            </a:p>
          </p:txBody>
        </p:sp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2234" y="1199"/>
            <a:ext cx="1100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33160" imgH="457200" progId="Equation.3">
                    <p:embed/>
                  </p:oleObj>
                </mc:Choice>
                <mc:Fallback>
                  <p:oleObj name="Equation" r:id="rId2" imgW="533160" imgH="457200" progId="Equation.3">
                    <p:embed/>
                    <p:pic>
                      <p:nvPicPr>
                        <p:cNvPr id="614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1199"/>
                          <a:ext cx="1100" cy="949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Text Box 5"/>
            <p:cNvSpPr txBox="1">
              <a:spLocks noChangeArrowheads="1"/>
            </p:cNvSpPr>
            <p:nvPr/>
          </p:nvSpPr>
          <p:spPr bwMode="auto">
            <a:xfrm>
              <a:off x="3744" y="1488"/>
              <a:ext cx="1752" cy="365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/>
                <a:t>Compare to t </a:t>
              </a:r>
              <a:r>
                <a:rPr lang="en-US" sz="3200" baseline="-25000"/>
                <a:t>n-2</a:t>
              </a:r>
              <a:endParaRPr lang="en-US" sz="3200"/>
            </a:p>
          </p:txBody>
        </p:sp>
        <p:sp>
          <p:nvSpPr>
            <p:cNvPr id="6165" name="Line 6"/>
            <p:cNvSpPr>
              <a:spLocks noChangeShapeType="1"/>
            </p:cNvSpPr>
            <p:nvPr/>
          </p:nvSpPr>
          <p:spPr bwMode="auto">
            <a:xfrm flipH="1">
              <a:off x="3331" y="1677"/>
              <a:ext cx="389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66" name="Text Box 7"/>
            <p:cNvSpPr txBox="1">
              <a:spLocks noChangeArrowheads="1"/>
            </p:cNvSpPr>
            <p:nvPr/>
          </p:nvSpPr>
          <p:spPr bwMode="auto">
            <a:xfrm>
              <a:off x="480" y="720"/>
              <a:ext cx="42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T-test for slope: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05000" y="2514601"/>
            <a:ext cx="8382000" cy="1989138"/>
            <a:chOff x="480" y="2352"/>
            <a:chExt cx="5280" cy="1253"/>
          </a:xfrm>
        </p:grpSpPr>
        <p:sp>
          <p:nvSpPr>
            <p:cNvPr id="6159" name="Text Box 9"/>
            <p:cNvSpPr txBox="1">
              <a:spLocks noChangeArrowheads="1"/>
            </p:cNvSpPr>
            <p:nvPr/>
          </p:nvSpPr>
          <p:spPr bwMode="auto">
            <a:xfrm>
              <a:off x="566" y="2830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0</a:t>
              </a:r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7002995"/>
                </p:ext>
              </p:extLst>
            </p:nvPr>
          </p:nvGraphicFramePr>
          <p:xfrm>
            <a:off x="1716" y="2830"/>
            <a:ext cx="1884" cy="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39600" imgH="393480" progId="Equation.3">
                    <p:embed/>
                  </p:oleObj>
                </mc:Choice>
                <mc:Fallback>
                  <p:oleObj name="Equation" r:id="rId4" imgW="939600" imgH="393480" progId="Equation.3">
                    <p:embed/>
                    <p:pic>
                      <p:nvPicPr>
                        <p:cNvPr id="614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2830"/>
                          <a:ext cx="1884" cy="77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Text Box 11"/>
            <p:cNvSpPr txBox="1">
              <a:spLocks noChangeArrowheads="1"/>
            </p:cNvSpPr>
            <p:nvPr/>
          </p:nvSpPr>
          <p:spPr bwMode="auto">
            <a:xfrm>
              <a:off x="3864" y="3072"/>
              <a:ext cx="1896" cy="368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ct val="25000"/>
                </a:spcAft>
              </a:pPr>
              <a:r>
                <a:rPr lang="en-US" sz="3200"/>
                <a:t>Compare to F</a:t>
              </a:r>
              <a:r>
                <a:rPr lang="en-US" sz="3200" baseline="-25000"/>
                <a:t>1,n-2</a:t>
              </a:r>
              <a:r>
                <a:rPr lang="en-US" sz="3200"/>
                <a:t> </a:t>
              </a:r>
            </a:p>
          </p:txBody>
        </p:sp>
        <p:sp>
          <p:nvSpPr>
            <p:cNvPr id="6161" name="Line 12"/>
            <p:cNvSpPr>
              <a:spLocks noChangeShapeType="1"/>
            </p:cNvSpPr>
            <p:nvPr/>
          </p:nvSpPr>
          <p:spPr bwMode="auto">
            <a:xfrm flipH="1">
              <a:off x="3600" y="3216"/>
              <a:ext cx="245" cy="2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62" name="Text Box 13"/>
            <p:cNvSpPr txBox="1">
              <a:spLocks noChangeArrowheads="1"/>
            </p:cNvSpPr>
            <p:nvPr/>
          </p:nvSpPr>
          <p:spPr bwMode="auto">
            <a:xfrm>
              <a:off x="480" y="2352"/>
              <a:ext cx="42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ANOVA for regression: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4787900"/>
            <a:ext cx="8382000" cy="2070100"/>
            <a:chOff x="288" y="3016"/>
            <a:chExt cx="5280" cy="1304"/>
          </a:xfrm>
        </p:grpSpPr>
        <p:sp>
          <p:nvSpPr>
            <p:cNvPr id="6155" name="Text Box 15"/>
            <p:cNvSpPr txBox="1">
              <a:spLocks noChangeArrowheads="1"/>
            </p:cNvSpPr>
            <p:nvPr/>
          </p:nvSpPr>
          <p:spPr bwMode="auto">
            <a:xfrm>
              <a:off x="374" y="3494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 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 0</a:t>
              </a:r>
            </a:p>
          </p:txBody>
        </p:sp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1933" y="3415"/>
            <a:ext cx="1430" cy="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49160" imgH="469800" progId="Equation.3">
                    <p:embed/>
                  </p:oleObj>
                </mc:Choice>
                <mc:Fallback>
                  <p:oleObj name="Equation" r:id="rId6" imgW="749160" imgH="469800" progId="Equation.3">
                    <p:embed/>
                    <p:pic>
                      <p:nvPicPr>
                        <p:cNvPr id="614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3" y="3415"/>
                          <a:ext cx="1430" cy="90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Text Box 17"/>
            <p:cNvSpPr txBox="1">
              <a:spLocks noChangeArrowheads="1"/>
            </p:cNvSpPr>
            <p:nvPr/>
          </p:nvSpPr>
          <p:spPr bwMode="auto">
            <a:xfrm>
              <a:off x="3672" y="3736"/>
              <a:ext cx="1896" cy="368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ct val="25000"/>
                </a:spcAft>
              </a:pPr>
              <a:r>
                <a:rPr lang="en-US" sz="3200"/>
                <a:t>Compare to t </a:t>
              </a:r>
              <a:r>
                <a:rPr lang="en-US" sz="3200" baseline="-25000"/>
                <a:t>n-2</a:t>
              </a:r>
              <a:r>
                <a:rPr lang="en-US" sz="3200"/>
                <a:t> </a:t>
              </a:r>
            </a:p>
          </p:txBody>
        </p:sp>
        <p:sp>
          <p:nvSpPr>
            <p:cNvPr id="6157" name="Line 18"/>
            <p:cNvSpPr>
              <a:spLocks noChangeShapeType="1"/>
            </p:cNvSpPr>
            <p:nvPr/>
          </p:nvSpPr>
          <p:spPr bwMode="auto">
            <a:xfrm flipH="1">
              <a:off x="3408" y="3880"/>
              <a:ext cx="245" cy="2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58" name="Text Box 19"/>
            <p:cNvSpPr txBox="1">
              <a:spLocks noChangeArrowheads="1"/>
            </p:cNvSpPr>
            <p:nvPr/>
          </p:nvSpPr>
          <p:spPr bwMode="auto">
            <a:xfrm>
              <a:off x="288" y="3016"/>
              <a:ext cx="42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T-test for correlation:</a:t>
              </a:r>
            </a:p>
          </p:txBody>
        </p:sp>
      </p:grpSp>
      <p:sp>
        <p:nvSpPr>
          <p:cNvPr id="246804" name="Text Box 20"/>
          <p:cNvSpPr txBox="1">
            <a:spLocks noChangeArrowheads="1"/>
          </p:cNvSpPr>
          <p:nvPr/>
        </p:nvSpPr>
        <p:spPr bwMode="auto">
          <a:xfrm>
            <a:off x="6705600" y="304801"/>
            <a:ext cx="350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Which is best?</a:t>
            </a:r>
            <a:endParaRPr lang="en-US"/>
          </a:p>
        </p:txBody>
      </p:sp>
      <p:sp>
        <p:nvSpPr>
          <p:cNvPr id="246806" name="Text Box 22"/>
          <p:cNvSpPr txBox="1">
            <a:spLocks noChangeArrowheads="1"/>
          </p:cNvSpPr>
          <p:nvPr/>
        </p:nvSpPr>
        <p:spPr bwMode="auto">
          <a:xfrm>
            <a:off x="7391400" y="4724401"/>
            <a:ext cx="327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(t</a:t>
            </a:r>
            <a:r>
              <a:rPr lang="en-US" baseline="-25000">
                <a:solidFill>
                  <a:schemeClr val="bg1"/>
                </a:solidFill>
              </a:rPr>
              <a:t>n-2</a:t>
            </a:r>
            <a:r>
              <a:rPr lang="en-US">
                <a:solidFill>
                  <a:schemeClr val="bg1"/>
                </a:solidFill>
              </a:rPr>
              <a:t>)</a:t>
            </a:r>
            <a:r>
              <a:rPr lang="en-US" baseline="30000">
                <a:solidFill>
                  <a:schemeClr val="bg1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 = F</a:t>
            </a:r>
            <a:r>
              <a:rPr lang="en-US" baseline="-25000">
                <a:solidFill>
                  <a:schemeClr val="bg1"/>
                </a:solidFill>
              </a:rPr>
              <a:t>1,n-2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315200" y="2209800"/>
            <a:ext cx="266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All three are equivalent!</a:t>
            </a:r>
          </a:p>
        </p:txBody>
      </p:sp>
    </p:spTree>
    <p:extLst>
      <p:ext uri="{BB962C8B-B14F-4D97-AF65-F5344CB8AC3E}">
        <p14:creationId xmlns:p14="http://schemas.microsoft.com/office/powerpoint/2010/main" val="150268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Three Regression Tests in R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1905000" y="1752601"/>
            <a:ext cx="8610600" cy="4524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moddist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           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Estimate Std. Error t value Pr(&gt;|t|)    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-11.063      4.056  -2.727  0.00868 ** 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         59.977      2.484  24.144  &lt; 2e-16 ***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       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anova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moddist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Sum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Sq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Mean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Sq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F value 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Hours      1 194417  194417  582.93 &lt; 2.2e-16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Residuals 52  17343     334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cor.test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Domestic$Distance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Domestic$Hours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fr-FR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 = 24.144, </a:t>
            </a:r>
            <a:r>
              <a:rPr lang="fr-FR" sz="18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fr-FR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52, p-value &lt; 2.2e-16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4999" y="3093142"/>
            <a:ext cx="7260021" cy="46166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999" y="5865728"/>
            <a:ext cx="5562600" cy="46166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998" y="4489883"/>
            <a:ext cx="7260021" cy="46166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05000" y="228600"/>
            <a:ext cx="426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i="1">
                <a:solidFill>
                  <a:schemeClr val="bg1"/>
                </a:solidFill>
              </a:rPr>
              <a:t>Why 3 different tests?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91200" y="228600"/>
            <a:ext cx="373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i="1"/>
              <a:t>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125866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How to find a P-value?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5956" y="1828801"/>
            <a:ext cx="8915400" cy="1200329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Statistically significant evidence suggests ( p-value &lt; 2.22*10</a:t>
            </a:r>
            <a:r>
              <a:rPr lang="en-US" baseline="30000" dirty="0"/>
              <a:t>-16</a:t>
            </a:r>
            <a:r>
              <a:rPr lang="en-US" dirty="0"/>
              <a:t>) that there is a relationship between the hours that a student spend travelling to campus and their distance from campus.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41656" y="3505200"/>
            <a:ext cx="9144000" cy="30313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Estimate    Std. Error  t value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-11.062617818   4.056038979 -2.72744  0.0086828 **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        59.977487976   2.484167044 24.14390 &lt; 2.22e-16 ***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18.26246 on 52 degrees of freedom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0.9181009563,	Adjusted R-squared:  0.9165259747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582.9280487 on 1 and 52 DF,  p-value: &lt; 2.220446e-16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12564" y="4320065"/>
            <a:ext cx="8763000" cy="46166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3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710" y="312064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Finding Correlation in R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981200" y="2090819"/>
            <a:ext cx="83820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Domestic$Distance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Domestic$Hours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is-I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[1] 0.9581758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3379" y="144448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data in two variables: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79579" y="4010462"/>
            <a:ext cx="8382000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data(Houses)</a:t>
            </a:r>
          </a:p>
          <a:p>
            <a:pPr>
              <a:spcBef>
                <a:spcPts val="0"/>
              </a:spcBef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(Houses)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Price      Size       Lot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1.0000000 0.6848219 0.7157072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  0.6848219 1.0000000 0.7668722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Lot   0.7157072 0.7668722 1.0000000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4624" y="340103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all variables in a </a:t>
            </a:r>
            <a:r>
              <a:rPr lang="en-US" sz="3200" dirty="0" err="1"/>
              <a:t>dataframe</a:t>
            </a:r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102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710" y="312064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Finding Correlation in R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981200" y="2090819"/>
            <a:ext cx="8382000" cy="12772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data(Cereal)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(Cereal)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 in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(Cereal) : 'x' must be numeric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3379" y="144448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Watch out – variables must be numeric!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79579" y="4010462"/>
            <a:ext cx="83820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(Cereal[c(2,3,4)])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Calories      Sugar      Fiber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Calories  1.0000000  0.5154008 -0.7150123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Sugar     0.5154008  1.0000000 -0.5025772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Fiber    -0.7150123 -0.5025772  1.0000000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4624" y="340103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May need to choose numeric columns:</a:t>
            </a:r>
          </a:p>
        </p:txBody>
      </p:sp>
    </p:spTree>
    <p:extLst>
      <p:ext uri="{BB962C8B-B14F-4D97-AF65-F5344CB8AC3E}">
        <p14:creationId xmlns:p14="http://schemas.microsoft.com/office/powerpoint/2010/main" val="95313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609600"/>
            <a:ext cx="7010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Test for a Linear Relationship via Correlation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286000" y="2209800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/>
              <a:t>Let </a:t>
            </a:r>
            <a:r>
              <a:rPr lang="en-US" sz="3200">
                <a:sym typeface="Symbol" pitchFamily="18" charset="2"/>
              </a:rPr>
              <a:t> (rho) denote the population correlation</a:t>
            </a:r>
            <a:endParaRPr lang="en-US" sz="320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743200" y="3352801"/>
            <a:ext cx="1828800" cy="1616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/>
              <a:t>H</a:t>
            </a:r>
            <a:r>
              <a:rPr lang="en-US" sz="4000" baseline="-25000" dirty="0"/>
              <a:t>o</a:t>
            </a:r>
            <a:r>
              <a:rPr lang="en-US" sz="4000" dirty="0"/>
              <a:t>: </a:t>
            </a:r>
            <a:r>
              <a:rPr lang="en-US" sz="4000" dirty="0">
                <a:sym typeface="Symbol" pitchFamily="18" charset="2"/>
              </a:rPr>
              <a:t>=0</a:t>
            </a:r>
          </a:p>
          <a:p>
            <a:r>
              <a:rPr lang="en-US" sz="4000" dirty="0">
                <a:sym typeface="Symbol" pitchFamily="18" charset="2"/>
              </a:rPr>
              <a:t>H</a:t>
            </a:r>
            <a:r>
              <a:rPr lang="en-US" sz="4000" baseline="-25000" dirty="0">
                <a:sym typeface="Symbol" pitchFamily="18" charset="2"/>
              </a:rPr>
              <a:t>a</a:t>
            </a:r>
            <a:r>
              <a:rPr lang="en-US" sz="4000" dirty="0">
                <a:sym typeface="Symbol" pitchFamily="18" charset="2"/>
              </a:rPr>
              <a:t>: 0</a:t>
            </a:r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5927725" y="3276600"/>
          <a:ext cx="279558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469800" progId="Equation.3">
                  <p:embed/>
                </p:oleObj>
              </mc:Choice>
              <mc:Fallback>
                <p:oleObj name="Equation" r:id="rId2" imgW="749160" imgH="469800" progId="Equation.3">
                  <p:embed/>
                  <p:pic>
                    <p:nvPicPr>
                      <p:cNvPr id="71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3276600"/>
                        <a:ext cx="2795588" cy="17526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209800" y="5606014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Compare to a </a:t>
            </a:r>
            <a:r>
              <a:rPr lang="en-US" i="1" dirty="0"/>
              <a:t>t-distribution</a:t>
            </a:r>
            <a:r>
              <a:rPr lang="en-US" dirty="0"/>
              <a:t> with </a:t>
            </a:r>
            <a:r>
              <a:rPr lang="en-US" i="1" dirty="0"/>
              <a:t>n-2</a:t>
            </a:r>
            <a:r>
              <a:rPr lang="en-US" dirty="0"/>
              <a:t> </a:t>
            </a:r>
            <a:r>
              <a:rPr lang="en-US" dirty="0" err="1"/>
              <a:t>d.f.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0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Correlation t-test in R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4000" y="914400"/>
            <a:ext cx="9144000" cy="30777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cor.test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Domestic$Distance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Domestic$Hours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Pearson's product-moment correlation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data:  x and y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 = 24.144, </a:t>
            </a:r>
            <a:r>
              <a:rPr lang="en-US" sz="16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52, p-value &lt; 2.2e-16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alternative hypothesis: true correlation is not equal to 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95 percent confidence interval: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0.9286787 0.9756277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sample estimates: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cor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0.9581758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24000" y="4177508"/>
            <a:ext cx="9144000" cy="26042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Estimate    Std. Error  t value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-11.062617818   4.056038979 -2.72744  0.0086828 ** 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        59.977487976   2.484167044 24.14390 &lt; 2.22e-16 ***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>
              <a:spcBef>
                <a:spcPts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18.26246 on 52 degrees of freedom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0.9181009563,	Adjusted R-squared:  0.9165259747 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582.9280487 on 1 and 52 DF,  p-value: &lt; 2.220446e-16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2108243"/>
            <a:ext cx="4876800" cy="46166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4897675"/>
            <a:ext cx="7924800" cy="46166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6320136"/>
            <a:ext cx="8153400" cy="46166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for Regression</a:t>
            </a:r>
          </a:p>
        </p:txBody>
      </p:sp>
      <p:grpSp>
        <p:nvGrpSpPr>
          <p:cNvPr id="16387" name="Group 12"/>
          <p:cNvGrpSpPr>
            <a:grpSpLocks/>
          </p:cNvGrpSpPr>
          <p:nvPr/>
        </p:nvGrpSpPr>
        <p:grpSpPr bwMode="auto">
          <a:xfrm>
            <a:off x="1676400" y="1600200"/>
            <a:ext cx="8610600" cy="1631950"/>
            <a:chOff x="192" y="3120"/>
            <a:chExt cx="5424" cy="1028"/>
          </a:xfrm>
        </p:grpSpPr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192" y="3360"/>
              <a:ext cx="1152" cy="6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16395" name="Text Box 8"/>
            <p:cNvSpPr txBox="1">
              <a:spLocks noChangeArrowheads="1"/>
            </p:cNvSpPr>
            <p:nvPr/>
          </p:nvSpPr>
          <p:spPr bwMode="auto">
            <a:xfrm>
              <a:off x="1392" y="3120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16396" name="Text Box 9"/>
            <p:cNvSpPr txBox="1">
              <a:spLocks noChangeArrowheads="1"/>
            </p:cNvSpPr>
            <p:nvPr/>
          </p:nvSpPr>
          <p:spPr bwMode="auto">
            <a:xfrm>
              <a:off x="3648" y="3168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6397" name="Text Box 10"/>
            <p:cNvSpPr txBox="1">
              <a:spLocks noChangeArrowheads="1"/>
            </p:cNvSpPr>
            <p:nvPr/>
          </p:nvSpPr>
          <p:spPr bwMode="auto">
            <a:xfrm>
              <a:off x="2016" y="3312"/>
              <a:ext cx="1584" cy="63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Model</a:t>
              </a:r>
            </a:p>
          </p:txBody>
        </p:sp>
        <p:sp>
          <p:nvSpPr>
            <p:cNvPr id="16398" name="Text Box 11"/>
            <p:cNvSpPr txBox="1">
              <a:spLocks noChangeArrowheads="1"/>
            </p:cNvSpPr>
            <p:nvPr/>
          </p:nvSpPr>
          <p:spPr bwMode="auto">
            <a:xfrm>
              <a:off x="4320" y="3360"/>
              <a:ext cx="1296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Error</a:t>
              </a:r>
            </a:p>
          </p:txBody>
        </p:sp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76400" y="3581400"/>
            <a:ext cx="1905000" cy="138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00"/>
                </a:solidFill>
              </a:rPr>
              <a:t>TOTAL variation in response, 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81400" y="3200400"/>
            <a:ext cx="12192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960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162800" y="3276600"/>
            <a:ext cx="12192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96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572000" y="3505200"/>
            <a:ext cx="2514600" cy="13843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00"/>
                </a:solidFill>
              </a:rPr>
              <a:t>Variation explained by MODEL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29600" y="3581400"/>
            <a:ext cx="2209800" cy="1384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</a:rPr>
              <a:t>Unexplained variation in RESIDUALS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24000" y="5507732"/>
            <a:ext cx="10058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Key question: </a:t>
            </a:r>
            <a:r>
              <a:rPr lang="en-US" sz="3200" dirty="0"/>
              <a:t> Does the MODEL explain a “significant” amount of the TOTAL variability?</a:t>
            </a:r>
          </a:p>
        </p:txBody>
      </p:sp>
    </p:spTree>
    <p:extLst>
      <p:ext uri="{BB962C8B-B14F-4D97-AF65-F5344CB8AC3E}">
        <p14:creationId xmlns:p14="http://schemas.microsoft.com/office/powerpoint/2010/main" val="201391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7095"/>
            <a:ext cx="9144000" cy="620604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>
            <a:off x="4094814" y="3268312"/>
            <a:ext cx="4289" cy="91901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4649449" y="3268312"/>
            <a:ext cx="0" cy="5916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4918720" y="3268312"/>
            <a:ext cx="0" cy="29073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 flipV="1">
            <a:off x="5187991" y="3268312"/>
            <a:ext cx="152" cy="19756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5465628" y="3268312"/>
            <a:ext cx="403" cy="13917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5743515" y="3143908"/>
            <a:ext cx="1033" cy="124405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 flipV="1">
            <a:off x="6557612" y="3268312"/>
            <a:ext cx="2753" cy="4221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6836129" y="1445662"/>
            <a:ext cx="12763" cy="182265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7109913" y="2952838"/>
            <a:ext cx="13575" cy="315475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7384659" y="2151090"/>
            <a:ext cx="293" cy="1117223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 flipV="1">
            <a:off x="10121413" y="1772872"/>
            <a:ext cx="14437" cy="149544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 flipV="1">
            <a:off x="3277292" y="3268312"/>
            <a:ext cx="5398" cy="137972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060853" y="999513"/>
            <a:ext cx="2753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TOTAL variation in response, Y</a:t>
            </a:r>
          </a:p>
        </p:txBody>
      </p:sp>
      <p:sp>
        <p:nvSpPr>
          <p:cNvPr id="2" name="AutoShape 2" descr="http://rstudio.stlawu.local:8787/graphics/plot.png?width=480&amp;height=420&amp;randomizer=26158763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7" name="Straight Connector 56"/>
          <p:cNvCxnSpPr/>
          <p:nvPr/>
        </p:nvCxnSpPr>
        <p:spPr bwMode="auto">
          <a:xfrm flipH="1" flipV="1">
            <a:off x="10121412" y="981856"/>
            <a:ext cx="7218" cy="22864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025" name="TextBox 43024"/>
              <p:cNvSpPr txBox="1"/>
              <p:nvPr/>
            </p:nvSpPr>
            <p:spPr>
              <a:xfrm>
                <a:off x="2457453" y="2958455"/>
                <a:ext cx="359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025" name="TextBox 43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3" y="2958455"/>
                <a:ext cx="359228" cy="461665"/>
              </a:xfrm>
              <a:prstGeom prst="rect">
                <a:avLst/>
              </a:prstGeom>
              <a:blipFill>
                <a:blip r:embed="rId3"/>
                <a:stretch>
                  <a:fillRect l="-5085" r="-3390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://rstudio.stlawu.local:8787/graphics/plot.png?width=662&amp;height=518&amp;randomizer=-1748385244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" name="Straight Connector 47"/>
          <p:cNvCxnSpPr/>
          <p:nvPr/>
        </p:nvCxnSpPr>
        <p:spPr bwMode="auto">
          <a:xfrm flipV="1">
            <a:off x="5187991" y="3337900"/>
            <a:ext cx="0" cy="5916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4918720" y="3458498"/>
            <a:ext cx="0" cy="72882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 flipV="1">
            <a:off x="4746886" y="3268312"/>
            <a:ext cx="9993" cy="91901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 flipV="1">
            <a:off x="6423010" y="2643058"/>
            <a:ext cx="13307" cy="62525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6290872" y="2643059"/>
            <a:ext cx="2498" cy="646359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960743" y="4571335"/>
            <a:ext cx="491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</a:rPr>
              <a:t>*Not our data. For visualization purposes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 flipH="1" flipV="1">
            <a:off x="3044289" y="3268312"/>
            <a:ext cx="16565" cy="156465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7046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1334</Words>
  <Application>Microsoft Office PowerPoint</Application>
  <PresentationFormat>Widescreen</PresentationFormat>
  <Paragraphs>255</Paragraphs>
  <Slides>25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Times New Roman</vt:lpstr>
      <vt:lpstr>Wingdings</vt:lpstr>
      <vt:lpstr>Default Design</vt:lpstr>
      <vt:lpstr>Equation</vt:lpstr>
      <vt:lpstr>STOR 455 Class 9</vt:lpstr>
      <vt:lpstr>T-test for Slope </vt:lpstr>
      <vt:lpstr>How to find a P-value?</vt:lpstr>
      <vt:lpstr>Finding Correlation in R</vt:lpstr>
      <vt:lpstr>Finding Correlation in R</vt:lpstr>
      <vt:lpstr>Test for a Linear Relationship via Correlation</vt:lpstr>
      <vt:lpstr>Correlation t-test in R</vt:lpstr>
      <vt:lpstr>ANOVA for Regression</vt:lpstr>
      <vt:lpstr>PowerPoint Presentation</vt:lpstr>
      <vt:lpstr>PowerPoint Presentation</vt:lpstr>
      <vt:lpstr>PowerPoint Presentation</vt:lpstr>
      <vt:lpstr>Partitioning Variability - SLM</vt:lpstr>
      <vt:lpstr>Simple Linear Regression - R</vt:lpstr>
      <vt:lpstr>R – ANOVA for a Regression Model</vt:lpstr>
      <vt:lpstr>ANOVA Test for Regression</vt:lpstr>
      <vt:lpstr>ANOVA Test for Regression</vt:lpstr>
      <vt:lpstr>R – ANOVA for a Regression Model</vt:lpstr>
      <vt:lpstr>PowerPoint Presentation</vt:lpstr>
      <vt:lpstr>What is r2?</vt:lpstr>
      <vt:lpstr>Visualizing  r2 for a SLM</vt:lpstr>
      <vt:lpstr>PowerPoint Presentation</vt:lpstr>
      <vt:lpstr>PowerPoint Presentation</vt:lpstr>
      <vt:lpstr>Why is it called r2?</vt:lpstr>
      <vt:lpstr>PowerPoint Presentation</vt:lpstr>
      <vt:lpstr>Three Regression Tests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2020-08-28T13:33:13Z</dcterms:created>
  <dcterms:modified xsi:type="dcterms:W3CDTF">2021-08-15T17:25:49Z</dcterms:modified>
</cp:coreProperties>
</file>