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31" r:id="rId3"/>
    <p:sldId id="396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58" r:id="rId2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02B39-72F0-4490-A6F4-0E828BDAF8F1}" v="2" dt="2021-09-01T13:19:14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55" autoAdjust="0"/>
    <p:restoredTop sz="93512" autoAdjust="0"/>
  </p:normalViewPr>
  <p:slideViewPr>
    <p:cSldViewPr>
      <p:cViewPr varScale="1">
        <p:scale>
          <a:sx n="68" d="100"/>
          <a:sy n="68" d="100"/>
        </p:scale>
        <p:origin x="6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795D056-3471-4D47-AA75-233CDEA807E7}" type="slidenum">
              <a:rPr lang="en-US" sz="1200" smtClean="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536E63F-BC5D-4D3B-BCDD-0B003963035E}" type="slidenum">
              <a:rPr lang="en-US" sz="1200" smtClean="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29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8350C0A-A673-4B18-BD41-37ED18444744}" type="slidenum">
              <a:rPr lang="en-US" sz="1200" smtClean="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729C18E0-06CE-447F-9F73-EC6899C4BC99}" type="slidenum">
              <a:rPr lang="en-US" sz="1200" smtClean="0">
                <a:solidFill>
                  <a:schemeClr val="tx1"/>
                </a:solidFill>
              </a:rPr>
              <a:pPr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E15D963-310B-41D9-946A-1473D4282FDE}" type="slidenum">
              <a:rPr lang="en-US" sz="1200" smtClean="0">
                <a:solidFill>
                  <a:schemeClr val="tx1"/>
                </a:solidFill>
              </a:rPr>
              <a:pPr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65950A95-961F-4BEF-9075-B52794812D75}" type="slidenum">
              <a:rPr lang="en-US" sz="1200" smtClean="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CAAA2B-F889-470F-8E41-990A0320B065}" type="slidenum">
              <a:rPr lang="en-US" sz="1300">
                <a:solidFill>
                  <a:schemeClr val="tx1"/>
                </a:solidFill>
              </a:rPr>
              <a:pPr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15D1F26-338C-45E2-B71B-9D98B8FC2026}" type="slidenum">
              <a:rPr lang="en-US" sz="1200" smtClean="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E22DD51-3578-4FE6-A023-BE9FB121F158}" type="slidenum">
              <a:rPr lang="en-US" sz="1200" smtClean="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33C85CC-EC3D-4F64-8486-EF2D4814443F}" type="slidenum">
              <a:rPr lang="en-US" sz="1200" smtClean="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7A1CB98-C454-43CB-B2F3-4CA2F3E259BF}" type="slidenum">
              <a:rPr lang="en-US" sz="1200" smtClean="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7A1CB98-C454-43CB-B2F3-4CA2F3E259BF}" type="slidenum">
              <a:rPr lang="en-US" sz="1200" smtClean="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6186AA66-9F0B-4CBA-A755-53A12F764894}" type="slidenum">
              <a:rPr lang="en-US" sz="1200" smtClean="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74C78BBA-7E04-4B94-83B0-138881F80CE1}" type="slidenum">
              <a:rPr lang="en-US" sz="1200" smtClean="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11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3800" y="4572000"/>
            <a:ext cx="541020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Read: 		3.1, 3.2, 3.5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Exercises: 		3.19,  20,  21</a:t>
            </a:r>
          </a:p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Prediction Equation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354169" y="3110248"/>
            <a:ext cx="464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where the coefficients are chosen to minimize: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981200"/>
                <a:ext cx="8534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534400" cy="80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02369" y="3371205"/>
                <a:ext cx="3989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𝑆𝑆𝐸</m:t>
                      </m:r>
                      <m:r>
                        <a:rPr lang="en-US" i="1">
                          <a:latin typeface="Cambria Math"/>
                        </a:rPr>
                        <m:t>=∑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69" y="3371205"/>
                <a:ext cx="3989231" cy="461665"/>
              </a:xfrm>
              <a:prstGeom prst="rect">
                <a:avLst/>
              </a:prstGeom>
              <a:blipFill>
                <a:blip r:embed="rId4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" y="4800599"/>
            <a:ext cx="81534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fit a multiple regression in R: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model=lm(y~pred1+pred2+pred3,data= )</a:t>
            </a:r>
          </a:p>
        </p:txBody>
      </p:sp>
    </p:spTree>
    <p:extLst>
      <p:ext uri="{BB962C8B-B14F-4D97-AF65-F5344CB8AC3E}">
        <p14:creationId xmlns:p14="http://schemas.microsoft.com/office/powerpoint/2010/main" val="52457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Multiple Regression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Price~Size+Lot,data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=Houses)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lm(formula = Price ~ Size + Lot, data = Houses)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34121.649  29716.458   1.148   0.2668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Size           23.232     17.700   1.313   0.2068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Lot             5.657      3.075   1.839   0.0834 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standard error: 47400 on 17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Multiple R-squared: 0.5571,	Adjusted R-squared: 0.505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F-statistic: 10.69 on 2 and 17 DF,  p-value: 0.000985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28600" y="6216619"/>
                <a:ext cx="914400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𝑃𝑟𝑖𝑐𝑒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=34121.6+23.232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𝑆𝑖𝑧𝑒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+5.657∙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𝐿𝑜𝑡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6216619"/>
                <a:ext cx="9144000" cy="598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32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T-test for Slope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29682" y="1749490"/>
            <a:ext cx="81548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Note: We now have multiple “slopes” to test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558284" y="2816289"/>
            <a:ext cx="1586708" cy="118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</a:rPr>
              <a:t>H</a:t>
            </a:r>
            <a:r>
              <a:rPr lang="en-US" sz="3200" baseline="-25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: 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: 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0</a:t>
            </a:r>
            <a:endParaRPr lang="en-US" sz="440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79716"/>
              </p:ext>
            </p:extLst>
          </p:nvPr>
        </p:nvGraphicFramePr>
        <p:xfrm>
          <a:off x="2568057" y="2740090"/>
          <a:ext cx="211976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507960" progId="Equation.3">
                  <p:embed/>
                </p:oleObj>
              </mc:Choice>
              <mc:Fallback>
                <p:oleObj name="Equation" r:id="rId3" imgW="660240" imgH="507960" progId="Equation.3">
                  <p:embed/>
                  <p:pic>
                    <p:nvPicPr>
                      <p:cNvPr id="121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057" y="2740090"/>
                        <a:ext cx="2119767" cy="16748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006082" y="4568889"/>
            <a:ext cx="3217059" cy="5794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Compare to </a:t>
            </a:r>
            <a:r>
              <a:rPr lang="en-US" sz="3200" i="1"/>
              <a:t>t </a:t>
            </a:r>
            <a:r>
              <a:rPr lang="en-US" sz="3200" i="1" baseline="-25000"/>
              <a:t>n-k-1</a:t>
            </a:r>
            <a:endParaRPr lang="en-US" sz="3200" i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96682" y="2511489"/>
            <a:ext cx="6060041" cy="1295400"/>
            <a:chOff x="1872" y="1584"/>
            <a:chExt cx="3888" cy="816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3600" y="1584"/>
              <a:ext cx="2160" cy="67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 dirty="0">
                  <a:solidFill>
                    <a:schemeClr val="tx1"/>
                  </a:solidFill>
                </a:rPr>
                <a:t>All given in R with a p-value</a:t>
              </a:r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V="1">
              <a:off x="2832" y="1872"/>
              <a:ext cx="768" cy="14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V="1">
              <a:off x="2784" y="2064"/>
              <a:ext cx="864" cy="33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086" name="AutoShape 11"/>
            <p:cNvCxnSpPr>
              <a:cxnSpLocks noChangeShapeType="1"/>
            </p:cNvCxnSpPr>
            <p:nvPr/>
          </p:nvCxnSpPr>
          <p:spPr bwMode="auto">
            <a:xfrm rot="10800000" flipH="1">
              <a:off x="1872" y="1776"/>
              <a:ext cx="1728" cy="384"/>
            </a:xfrm>
            <a:prstGeom prst="curvedConnector5">
              <a:avLst>
                <a:gd name="adj1" fmla="val -1102"/>
                <a:gd name="adj2" fmla="val 175000"/>
                <a:gd name="adj3" fmla="val 72333"/>
              </a:avLst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868" name="AutoShape 12"/>
          <p:cNvSpPr>
            <a:spLocks/>
          </p:cNvSpPr>
          <p:nvPr/>
        </p:nvSpPr>
        <p:spPr bwMode="auto">
          <a:xfrm>
            <a:off x="5663682" y="5297553"/>
            <a:ext cx="3067428" cy="947737"/>
          </a:xfrm>
          <a:prstGeom prst="borderCallout1">
            <a:avLst>
              <a:gd name="adj1" fmla="val 12060"/>
              <a:gd name="adj2" fmla="val -2440"/>
              <a:gd name="adj3" fmla="val -18259"/>
              <a:gd name="adj4" fmla="val -20375"/>
            </a:avLst>
          </a:prstGeom>
          <a:solidFill>
            <a:srgbClr val="FF9966"/>
          </a:solidFill>
          <a:ln w="57150">
            <a:solidFill>
              <a:srgbClr val="FF99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lose 1 d.f. for each coefficient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4292082" y="4701495"/>
            <a:ext cx="748153" cy="649188"/>
          </a:xfrm>
          <a:prstGeom prst="ellipse">
            <a:avLst/>
          </a:prstGeom>
          <a:noFill/>
          <a:ln w="38100">
            <a:solidFill>
              <a:srgbClr val="FF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24882" y="5559490"/>
            <a:ext cx="546151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Reject H</a:t>
            </a:r>
            <a:r>
              <a:rPr lang="en-US" baseline="-25000"/>
              <a:t>o</a:t>
            </a:r>
            <a:r>
              <a:rPr lang="en-US">
                <a:sym typeface="Wingdings" pitchFamily="2" charset="2"/>
              </a:rPr>
              <a:t>The i</a:t>
            </a:r>
            <a:r>
              <a:rPr lang="en-US" baseline="30000">
                <a:sym typeface="Wingdings" pitchFamily="2" charset="2"/>
              </a:rPr>
              <a:t>th</a:t>
            </a:r>
            <a:r>
              <a:rPr lang="en-US">
                <a:sym typeface="Wingdings" pitchFamily="2" charset="2"/>
              </a:rPr>
              <a:t> predictor is useful in this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Regression: Individual T-tests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2764572"/>
            <a:ext cx="9144000" cy="40934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modelH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Price ~ Size + Lot)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34121.649  29716.458   1.148   0.2668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Size           23.232     17.700   1.313   0.2068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Lot             5.657      3.075   1.839   0.0834 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standard error: 47400 on 17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Multiple R-squared: 0.5571,	Adjusted R-squared: 0.505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F-statistic: 10.69 on 2 and 17 DF,  p-value: 0.000985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6869" y="4641341"/>
            <a:ext cx="7620001" cy="55039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553200" y="4593373"/>
            <a:ext cx="1136562" cy="64633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5531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69857"/>
              </p:ext>
            </p:extLst>
          </p:nvPr>
        </p:nvGraphicFramePr>
        <p:xfrm>
          <a:off x="2057400" y="2514600"/>
          <a:ext cx="428625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3">
                  <p:embed/>
                </p:oleObj>
              </mc:Choice>
              <mc:Fallback>
                <p:oleObj name="Equation" r:id="rId3" imgW="952200" imgH="39348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286250" cy="17637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763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Coefficient of Multiple Determination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257175" y="4483618"/>
            <a:ext cx="8382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Now interpreted as the % of variability in the response variable (Y) that is “explained” by a linear combination of these predictors.</a:t>
            </a:r>
          </a:p>
        </p:txBody>
      </p:sp>
    </p:spTree>
    <p:extLst>
      <p:ext uri="{BB962C8B-B14F-4D97-AF65-F5344CB8AC3E}">
        <p14:creationId xmlns:p14="http://schemas.microsoft.com/office/powerpoint/2010/main" val="49577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t-test for Correlation vs. t-test for Slope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0" y="1981200"/>
            <a:ext cx="7696200" cy="1754326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correlation:</a:t>
            </a:r>
            <a:r>
              <a:rPr lang="en-US" dirty="0"/>
              <a:t> Assesses the linear 	association between two variables 	by themselves.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0" y="4267200"/>
            <a:ext cx="7696200" cy="1754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slope:</a:t>
            </a:r>
            <a:r>
              <a:rPr lang="en-US" dirty="0"/>
              <a:t> Assesses the linear 	association </a:t>
            </a:r>
            <a:r>
              <a:rPr lang="en-US" i="1" dirty="0"/>
              <a:t>after accounting for the 	other predictors in the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94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00621"/>
              </p:ext>
            </p:extLst>
          </p:nvPr>
        </p:nvGraphicFramePr>
        <p:xfrm>
          <a:off x="372447" y="6019800"/>
          <a:ext cx="39814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241200" progId="Equation.3">
                  <p:embed/>
                </p:oleObj>
              </mc:Choice>
              <mc:Fallback>
                <p:oleObj name="Equation" r:id="rId3" imgW="1320480" imgH="241200" progId="Equation.3">
                  <p:embed/>
                  <p:pic>
                    <p:nvPicPr>
                      <p:cNvPr id="109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47" y="6019800"/>
                        <a:ext cx="3981450" cy="7254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772997" y="60198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Total variability in Y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11664"/>
              </p:ext>
            </p:extLst>
          </p:nvPr>
        </p:nvGraphicFramePr>
        <p:xfrm>
          <a:off x="924897" y="4895851"/>
          <a:ext cx="32527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241200" progId="Equation.3">
                  <p:embed/>
                </p:oleObj>
              </mc:Choice>
              <mc:Fallback>
                <p:oleObj name="Equation" r:id="rId5" imgW="1079280" imgH="241200" progId="Equation.3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97" y="4895851"/>
                        <a:ext cx="3252788" cy="7270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849197" y="48768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Error after regression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8597" y="4724401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b="1">
                <a:cs typeface="Times New Roman" pitchFamily="18" charset="0"/>
              </a:rPr>
              <a:t>+</a:t>
            </a:r>
            <a:endParaRPr lang="en-US" sz="6000" b="1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734397" y="5867400"/>
            <a:ext cx="3733800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95603"/>
              </p:ext>
            </p:extLst>
          </p:nvPr>
        </p:nvGraphicFramePr>
        <p:xfrm>
          <a:off x="29547" y="3886201"/>
          <a:ext cx="42116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0" imgH="241200" progId="Equation.3">
                  <p:embed/>
                </p:oleObj>
              </mc:Choice>
              <mc:Fallback>
                <p:oleObj name="Equation" r:id="rId7" imgW="1396800" imgH="241200" progId="Equation.3">
                  <p:embed/>
                  <p:pic>
                    <p:nvPicPr>
                      <p:cNvPr id="109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7" y="3886201"/>
                        <a:ext cx="4211638" cy="7270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163397" y="3962400"/>
            <a:ext cx="502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“Explained” by regression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5797" y="2438401"/>
            <a:ext cx="8458200" cy="1082675"/>
            <a:chOff x="288" y="1392"/>
            <a:chExt cx="5328" cy="682"/>
          </a:xfrm>
        </p:grpSpPr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3936" y="1392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5" name="Text Box 16"/>
            <p:cNvSpPr txBox="1">
              <a:spLocks noChangeArrowheads="1"/>
            </p:cNvSpPr>
            <p:nvPr/>
          </p:nvSpPr>
          <p:spPr bwMode="auto">
            <a:xfrm>
              <a:off x="2256" y="1440"/>
              <a:ext cx="1632" cy="52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SSModel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16" name="Text Box 17"/>
            <p:cNvSpPr txBox="1">
              <a:spLocks noChangeArrowheads="1"/>
            </p:cNvSpPr>
            <p:nvPr/>
          </p:nvSpPr>
          <p:spPr bwMode="auto">
            <a:xfrm>
              <a:off x="288" y="1488"/>
              <a:ext cx="1344" cy="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SSTotal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17" name="Text Box 18"/>
            <p:cNvSpPr txBox="1">
              <a:spLocks noChangeArrowheads="1"/>
            </p:cNvSpPr>
            <p:nvPr/>
          </p:nvSpPr>
          <p:spPr bwMode="auto">
            <a:xfrm>
              <a:off x="4704" y="1440"/>
              <a:ext cx="912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SSE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18" name="Text Box 19"/>
            <p:cNvSpPr txBox="1">
              <a:spLocks noChangeArrowheads="1"/>
            </p:cNvSpPr>
            <p:nvPr/>
          </p:nvSpPr>
          <p:spPr bwMode="auto">
            <a:xfrm>
              <a:off x="1632" y="1440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28061" y="1219201"/>
            <a:ext cx="7907337" cy="1082675"/>
            <a:chOff x="491" y="624"/>
            <a:chExt cx="4981" cy="682"/>
          </a:xfrm>
        </p:grpSpPr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704" y="672"/>
              <a:ext cx="3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0" name="Text Box 22"/>
            <p:cNvSpPr txBox="1">
              <a:spLocks noChangeArrowheads="1"/>
            </p:cNvSpPr>
            <p:nvPr/>
          </p:nvSpPr>
          <p:spPr bwMode="auto">
            <a:xfrm>
              <a:off x="1536" y="672"/>
              <a:ext cx="3115" cy="51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4800" baseline="-25000" dirty="0">
                  <a:solidFill>
                    <a:schemeClr val="tx1"/>
                  </a:solidFill>
                  <a:sym typeface="Symbol" pitchFamily="18" charset="2"/>
                </a:rPr>
                <a:t>o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+</a:t>
              </a:r>
              <a:r>
                <a:rPr lang="en-US" sz="4800" dirty="0">
                  <a:solidFill>
                    <a:schemeClr val="tx1"/>
                  </a:solidFill>
                  <a:latin typeface="Symbol" pitchFamily="18" charset="2"/>
                  <a:sym typeface="Symbol" pitchFamily="18" charset="2"/>
                </a:rPr>
                <a:t>b</a:t>
              </a:r>
              <a:r>
                <a:rPr lang="en-US" sz="4800" baseline="-25000" dirty="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X</a:t>
              </a:r>
              <a:r>
                <a:rPr lang="en-US" sz="4800" baseline="-25000" dirty="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+…+</a:t>
              </a:r>
              <a:r>
                <a:rPr lang="en-US" sz="4800" baseline="-25000" dirty="0" err="1">
                  <a:solidFill>
                    <a:schemeClr val="tx1"/>
                  </a:solidFill>
                  <a:sym typeface="Symbol" pitchFamily="18" charset="2"/>
                </a:rPr>
                <a:t>k</a:t>
              </a:r>
              <a:r>
                <a:rPr lang="en-US" sz="4800" dirty="0" err="1">
                  <a:solidFill>
                    <a:schemeClr val="tx1"/>
                  </a:solidFill>
                  <a:sym typeface="Symbol" pitchFamily="18" charset="2"/>
                </a:rPr>
                <a:t>X</a:t>
              </a:r>
              <a:r>
                <a:rPr lang="en-US" sz="4800" baseline="-25000" dirty="0" err="1">
                  <a:solidFill>
                    <a:schemeClr val="tx1"/>
                  </a:solidFill>
                  <a:sym typeface="Symbol" pitchFamily="18" charset="2"/>
                </a:rPr>
                <a:t>k</a:t>
              </a:r>
              <a:endParaRPr lang="en-US" sz="4800" baseline="-25000" dirty="0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4111" name="Text Box 23"/>
            <p:cNvSpPr txBox="1">
              <a:spLocks noChangeArrowheads="1"/>
            </p:cNvSpPr>
            <p:nvPr/>
          </p:nvSpPr>
          <p:spPr bwMode="auto">
            <a:xfrm>
              <a:off x="491" y="672"/>
              <a:ext cx="421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 baseline="-25000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4112" name="Text Box 24"/>
            <p:cNvSpPr txBox="1">
              <a:spLocks noChangeArrowheads="1"/>
            </p:cNvSpPr>
            <p:nvPr/>
          </p:nvSpPr>
          <p:spPr bwMode="auto">
            <a:xfrm>
              <a:off x="5173" y="672"/>
              <a:ext cx="299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13" name="Text Box 25"/>
            <p:cNvSpPr txBox="1">
              <a:spLocks noChangeArrowheads="1"/>
            </p:cNvSpPr>
            <p:nvPr/>
          </p:nvSpPr>
          <p:spPr bwMode="auto">
            <a:xfrm>
              <a:off x="1104" y="62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</p:spTree>
    <p:extLst>
      <p:ext uri="{BB962C8B-B14F-4D97-AF65-F5344CB8AC3E}">
        <p14:creationId xmlns:p14="http://schemas.microsoft.com/office/powerpoint/2010/main" val="314143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845268"/>
                  </p:ext>
                </p:extLst>
              </p:nvPr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845268"/>
                  </p:ext>
                </p:extLst>
              </p:nvPr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191860" r="-636420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191860" r="-274909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191860" r="-151163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295294" r="-636420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295294" r="-274909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295294" r="-151163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395294" r="-636420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395294" r="-27490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77591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test for Overall Fit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85800" y="1828801"/>
            <a:ext cx="4572000" cy="147732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</a:rPr>
              <a:t>o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=...=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: Some </a:t>
            </a:r>
            <a:r>
              <a:rPr lang="en-US" sz="4000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837944" y="4845844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 dirty="0">
                <a:solidFill>
                  <a:srgbClr val="FF0000"/>
                </a:solidFill>
              </a:rPr>
              <a:t>k</a:t>
            </a:r>
            <a:endParaRPr lang="en-US" sz="4400" dirty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524000" y="5364956"/>
            <a:ext cx="10668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n-k-1</a:t>
            </a:r>
            <a:endParaRPr lang="en-US" sz="4400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635752" y="4812316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k</a:t>
            </a:r>
            <a:endParaRPr lang="en-US" sz="4400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953000" y="5352765"/>
            <a:ext cx="1219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(n-k-1)</a:t>
            </a:r>
            <a:endParaRPr lang="en-US" sz="4400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7543800" y="5075396"/>
            <a:ext cx="1143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F</a:t>
            </a:r>
            <a:r>
              <a:rPr lang="en-US" sz="2800" b="1" i="1" baseline="-25000">
                <a:solidFill>
                  <a:srgbClr val="FF0000"/>
                </a:solidFill>
              </a:rPr>
              <a:t>k,n-k-1</a:t>
            </a:r>
            <a:endParaRPr lang="en-US" sz="44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05400" y="1676401"/>
            <a:ext cx="4038600" cy="641350"/>
            <a:chOff x="3216" y="960"/>
            <a:chExt cx="2544" cy="404"/>
          </a:xfrm>
        </p:grpSpPr>
        <p:sp>
          <p:nvSpPr>
            <p:cNvPr id="5134" name="Text Box 11"/>
            <p:cNvSpPr txBox="1">
              <a:spLocks noChangeArrowheads="1"/>
            </p:cNvSpPr>
            <p:nvPr/>
          </p:nvSpPr>
          <p:spPr bwMode="auto">
            <a:xfrm>
              <a:off x="4032" y="960"/>
              <a:ext cx="1728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weak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 flipH="1">
              <a:off x="3216" y="1248"/>
              <a:ext cx="816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114800" y="2971801"/>
            <a:ext cx="5029200" cy="641350"/>
            <a:chOff x="2592" y="1776"/>
            <a:chExt cx="3168" cy="404"/>
          </a:xfrm>
        </p:grpSpPr>
        <p:sp>
          <p:nvSpPr>
            <p:cNvPr id="5132" name="Text Box 14"/>
            <p:cNvSpPr txBox="1">
              <a:spLocks noChangeArrowheads="1"/>
            </p:cNvSpPr>
            <p:nvPr/>
          </p:nvSpPr>
          <p:spPr bwMode="auto">
            <a:xfrm>
              <a:off x="3744" y="1776"/>
              <a:ext cx="201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effective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200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91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Regression ANOVA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6437" y="1600200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HouseModel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Response: Price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Sum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Mean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value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      1 4.0447e+10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4.0447e+10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18.0018 0.0005485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       1 7.6013e+09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7.6013e+09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3.3831 0.0833990 .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 17 3.8196e+10 2.2468e+09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38" y="3091487"/>
            <a:ext cx="184731" cy="461665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4419600"/>
            <a:ext cx="8393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Important note:  </a:t>
            </a:r>
            <a:r>
              <a:rPr lang="en-US" sz="2800" dirty="0"/>
              <a:t>R shows a “sequential” sum of squares in the ANOVA table, i.e. how much </a:t>
            </a:r>
            <a:r>
              <a:rPr lang="en-US" sz="2800" u="sng" dirty="0"/>
              <a:t>new</a:t>
            </a:r>
            <a:r>
              <a:rPr lang="en-US" sz="2800" dirty="0"/>
              <a:t> variability is explained as each predictor is added. Add the components to find the </a:t>
            </a:r>
            <a:r>
              <a:rPr lang="en-US" sz="2800" dirty="0" err="1"/>
              <a:t>SSModel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946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“Local” ANOVA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875944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ANOVA for a multiple regression model that is NOT split sequentially for each predictor…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895600"/>
            <a:ext cx="89154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anova455(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 Table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Model: Price ~ Size + Lot 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Mean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 P(&gt;F)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2 4.8048e+10 2.4024e+10  10.693 0.000985 ***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17 3.8196e+10 2.2468e+09                 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19 8.6244e+10                            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1901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7962900" cy="2266950"/>
            <a:chOff x="480" y="720"/>
            <a:chExt cx="5016" cy="1428"/>
          </a:xfrm>
        </p:grpSpPr>
        <p:sp>
          <p:nvSpPr>
            <p:cNvPr id="6163" name="Text Box 3"/>
            <p:cNvSpPr txBox="1">
              <a:spLocks noChangeArrowheads="1"/>
            </p:cNvSpPr>
            <p:nvPr/>
          </p:nvSpPr>
          <p:spPr bwMode="auto">
            <a:xfrm>
              <a:off x="566" y="1198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  <a:endParaRPr lang="en-US">
                <a:solidFill>
                  <a:schemeClr val="tx1"/>
                </a:solidFill>
                <a:sym typeface="Symbol" pitchFamily="18" charset="2"/>
              </a:endParaRPr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2234" y="1199"/>
            <a:ext cx="110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0" imgH="457200" progId="Equation.3">
                    <p:embed/>
                  </p:oleObj>
                </mc:Choice>
                <mc:Fallback>
                  <p:oleObj name="Equation" r:id="rId2" imgW="533160" imgH="457200" progId="Equation.3">
                    <p:embed/>
                    <p:pic>
                      <p:nvPicPr>
                        <p:cNvPr id="61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199"/>
                          <a:ext cx="1100" cy="949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3744" y="1488"/>
              <a:ext cx="1752" cy="36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endParaRPr lang="en-US" sz="3200"/>
            </a:p>
          </p:txBody>
        </p:sp>
        <p:sp>
          <p:nvSpPr>
            <p:cNvPr id="6165" name="Line 6"/>
            <p:cNvSpPr>
              <a:spLocks noChangeShapeType="1"/>
            </p:cNvSpPr>
            <p:nvPr/>
          </p:nvSpPr>
          <p:spPr bwMode="auto">
            <a:xfrm flipH="1">
              <a:off x="3331" y="1677"/>
              <a:ext cx="389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480" y="720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slope: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" y="2514600"/>
            <a:ext cx="8382000" cy="2019300"/>
            <a:chOff x="480" y="2352"/>
            <a:chExt cx="5280" cy="1272"/>
          </a:xfrm>
        </p:grpSpPr>
        <p:sp>
          <p:nvSpPr>
            <p:cNvPr id="6159" name="Text Box 9"/>
            <p:cNvSpPr txBox="1">
              <a:spLocks noChangeArrowheads="1"/>
            </p:cNvSpPr>
            <p:nvPr/>
          </p:nvSpPr>
          <p:spPr bwMode="auto">
            <a:xfrm>
              <a:off x="566" y="2830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1731" y="2832"/>
            <a:ext cx="1884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39600" imgH="393480" progId="Equation.3">
                    <p:embed/>
                  </p:oleObj>
                </mc:Choice>
                <mc:Fallback>
                  <p:oleObj name="Equation" r:id="rId4" imgW="939600" imgH="393480" progId="Equation.3">
                    <p:embed/>
                    <p:pic>
                      <p:nvPicPr>
                        <p:cNvPr id="61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2832"/>
                          <a:ext cx="1884" cy="792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3864" y="3072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F</a:t>
              </a:r>
              <a:r>
                <a:rPr lang="en-US" sz="3200" baseline="-25000"/>
                <a:t>1,n-2</a:t>
              </a:r>
              <a:r>
                <a:rPr lang="en-US" sz="3200"/>
                <a:t> </a:t>
              </a: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H="1">
              <a:off x="3600" y="3216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480" y="2352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ANOVA for regression: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1000" y="4787900"/>
            <a:ext cx="8382000" cy="2070100"/>
            <a:chOff x="288" y="3016"/>
            <a:chExt cx="5280" cy="1304"/>
          </a:xfrm>
        </p:grpSpPr>
        <p:sp>
          <p:nvSpPr>
            <p:cNvPr id="6155" name="Text Box 15"/>
            <p:cNvSpPr txBox="1">
              <a:spLocks noChangeArrowheads="1"/>
            </p:cNvSpPr>
            <p:nvPr/>
          </p:nvSpPr>
          <p:spPr bwMode="auto">
            <a:xfrm>
              <a:off x="374" y="3494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 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 0</a:t>
              </a: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933" y="3415"/>
            <a:ext cx="143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49160" imgH="469800" progId="Equation.3">
                    <p:embed/>
                  </p:oleObj>
                </mc:Choice>
                <mc:Fallback>
                  <p:oleObj name="Equation" r:id="rId6" imgW="749160" imgH="469800" progId="Equation.3">
                    <p:embed/>
                    <p:pic>
                      <p:nvPicPr>
                        <p:cNvPr id="61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3415"/>
                          <a:ext cx="1430" cy="90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7"/>
            <p:cNvSpPr txBox="1">
              <a:spLocks noChangeArrowheads="1"/>
            </p:cNvSpPr>
            <p:nvPr/>
          </p:nvSpPr>
          <p:spPr bwMode="auto">
            <a:xfrm>
              <a:off x="3672" y="3736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r>
                <a:rPr lang="en-US" sz="3200"/>
                <a:t> </a:t>
              </a:r>
            </a:p>
          </p:txBody>
        </p: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 flipH="1">
              <a:off x="3408" y="3880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288" y="3016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correlation:</a:t>
              </a:r>
            </a:p>
          </p:txBody>
        </p:sp>
      </p:grp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5105400" y="304801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Which is best?</a:t>
            </a:r>
            <a:endParaRPr lang="en-US"/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5867400" y="4284824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(t</a:t>
            </a:r>
            <a:r>
              <a:rPr lang="en-US" baseline="-25000" dirty="0">
                <a:solidFill>
                  <a:schemeClr val="bg1"/>
                </a:solidFill>
              </a:rPr>
              <a:t>n-2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F</a:t>
            </a:r>
            <a:r>
              <a:rPr lang="en-US" baseline="-25000" dirty="0">
                <a:solidFill>
                  <a:schemeClr val="bg1"/>
                </a:solidFill>
              </a:rPr>
              <a:t>1,n-2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715000" y="22098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All three are equivalent!</a:t>
            </a:r>
          </a:p>
        </p:txBody>
      </p:sp>
    </p:spTree>
    <p:extLst>
      <p:ext uri="{BB962C8B-B14F-4D97-AF65-F5344CB8AC3E}">
        <p14:creationId xmlns:p14="http://schemas.microsoft.com/office/powerpoint/2010/main" val="150268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Houses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1029478"/>
            <a:ext cx="93726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hlink"/>
                </a:solidFill>
              </a:rPr>
              <a:t>Test #1:</a:t>
            </a:r>
            <a:r>
              <a:rPr lang="en-US" sz="3200" dirty="0"/>
              <a:t> Compute and test the </a:t>
            </a:r>
            <a:r>
              <a:rPr lang="en-US" sz="3200" i="1" dirty="0"/>
              <a:t>correlation </a:t>
            </a:r>
            <a:r>
              <a:rPr lang="en-US" sz="3200" dirty="0"/>
              <a:t>between </a:t>
            </a:r>
            <a:r>
              <a:rPr lang="en-US" sz="3200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bg1"/>
                </a:solidFill>
              </a:rPr>
              <a:t>Lot</a:t>
            </a:r>
            <a:r>
              <a:rPr lang="en-US" sz="3200" dirty="0"/>
              <a:t> in </a:t>
            </a:r>
            <a:r>
              <a:rPr lang="en-US" sz="3200" dirty="0">
                <a:solidFill>
                  <a:schemeClr val="bg1"/>
                </a:solidFill>
              </a:rPr>
              <a:t>Houses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-43543" y="2962208"/>
            <a:ext cx="9400592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hlink"/>
                </a:solidFill>
              </a:rPr>
              <a:t>Test #2:</a:t>
            </a:r>
            <a:r>
              <a:rPr lang="en-US" sz="3200" dirty="0"/>
              <a:t> Compute and test the coefficient of </a:t>
            </a:r>
            <a:r>
              <a:rPr lang="en-US" sz="3200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 in a multiple regression model (along with </a:t>
            </a:r>
            <a:r>
              <a:rPr lang="en-US" sz="3200" dirty="0">
                <a:solidFill>
                  <a:schemeClr val="bg1"/>
                </a:solidFill>
              </a:rPr>
              <a:t>Lot)</a:t>
            </a:r>
            <a:r>
              <a:rPr lang="en-US" sz="3200" dirty="0"/>
              <a:t> to predict </a:t>
            </a:r>
            <a:r>
              <a:rPr lang="en-US" sz="3200" dirty="0">
                <a:solidFill>
                  <a:schemeClr val="bg1"/>
                </a:solidFill>
              </a:rPr>
              <a:t>Price.</a:t>
            </a:r>
            <a:endParaRPr lang="en-US" sz="3200" dirty="0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790700" y="6176211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What’s going on?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180509"/>
            <a:ext cx="807905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cor.test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Houses$Lot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t = 5.0694,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df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= 18, p-value = 7.991e-05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8908" y="4602550"/>
            <a:ext cx="8088351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	(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Estimate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Error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 t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  Pr(&gt;|t|)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Intercept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) 	34121.649   29716.458   1.148     0.2668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	   23.232      17.700   1.313     0.2068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Lot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	    5.657       3.075 	  1.839     0.0834</a:t>
            </a:r>
          </a:p>
          <a:p>
            <a:pPr>
              <a:spcBef>
                <a:spcPct val="0"/>
              </a:spcBef>
            </a:pPr>
            <a:endParaRPr lang="hr-H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10.69 on 2 and 17 DF, p-value: 0.000985</a:t>
            </a:r>
          </a:p>
        </p:txBody>
      </p:sp>
    </p:spTree>
    <p:extLst>
      <p:ext uri="{BB962C8B-B14F-4D97-AF65-F5344CB8AC3E}">
        <p14:creationId xmlns:p14="http://schemas.microsoft.com/office/powerpoint/2010/main" val="295929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 -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6359"/>
            <a:ext cx="8763000" cy="550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Distance~Hours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data=Domestic)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de-DE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Distance ~ Hours, data = Domestic)</a:t>
            </a:r>
          </a:p>
          <a:p>
            <a:pPr>
              <a:spcBef>
                <a:spcPts val="0"/>
              </a:spcBef>
            </a:pPr>
            <a:endParaRPr lang="de-DE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Min      1Q  Median      3Q     Max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-88.892  -4.680   2.172   7.082  26.141 </a:t>
            </a:r>
          </a:p>
          <a:p>
            <a:pPr>
              <a:spcBef>
                <a:spcPts val="0"/>
              </a:spcBef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-11.063      4.056  -2.727  0.00868 **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 59.977      2.484  24.144  &lt; 2e-16 ***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de-DE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18.26 on 52 degrees of freedom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0.9181,	Adjusted R-squared:  0.9165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582.9 on 1 and 52 DF,  p-value: &lt; 2.2e-16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Three Regression Tests in R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7776" y="2332130"/>
            <a:ext cx="8610600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-11.063      4.056  -2.727  0.00868 **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 59.977      2.484  24.144  &lt; 2e-16 ***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anova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Sum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Mean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F value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Hours      1 194417  194417  582.93 &lt; 2.2e-16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Residuals 52  17343     334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Domestic$Distance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Domestic$Hours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24.144, </a:t>
            </a:r>
            <a:r>
              <a:rPr lang="fr-FR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fr-FR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52, p-value &lt; 2.2e-16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76" y="3748071"/>
            <a:ext cx="7260021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76" y="6394780"/>
            <a:ext cx="5562600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8661" y="5043791"/>
            <a:ext cx="7260021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5000" y="228600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i="1">
                <a:solidFill>
                  <a:schemeClr val="bg1"/>
                </a:solidFill>
              </a:rPr>
              <a:t>Why 3 different tests?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1200" y="2286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i="1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25866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Text Box 3"/>
              <p:cNvSpPr txBox="1">
                <a:spLocks noChangeArrowheads="1"/>
              </p:cNvSpPr>
              <p:nvPr/>
            </p:nvSpPr>
            <p:spPr bwMode="auto">
              <a:xfrm>
                <a:off x="2057400" y="2209800"/>
                <a:ext cx="48006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𝑋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33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209800"/>
                <a:ext cx="48006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3400" y="3428999"/>
            <a:ext cx="7924800" cy="7620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where   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</a:t>
            </a:r>
            <a:r>
              <a:rPr lang="en-US" sz="4400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and independent</a:t>
            </a:r>
            <a:endParaRPr lang="en-US" baseline="-25000"/>
          </a:p>
        </p:txBody>
      </p:sp>
      <p:sp>
        <p:nvSpPr>
          <p:cNvPr id="2" name="TextBox 1"/>
          <p:cNvSpPr txBox="1"/>
          <p:nvPr/>
        </p:nvSpPr>
        <p:spPr>
          <a:xfrm>
            <a:off x="1371600" y="4800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if we have more than one potential predictor? </a:t>
            </a:r>
          </a:p>
        </p:txBody>
      </p:sp>
    </p:spTree>
    <p:extLst>
      <p:ext uri="{BB962C8B-B14F-4D97-AF65-F5344CB8AC3E}">
        <p14:creationId xmlns:p14="http://schemas.microsoft.com/office/powerpoint/2010/main" val="22252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2286000" y="1856760"/>
                <a:ext cx="48006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𝑋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856760"/>
                <a:ext cx="48006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3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1856760"/>
                <a:ext cx="88392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r>
                        <a:rPr lang="en-US" sz="4400" b="1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800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856760"/>
                <a:ext cx="88392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62000" y="3533159"/>
            <a:ext cx="7924800" cy="7620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where    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</a:t>
            </a:r>
            <a:r>
              <a:rPr lang="en-US" sz="4400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and independent</a:t>
            </a:r>
            <a:endParaRPr lang="en-US" baseline="-2500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04800" y="4371359"/>
            <a:ext cx="8839200" cy="2135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 dirty="0"/>
              <a:t>Data?  </a:t>
            </a:r>
          </a:p>
          <a:p>
            <a:r>
              <a:rPr lang="en-US" dirty="0"/>
              <a:t>We need </a:t>
            </a:r>
            <a:r>
              <a:rPr lang="en-US" i="1" dirty="0"/>
              <a:t>n</a:t>
            </a:r>
            <a:r>
              <a:rPr lang="en-US" dirty="0"/>
              <a:t> data cases, each with values for </a:t>
            </a:r>
            <a:r>
              <a:rPr lang="en-US" i="1" dirty="0"/>
              <a:t>Y</a:t>
            </a:r>
            <a:r>
              <a:rPr lang="en-US" dirty="0"/>
              <a:t> and</a:t>
            </a:r>
            <a:r>
              <a:rPr lang="en-US" i="1" dirty="0"/>
              <a:t> all</a:t>
            </a:r>
            <a:r>
              <a:rPr lang="en-US" dirty="0"/>
              <a:t> of the predictors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,...,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2856885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/>
              <a:t>k</a:t>
            </a:r>
            <a:r>
              <a:rPr lang="en-US" sz="2800"/>
              <a:t> predictors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6477000" y="2694960"/>
            <a:ext cx="1066800" cy="390525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8" idx="1"/>
          </p:cNvCxnSpPr>
          <p:nvPr/>
        </p:nvCxnSpPr>
        <p:spPr bwMode="auto">
          <a:xfrm flipH="1" flipV="1">
            <a:off x="3810000" y="2618760"/>
            <a:ext cx="762000" cy="500063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5143500" y="2733059"/>
            <a:ext cx="381000" cy="152400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2754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t-test for Correlation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855662" y="2057399"/>
            <a:ext cx="2195513" cy="118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</a:rPr>
              <a:t>H</a:t>
            </a:r>
            <a:r>
              <a:rPr lang="en-US" sz="3200" baseline="-25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: 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 =0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:  0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68162"/>
              </p:ext>
            </p:extLst>
          </p:nvPr>
        </p:nvGraphicFramePr>
        <p:xfrm>
          <a:off x="3657600" y="1905000"/>
          <a:ext cx="277812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469800" progId="Equation.3">
                  <p:embed/>
                </p:oleObj>
              </mc:Choice>
              <mc:Fallback>
                <p:oleObj name="Equation" r:id="rId3" imgW="749160" imgH="469800" progId="Equation.3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2778125" cy="17573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360861" y="3780631"/>
            <a:ext cx="3962400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Find p-value with </a:t>
            </a:r>
            <a:r>
              <a:rPr lang="en-US" sz="3200" i="1" dirty="0"/>
              <a:t>t </a:t>
            </a:r>
            <a:r>
              <a:rPr lang="en-US" sz="3200" i="1" baseline="-25000" dirty="0"/>
              <a:t>n-2</a:t>
            </a:r>
            <a:endParaRPr lang="en-US" sz="3200" i="1" dirty="0"/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50861" y="3428999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 change!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22261" y="4648199"/>
            <a:ext cx="8458200" cy="1739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Use this to:</a:t>
            </a:r>
          </a:p>
          <a:p>
            <a:pPr>
              <a:spcBef>
                <a:spcPct val="0"/>
              </a:spcBef>
              <a:buFontTx/>
              <a:buAutoNum type="arabicParenBoth"/>
            </a:pPr>
            <a:r>
              <a:rPr lang="en-US"/>
              <a:t> Identify potential good predictors of Y.</a:t>
            </a:r>
          </a:p>
          <a:p>
            <a:pPr>
              <a:spcBef>
                <a:spcPct val="0"/>
              </a:spcBef>
              <a:buFontTx/>
              <a:buAutoNum type="arabicParenBoth"/>
            </a:pPr>
            <a:r>
              <a:rPr lang="en-US"/>
              <a:t> Look for relationships among predictors.</a:t>
            </a:r>
          </a:p>
        </p:txBody>
      </p:sp>
    </p:spTree>
    <p:extLst>
      <p:ext uri="{BB962C8B-B14F-4D97-AF65-F5344CB8AC3E}">
        <p14:creationId xmlns:p14="http://schemas.microsoft.com/office/powerpoint/2010/main" val="25805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Correlation Matrix 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81000" y="2743200"/>
            <a:ext cx="82296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data(Houses)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(Houses)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Price      Size       Lot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1.0000000 0.6848219 0.7157072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 0.6848219 1.0000000 0.7668722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  0.7157072 0.7668722 1.0000000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5900" y="1600200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 Predict </a:t>
            </a:r>
            <a:r>
              <a:rPr lang="en-US" i="1" dirty="0"/>
              <a:t>Price</a:t>
            </a:r>
            <a:r>
              <a:rPr lang="en-US" dirty="0"/>
              <a:t> of a house based on it </a:t>
            </a:r>
            <a:r>
              <a:rPr lang="en-US" i="1" dirty="0"/>
              <a:t>Size</a:t>
            </a:r>
            <a:r>
              <a:rPr lang="en-US" dirty="0"/>
              <a:t> and size of the </a:t>
            </a:r>
            <a:r>
              <a:rPr lang="en-US" i="1" dirty="0"/>
              <a:t>Lot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095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-3546" y="1905000"/>
            <a:ext cx="900982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Houses$Lot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Houses$Lot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rgbClr val="FFFF66"/>
                </a:solidFill>
              </a:rPr>
              <a:t>t-test for Correlation</a:t>
            </a:r>
            <a:endParaRPr lang="en-US" kern="0" dirty="0">
              <a:solidFill>
                <a:srgbClr val="FFFF66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-27992" y="3432996"/>
            <a:ext cx="9034272" cy="34470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cor.test(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Pearson's product-moment correlation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data: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Houses$Price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Houses$Size</a:t>
            </a: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3.9871,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18, p-value = 0.0008643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alternative hypothesis: true correlation is not equal to 0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0.3476582 0.8651583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0.6848219 </a:t>
            </a:r>
          </a:p>
        </p:txBody>
      </p:sp>
    </p:spTree>
    <p:extLst>
      <p:ext uri="{BB962C8B-B14F-4D97-AF65-F5344CB8AC3E}">
        <p14:creationId xmlns:p14="http://schemas.microsoft.com/office/powerpoint/2010/main" val="9227337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Microsoft Office PowerPoint</Application>
  <PresentationFormat>Widescreen</PresentationFormat>
  <Paragraphs>247</Paragraphs>
  <Slides>20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Lucida Console</vt:lpstr>
      <vt:lpstr>Symbol</vt:lpstr>
      <vt:lpstr>Times New Roman</vt:lpstr>
      <vt:lpstr>Default Design</vt:lpstr>
      <vt:lpstr>Equation</vt:lpstr>
      <vt:lpstr>STOR 455 Class 11</vt:lpstr>
      <vt:lpstr>PowerPoint Presentation</vt:lpstr>
      <vt:lpstr>Simple Linear Regression - R</vt:lpstr>
      <vt:lpstr>Three Regression Tests in R</vt:lpstr>
      <vt:lpstr>Simple Linear Regression Model</vt:lpstr>
      <vt:lpstr>Multiple Regression Model</vt:lpstr>
      <vt:lpstr>t-test for Correlation</vt:lpstr>
      <vt:lpstr>R - Correlation Matrix </vt:lpstr>
      <vt:lpstr>PowerPoint Presentation</vt:lpstr>
      <vt:lpstr>Prediction Equation</vt:lpstr>
      <vt:lpstr>R - Multiple Regression</vt:lpstr>
      <vt:lpstr>T-test for Slope</vt:lpstr>
      <vt:lpstr>R Regression: Individual T-tests</vt:lpstr>
      <vt:lpstr>Coefficient of Multiple Determination</vt:lpstr>
      <vt:lpstr>t-test for Correlation vs. t-test for Slope</vt:lpstr>
      <vt:lpstr>Partitioning Variability</vt:lpstr>
      <vt:lpstr>ANOVA test for Overall Fit</vt:lpstr>
      <vt:lpstr>R - Regression ANOVA</vt:lpstr>
      <vt:lpstr>A “Local” ANOVA Function</vt:lpstr>
      <vt:lpstr>Example: Houses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2020-08-30T16:46:19Z</dcterms:created>
  <dcterms:modified xsi:type="dcterms:W3CDTF">2021-09-01T13:19:41Z</dcterms:modified>
</cp:coreProperties>
</file>